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8"/>
  </p:notesMasterIdLst>
  <p:sldIdLst>
    <p:sldId id="256" r:id="rId2"/>
    <p:sldId id="258" r:id="rId3"/>
    <p:sldId id="271" r:id="rId4"/>
    <p:sldId id="270" r:id="rId5"/>
    <p:sldId id="282" r:id="rId6"/>
    <p:sldId id="283" r:id="rId7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36" autoAdjust="0"/>
    <p:restoredTop sz="83953" autoAdjust="0"/>
  </p:normalViewPr>
  <p:slideViewPr>
    <p:cSldViewPr snapToGrid="0">
      <p:cViewPr varScale="1">
        <p:scale>
          <a:sx n="97" d="100"/>
          <a:sy n="97" d="100"/>
        </p:scale>
        <p:origin x="82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EE5C4F-ACD4-4F2F-AAB3-0969A6B3157B}" type="datetimeFigureOut">
              <a:rPr lang="ru-RU" smtClean="0"/>
              <a:t>16.06.2023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5AE2F0-AAD2-4206-91C1-7740FDB339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06385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52204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*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47523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*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24454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97782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44715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16.06.2023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730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16.06.2023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3755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16.06.2023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0244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16.06.2023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5018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16.06.2023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6755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16.06.2023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4850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16.06.2023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9692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16.06.2023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3745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16.06.2023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1511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16.06.2023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4438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16.06.2023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6534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694A4D-8446-43AD-B97F-9DB0D178855F}" type="datetimeFigureOut">
              <a:rPr lang="ru-RU" smtClean="0"/>
              <a:t>16.06.2023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0230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61392" y="923191"/>
            <a:ext cx="9144000" cy="764931"/>
          </a:xfrm>
        </p:spPr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13726" y="1210317"/>
            <a:ext cx="9144000" cy="4448175"/>
          </a:xfrm>
        </p:spPr>
        <p:txBody>
          <a:bodyPr>
            <a:normAutofit/>
          </a:bodyPr>
          <a:lstStyle/>
          <a:p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средних потребительских ценах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нефтепродукты в Российской Федерации, Камчатском крае и субъектах ДФО за декабрь 2022 года и текущий период 2023 года</a:t>
            </a:r>
          </a:p>
        </p:txBody>
      </p:sp>
    </p:spTree>
    <p:extLst>
      <p:ext uri="{BB962C8B-B14F-4D97-AF65-F5344CB8AC3E}">
        <p14:creationId xmlns:p14="http://schemas.microsoft.com/office/powerpoint/2010/main" val="1014923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199" y="0"/>
            <a:ext cx="10562617" cy="50583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(тарифы) на нефтепродукты</a:t>
            </a:r>
            <a:r>
              <a:rPr lang="en-US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Российской Федерации, Камчатском крае и субъектах ДФО за декабрь 2022 года и текущий период 2023 года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159873"/>
              </p:ext>
            </p:extLst>
          </p:nvPr>
        </p:nvGraphicFramePr>
        <p:xfrm>
          <a:off x="83420" y="583660"/>
          <a:ext cx="11978878" cy="61770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6652">
                  <a:extLst>
                    <a:ext uri="{9D8B030D-6E8A-4147-A177-3AD203B41FA5}">
                      <a16:colId xmlns:a16="http://schemas.microsoft.com/office/drawing/2014/main" val="340974327"/>
                    </a:ext>
                  </a:extLst>
                </a:gridCol>
                <a:gridCol w="1083749">
                  <a:extLst>
                    <a:ext uri="{9D8B030D-6E8A-4147-A177-3AD203B41FA5}">
                      <a16:colId xmlns:a16="http://schemas.microsoft.com/office/drawing/2014/main" val="1700919341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val="2119211557"/>
                    </a:ext>
                  </a:extLst>
                </a:gridCol>
                <a:gridCol w="885217">
                  <a:extLst>
                    <a:ext uri="{9D8B030D-6E8A-4147-A177-3AD203B41FA5}">
                      <a16:colId xmlns:a16="http://schemas.microsoft.com/office/drawing/2014/main" val="2519507403"/>
                    </a:ext>
                  </a:extLst>
                </a:gridCol>
                <a:gridCol w="856034">
                  <a:extLst>
                    <a:ext uri="{9D8B030D-6E8A-4147-A177-3AD203B41FA5}">
                      <a16:colId xmlns:a16="http://schemas.microsoft.com/office/drawing/2014/main" val="1692593369"/>
                    </a:ext>
                  </a:extLst>
                </a:gridCol>
                <a:gridCol w="875489">
                  <a:extLst>
                    <a:ext uri="{9D8B030D-6E8A-4147-A177-3AD203B41FA5}">
                      <a16:colId xmlns:a16="http://schemas.microsoft.com/office/drawing/2014/main" val="3434439023"/>
                    </a:ext>
                  </a:extLst>
                </a:gridCol>
                <a:gridCol w="817124">
                  <a:extLst>
                    <a:ext uri="{9D8B030D-6E8A-4147-A177-3AD203B41FA5}">
                      <a16:colId xmlns:a16="http://schemas.microsoft.com/office/drawing/2014/main" val="2500613959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val="3800530471"/>
                    </a:ext>
                  </a:extLst>
                </a:gridCol>
                <a:gridCol w="875489">
                  <a:extLst>
                    <a:ext uri="{9D8B030D-6E8A-4147-A177-3AD203B41FA5}">
                      <a16:colId xmlns:a16="http://schemas.microsoft.com/office/drawing/2014/main" val="3637591551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val="1243391290"/>
                    </a:ext>
                  </a:extLst>
                </a:gridCol>
                <a:gridCol w="865761">
                  <a:extLst>
                    <a:ext uri="{9D8B030D-6E8A-4147-A177-3AD203B41FA5}">
                      <a16:colId xmlns:a16="http://schemas.microsoft.com/office/drawing/2014/main" val="276822078"/>
                    </a:ext>
                  </a:extLst>
                </a:gridCol>
                <a:gridCol w="807396">
                  <a:extLst>
                    <a:ext uri="{9D8B030D-6E8A-4147-A177-3AD203B41FA5}">
                      <a16:colId xmlns:a16="http://schemas.microsoft.com/office/drawing/2014/main" val="2365635126"/>
                    </a:ext>
                  </a:extLst>
                </a:gridCol>
                <a:gridCol w="1118681">
                  <a:extLst>
                    <a:ext uri="{9D8B030D-6E8A-4147-A177-3AD203B41FA5}">
                      <a16:colId xmlns:a16="http://schemas.microsoft.com/office/drawing/2014/main" val="3674627463"/>
                    </a:ext>
                  </a:extLst>
                </a:gridCol>
              </a:tblGrid>
              <a:tr h="690663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край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Саха (Якутия)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область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АО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8351738"/>
                  </a:ext>
                </a:extLst>
              </a:tr>
              <a:tr h="461091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Бензин </a:t>
                      </a: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автомобильный 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марки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АИ-92,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(руб./л)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55,87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47,21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50,81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56,72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49,58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49,10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56,82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55,31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2022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4333544"/>
                  </a:ext>
                </a:extLst>
              </a:tr>
              <a:tr h="4474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55,99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47,18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50,50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56,77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49,57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49,08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57,90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55,38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937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55,99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47,14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50,49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56,75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49,53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49,07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57,90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55,47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965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56,98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47,17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50,82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56,72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49,93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50,15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57,14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55,47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50,29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80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58,2</a:t>
                      </a:r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51,01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56,68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50,17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50,15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55,73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50,59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910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58,46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47,65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51,42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56,69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50,53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50,13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56,92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50,95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856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910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280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1829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9883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107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0624" y="-19456"/>
            <a:ext cx="10627469" cy="700391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(тарифы) на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нефтепродукты в Российской Федерации, Камчатском крае и субъектах ДФО за декабрь 2022 года и текущий период 2023 года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18820129"/>
              </p:ext>
            </p:extLst>
          </p:nvPr>
        </p:nvGraphicFramePr>
        <p:xfrm>
          <a:off x="136186" y="680935"/>
          <a:ext cx="11887201" cy="60781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6231">
                  <a:extLst>
                    <a:ext uri="{9D8B030D-6E8A-4147-A177-3AD203B41FA5}">
                      <a16:colId xmlns:a16="http://schemas.microsoft.com/office/drawing/2014/main" val="340974327"/>
                    </a:ext>
                  </a:extLst>
                </a:gridCol>
                <a:gridCol w="1079770">
                  <a:extLst>
                    <a:ext uri="{9D8B030D-6E8A-4147-A177-3AD203B41FA5}">
                      <a16:colId xmlns:a16="http://schemas.microsoft.com/office/drawing/2014/main" val="1700919341"/>
                    </a:ext>
                  </a:extLst>
                </a:gridCol>
                <a:gridCol w="888089">
                  <a:extLst>
                    <a:ext uri="{9D8B030D-6E8A-4147-A177-3AD203B41FA5}">
                      <a16:colId xmlns:a16="http://schemas.microsoft.com/office/drawing/2014/main" val="2119211557"/>
                    </a:ext>
                  </a:extLst>
                </a:gridCol>
                <a:gridCol w="833707">
                  <a:extLst>
                    <a:ext uri="{9D8B030D-6E8A-4147-A177-3AD203B41FA5}">
                      <a16:colId xmlns:a16="http://schemas.microsoft.com/office/drawing/2014/main" val="2519507403"/>
                    </a:ext>
                  </a:extLst>
                </a:gridCol>
                <a:gridCol w="846306">
                  <a:extLst>
                    <a:ext uri="{9D8B030D-6E8A-4147-A177-3AD203B41FA5}">
                      <a16:colId xmlns:a16="http://schemas.microsoft.com/office/drawing/2014/main" val="1692593369"/>
                    </a:ext>
                  </a:extLst>
                </a:gridCol>
                <a:gridCol w="829957">
                  <a:extLst>
                    <a:ext uri="{9D8B030D-6E8A-4147-A177-3AD203B41FA5}">
                      <a16:colId xmlns:a16="http://schemas.microsoft.com/office/drawing/2014/main" val="3434439023"/>
                    </a:ext>
                  </a:extLst>
                </a:gridCol>
                <a:gridCol w="823745">
                  <a:extLst>
                    <a:ext uri="{9D8B030D-6E8A-4147-A177-3AD203B41FA5}">
                      <a16:colId xmlns:a16="http://schemas.microsoft.com/office/drawing/2014/main" val="2500613959"/>
                    </a:ext>
                  </a:extLst>
                </a:gridCol>
                <a:gridCol w="875490">
                  <a:extLst>
                    <a:ext uri="{9D8B030D-6E8A-4147-A177-3AD203B41FA5}">
                      <a16:colId xmlns:a16="http://schemas.microsoft.com/office/drawing/2014/main" val="3800530471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val="3637591551"/>
                    </a:ext>
                  </a:extLst>
                </a:gridCol>
                <a:gridCol w="817123">
                  <a:extLst>
                    <a:ext uri="{9D8B030D-6E8A-4147-A177-3AD203B41FA5}">
                      <a16:colId xmlns:a16="http://schemas.microsoft.com/office/drawing/2014/main" val="1243391290"/>
                    </a:ext>
                  </a:extLst>
                </a:gridCol>
                <a:gridCol w="817124">
                  <a:extLst>
                    <a:ext uri="{9D8B030D-6E8A-4147-A177-3AD203B41FA5}">
                      <a16:colId xmlns:a16="http://schemas.microsoft.com/office/drawing/2014/main" val="276822078"/>
                    </a:ext>
                  </a:extLst>
                </a:gridCol>
                <a:gridCol w="846306">
                  <a:extLst>
                    <a:ext uri="{9D8B030D-6E8A-4147-A177-3AD203B41FA5}">
                      <a16:colId xmlns:a16="http://schemas.microsoft.com/office/drawing/2014/main" val="2365635126"/>
                    </a:ext>
                  </a:extLst>
                </a:gridCol>
                <a:gridCol w="1157591">
                  <a:extLst>
                    <a:ext uri="{9D8B030D-6E8A-4147-A177-3AD203B41FA5}">
                      <a16:colId xmlns:a16="http://schemas.microsoft.com/office/drawing/2014/main" val="3674627463"/>
                    </a:ext>
                  </a:extLst>
                </a:gridCol>
              </a:tblGrid>
              <a:tr h="661481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Саха (Якутия)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область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АО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8351738"/>
                  </a:ext>
                </a:extLst>
              </a:tr>
              <a:tr h="445423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Бензин </a:t>
                      </a:r>
                      <a:r>
                        <a:rPr lang="ru-RU" sz="12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автомобильный</a:t>
                      </a:r>
                      <a:r>
                        <a:rPr lang="ru-RU" sz="1200" b="1" baseline="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марки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АИ-95,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(руб./л)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58,35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51,35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52,94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50,63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52,01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57,46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58,07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2022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4388875"/>
                  </a:ext>
                </a:extLst>
              </a:tr>
              <a:tr h="43598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58,35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51,41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52,82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57,39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50,63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51,98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55,82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2023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871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58,35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51,39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52,81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57,26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50,63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51,97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55,82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58,25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233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51,41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51,03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52,26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55,82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52,45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463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51,42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53,30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51,33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52,26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52,30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52,77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37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60,54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51,96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53,73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57,52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51,7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52,66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53,03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59,32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580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491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386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5775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4714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4608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6123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2023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5981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4015" y="126319"/>
            <a:ext cx="11800462" cy="437886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(тарифы) на нефтепродукты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Российской Федерации, Камчатском крае и субъектах ДФО за декабрь 2022 года и текущий период 2023 года</a:t>
            </a:r>
            <a:endParaRPr lang="ru-RU" sz="2000" dirty="0"/>
          </a:p>
        </p:txBody>
      </p:sp>
      <p:graphicFrame>
        <p:nvGraphicFramePr>
          <p:cNvPr id="20" name="Объект 1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14879041"/>
              </p:ext>
            </p:extLst>
          </p:nvPr>
        </p:nvGraphicFramePr>
        <p:xfrm>
          <a:off x="120785" y="636971"/>
          <a:ext cx="11980424" cy="62015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3006">
                  <a:extLst>
                    <a:ext uri="{9D8B030D-6E8A-4147-A177-3AD203B41FA5}">
                      <a16:colId xmlns:a16="http://schemas.microsoft.com/office/drawing/2014/main" val="2757781639"/>
                    </a:ext>
                  </a:extLst>
                </a:gridCol>
                <a:gridCol w="1071664">
                  <a:extLst>
                    <a:ext uri="{9D8B030D-6E8A-4147-A177-3AD203B41FA5}">
                      <a16:colId xmlns:a16="http://schemas.microsoft.com/office/drawing/2014/main" val="3805768029"/>
                    </a:ext>
                  </a:extLst>
                </a:gridCol>
                <a:gridCol w="933856">
                  <a:extLst>
                    <a:ext uri="{9D8B030D-6E8A-4147-A177-3AD203B41FA5}">
                      <a16:colId xmlns:a16="http://schemas.microsoft.com/office/drawing/2014/main" val="2080095685"/>
                    </a:ext>
                  </a:extLst>
                </a:gridCol>
                <a:gridCol w="972766">
                  <a:extLst>
                    <a:ext uri="{9D8B030D-6E8A-4147-A177-3AD203B41FA5}">
                      <a16:colId xmlns:a16="http://schemas.microsoft.com/office/drawing/2014/main" val="3843726452"/>
                    </a:ext>
                  </a:extLst>
                </a:gridCol>
                <a:gridCol w="904672">
                  <a:extLst>
                    <a:ext uri="{9D8B030D-6E8A-4147-A177-3AD203B41FA5}">
                      <a16:colId xmlns:a16="http://schemas.microsoft.com/office/drawing/2014/main" val="2467812455"/>
                    </a:ext>
                  </a:extLst>
                </a:gridCol>
                <a:gridCol w="856034">
                  <a:extLst>
                    <a:ext uri="{9D8B030D-6E8A-4147-A177-3AD203B41FA5}">
                      <a16:colId xmlns:a16="http://schemas.microsoft.com/office/drawing/2014/main" val="555537300"/>
                    </a:ext>
                  </a:extLst>
                </a:gridCol>
                <a:gridCol w="875489">
                  <a:extLst>
                    <a:ext uri="{9D8B030D-6E8A-4147-A177-3AD203B41FA5}">
                      <a16:colId xmlns:a16="http://schemas.microsoft.com/office/drawing/2014/main" val="3508563604"/>
                    </a:ext>
                  </a:extLst>
                </a:gridCol>
                <a:gridCol w="894945">
                  <a:extLst>
                    <a:ext uri="{9D8B030D-6E8A-4147-A177-3AD203B41FA5}">
                      <a16:colId xmlns:a16="http://schemas.microsoft.com/office/drawing/2014/main" val="3224298470"/>
                    </a:ext>
                  </a:extLst>
                </a:gridCol>
                <a:gridCol w="826851">
                  <a:extLst>
                    <a:ext uri="{9D8B030D-6E8A-4147-A177-3AD203B41FA5}">
                      <a16:colId xmlns:a16="http://schemas.microsoft.com/office/drawing/2014/main" val="509935238"/>
                    </a:ext>
                  </a:extLst>
                </a:gridCol>
                <a:gridCol w="778213">
                  <a:extLst>
                    <a:ext uri="{9D8B030D-6E8A-4147-A177-3AD203B41FA5}">
                      <a16:colId xmlns:a16="http://schemas.microsoft.com/office/drawing/2014/main" val="2275320693"/>
                    </a:ext>
                  </a:extLst>
                </a:gridCol>
                <a:gridCol w="836579">
                  <a:extLst>
                    <a:ext uri="{9D8B030D-6E8A-4147-A177-3AD203B41FA5}">
                      <a16:colId xmlns:a16="http://schemas.microsoft.com/office/drawing/2014/main" val="1350417571"/>
                    </a:ext>
                  </a:extLst>
                </a:gridCol>
                <a:gridCol w="807395">
                  <a:extLst>
                    <a:ext uri="{9D8B030D-6E8A-4147-A177-3AD203B41FA5}">
                      <a16:colId xmlns:a16="http://schemas.microsoft.com/office/drawing/2014/main" val="2746112127"/>
                    </a:ext>
                  </a:extLst>
                </a:gridCol>
                <a:gridCol w="1108954">
                  <a:extLst>
                    <a:ext uri="{9D8B030D-6E8A-4147-A177-3AD203B41FA5}">
                      <a16:colId xmlns:a16="http://schemas.microsoft.com/office/drawing/2014/main" val="4252533460"/>
                    </a:ext>
                  </a:extLst>
                </a:gridCol>
              </a:tblGrid>
              <a:tr h="637352"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05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 (Якутия)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область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0505814"/>
                  </a:ext>
                </a:extLst>
              </a:tr>
              <a:tr h="357196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Дизельное </a:t>
                      </a:r>
                      <a:r>
                        <a:rPr lang="ru-RU" sz="16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топливо,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(руб./л)</a:t>
                      </a: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72,74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58,37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68,75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75,61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63,80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63,20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67,70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76,04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77,22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65,93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2021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7598389"/>
                  </a:ext>
                </a:extLst>
              </a:tr>
              <a:tr h="4474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73,50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58,94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69,50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76,76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64,45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64,08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68,16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80,98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77,51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66,53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2022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70,35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58,54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76,98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63,41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62,96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64,66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80,98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77,33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66,53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965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70,98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58,3</a:t>
                      </a:r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67,89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76,58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64,08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63,7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76,19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76,45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66,53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747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72,33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67,68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76,58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64,08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63,79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76,19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74,27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64,77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90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72,33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67,67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76,11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63,10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64,59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63,93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77,88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73,88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64,36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614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692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6692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6109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4630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4747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4747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2022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2544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8931860"/>
              </p:ext>
            </p:extLst>
          </p:nvPr>
        </p:nvGraphicFramePr>
        <p:xfrm>
          <a:off x="447471" y="1001949"/>
          <a:ext cx="11420274" cy="425339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84265">
                  <a:extLst>
                    <a:ext uri="{9D8B030D-6E8A-4147-A177-3AD203B41FA5}">
                      <a16:colId xmlns:a16="http://schemas.microsoft.com/office/drawing/2014/main" val="2249247971"/>
                    </a:ext>
                  </a:extLst>
                </a:gridCol>
                <a:gridCol w="1727542">
                  <a:extLst>
                    <a:ext uri="{9D8B030D-6E8A-4147-A177-3AD203B41FA5}">
                      <a16:colId xmlns:a16="http://schemas.microsoft.com/office/drawing/2014/main" val="1819158657"/>
                    </a:ext>
                  </a:extLst>
                </a:gridCol>
                <a:gridCol w="1428719">
                  <a:extLst>
                    <a:ext uri="{9D8B030D-6E8A-4147-A177-3AD203B41FA5}">
                      <a16:colId xmlns:a16="http://schemas.microsoft.com/office/drawing/2014/main" val="810213332"/>
                    </a:ext>
                  </a:extLst>
                </a:gridCol>
                <a:gridCol w="1116191">
                  <a:extLst>
                    <a:ext uri="{9D8B030D-6E8A-4147-A177-3AD203B41FA5}">
                      <a16:colId xmlns:a16="http://schemas.microsoft.com/office/drawing/2014/main" val="1426438776"/>
                    </a:ext>
                  </a:extLst>
                </a:gridCol>
                <a:gridCol w="1691948">
                  <a:extLst>
                    <a:ext uri="{9D8B030D-6E8A-4147-A177-3AD203B41FA5}">
                      <a16:colId xmlns:a16="http://schemas.microsoft.com/office/drawing/2014/main" val="2406359539"/>
                    </a:ext>
                  </a:extLst>
                </a:gridCol>
                <a:gridCol w="1935804">
                  <a:extLst>
                    <a:ext uri="{9D8B030D-6E8A-4147-A177-3AD203B41FA5}">
                      <a16:colId xmlns:a16="http://schemas.microsoft.com/office/drawing/2014/main" val="3646067851"/>
                    </a:ext>
                  </a:extLst>
                </a:gridCol>
                <a:gridCol w="1935805">
                  <a:extLst>
                    <a:ext uri="{9D8B030D-6E8A-4147-A177-3AD203B41FA5}">
                      <a16:colId xmlns:a16="http://schemas.microsoft.com/office/drawing/2014/main" val="781871841"/>
                    </a:ext>
                  </a:extLst>
                </a:gridCol>
              </a:tblGrid>
              <a:tr h="2195844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Среднемесячное потребление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на нефтебазах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на АЗС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Обеспеченность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Розничная цена поставщика, имеющего наибольшую долю рынка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Максимальная розничная цена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(иные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нефтетрейдеры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76225166"/>
                  </a:ext>
                </a:extLst>
              </a:tr>
              <a:tr h="6868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сут</a:t>
                      </a: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руб./литр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руб./литр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0677633"/>
                  </a:ext>
                </a:extLst>
              </a:tr>
              <a:tr h="3413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Регулятор - 92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6,560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9,652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0,381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47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55,29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56,80                                                                                                                                                                                                                  </a:t>
                      </a:r>
                      <a:endParaRPr lang="ru-RU" sz="1800" b="1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2744809"/>
                  </a:ext>
                </a:extLst>
              </a:tr>
              <a:tr h="3336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Премиум - 95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1,587 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2,352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0,242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59,53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61,00 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08469662"/>
                  </a:ext>
                </a:extLst>
              </a:tr>
              <a:tr h="3089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ДТ "Зимнее"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                                                                           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7287190"/>
                  </a:ext>
                </a:extLst>
              </a:tr>
              <a:tr h="3707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ДТ "Летнее"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2,442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7,212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0,527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98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69,60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73,00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23538842"/>
                  </a:ext>
                </a:extLst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203058" y="59615"/>
            <a:ext cx="979575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Цены </a:t>
            </a:r>
            <a:r>
              <a:rPr lang="ru-RU" sz="2000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на моторное </a:t>
            </a:r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топливо в Камчатском крае</a:t>
            </a:r>
          </a:p>
          <a:p>
            <a:pPr algn="ctr"/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по состоянию на </a:t>
            </a:r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16</a:t>
            </a:r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.06.2023</a:t>
            </a:r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* </a:t>
            </a:r>
            <a:endParaRPr lang="ru-RU" sz="20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10984" y="6431522"/>
            <a:ext cx="546788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данным АО «ННК-</a:t>
            </a:r>
            <a:r>
              <a:rPr lang="ru-RU" sz="1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Камчатнефтепродукт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</p:txBody>
      </p:sp>
    </p:spTree>
    <p:extLst>
      <p:ext uri="{BB962C8B-B14F-4D97-AF65-F5344CB8AC3E}">
        <p14:creationId xmlns:p14="http://schemas.microsoft.com/office/powerpoint/2010/main" val="2338206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24628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79770" y="4110"/>
            <a:ext cx="98346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Цены на моторное топливо </a:t>
            </a:r>
            <a:r>
              <a:rPr lang="ru-RU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в регионах ДФО по </a:t>
            </a:r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состоянию на </a:t>
            </a:r>
            <a:r>
              <a:rPr lang="ru-RU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16</a:t>
            </a:r>
            <a:r>
              <a:rPr lang="ru-RU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.06.2023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8688707"/>
              </p:ext>
            </p:extLst>
          </p:nvPr>
        </p:nvGraphicFramePr>
        <p:xfrm>
          <a:off x="116732" y="398835"/>
          <a:ext cx="3853906" cy="3067176"/>
        </p:xfrm>
        <a:graphic>
          <a:graphicData uri="http://schemas.openxmlformats.org/drawingml/2006/table">
            <a:tbl>
              <a:tblPr/>
              <a:tblGrid>
                <a:gridCol w="1003614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532238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318054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301556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Магаданская область </a:t>
                      </a:r>
                      <a:endParaRPr lang="ru-RU" sz="1200" b="0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2360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(ООО "Тосмар")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(иных поставщиков)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6264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601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54,60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72,00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3988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57,60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62,50</a:t>
                      </a:r>
                    </a:p>
                  </a:txBody>
                  <a:tcPr marL="8372" marR="8372" marT="8372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36752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71,00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78,00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5284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83,00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93,00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9087343"/>
              </p:ext>
            </p:extLst>
          </p:nvPr>
        </p:nvGraphicFramePr>
        <p:xfrm>
          <a:off x="8046721" y="3579222"/>
          <a:ext cx="4087615" cy="3254103"/>
        </p:xfrm>
        <a:graphic>
          <a:graphicData uri="http://schemas.openxmlformats.org/drawingml/2006/table">
            <a:tbl>
              <a:tblPr/>
              <a:tblGrid>
                <a:gridCol w="1117992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497875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471748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98550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Сахалинская 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область 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4804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(ООО «РН-</a:t>
                      </a:r>
                      <a:r>
                        <a:rPr lang="ru-RU" sz="1050" b="1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Востокнефтепродукт</a:t>
                      </a: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(иные поставщики)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3678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3454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52,68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82,00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40120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54,38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76,00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39724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88,00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50663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71,48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85,00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7379312"/>
              </p:ext>
            </p:extLst>
          </p:nvPr>
        </p:nvGraphicFramePr>
        <p:xfrm>
          <a:off x="8056606" y="408562"/>
          <a:ext cx="4077729" cy="3013907"/>
        </p:xfrm>
        <a:graphic>
          <a:graphicData uri="http://schemas.openxmlformats.org/drawingml/2006/table">
            <a:tbl>
              <a:tblPr/>
              <a:tblGrid>
                <a:gridCol w="1046205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548714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482810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62647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Приморский край 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60565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</a:t>
                      </a:r>
                      <a:r>
                        <a:rPr lang="ru-RU" sz="1050" b="1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«ННК-Приморнефтепродукт»</a:t>
                      </a: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Максимальная розничная цена АЗС независимых </a:t>
                      </a:r>
                      <a:r>
                        <a:rPr kumimoji="0" lang="ru-RU" sz="105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нефтетрейдеров</a:t>
                      </a:r>
                      <a:endParaRPr kumimoji="0" lang="ru-RU" sz="10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5850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6508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51,36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51,40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52,01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52,40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63,09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65,45</a:t>
                      </a:r>
                      <a:endParaRPr kumimoji="0" lang="ru-RU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9680147"/>
              </p:ext>
            </p:extLst>
          </p:nvPr>
        </p:nvGraphicFramePr>
        <p:xfrm>
          <a:off x="116732" y="3569109"/>
          <a:ext cx="3819542" cy="3264216"/>
        </p:xfrm>
        <a:graphic>
          <a:graphicData uri="http://schemas.openxmlformats.org/drawingml/2006/table">
            <a:tbl>
              <a:tblPr/>
              <a:tblGrid>
                <a:gridCol w="996946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532708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289888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64190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Чукотский АО 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9581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 «Чукотснаб»)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(АО «Чукотснаб»)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5760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4933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60,00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68,00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46673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66,00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73,00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4638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6673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65,00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72,00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5517373"/>
              </p:ext>
            </p:extLst>
          </p:nvPr>
        </p:nvGraphicFramePr>
        <p:xfrm>
          <a:off x="4036541" y="398835"/>
          <a:ext cx="3888259" cy="3058568"/>
        </p:xfrm>
        <a:graphic>
          <a:graphicData uri="http://schemas.openxmlformats.org/drawingml/2006/table">
            <a:tbl>
              <a:tblPr/>
              <a:tblGrid>
                <a:gridCol w="1037967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606378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243914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91829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Камчатский край </a:t>
                      </a:r>
                      <a:endParaRPr lang="ru-RU" sz="16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2509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 «ННК-Камчатнефтепродукт»)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(иные поставщики)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334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5404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55,29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56,80                                                                                                                                                                                                                   </a:t>
                      </a:r>
                      <a:endParaRPr lang="ru-RU" sz="1400" b="1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41801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59,53 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61,00 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40930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69,60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73,00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268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8402443"/>
              </p:ext>
            </p:extLst>
          </p:nvPr>
        </p:nvGraphicFramePr>
        <p:xfrm>
          <a:off x="4023360" y="3569110"/>
          <a:ext cx="3936274" cy="3264216"/>
        </p:xfrm>
        <a:graphic>
          <a:graphicData uri="http://schemas.openxmlformats.org/drawingml/2006/table">
            <a:tbl>
              <a:tblPr/>
              <a:tblGrid>
                <a:gridCol w="992777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602377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341120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332195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Хабаровский край 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3842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(ПАО ННК-Хабаровскнефтепродукт)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независимых нефтетрейдеров </a:t>
                      </a:r>
                      <a:r>
                        <a:rPr lang="ru-RU" sz="1000" b="1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где отсутствуют АЗС ВИНК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9255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3378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50,26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67,10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48219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52,60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63,50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40640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62,33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81,90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786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1443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22444</TotalTime>
  <Words>938</Words>
  <Application>Microsoft Office PowerPoint</Application>
  <PresentationFormat>Широкоэкранный</PresentationFormat>
  <Paragraphs>465</Paragraphs>
  <Slides>6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Тема Office</vt:lpstr>
      <vt:lpstr> </vt:lpstr>
      <vt:lpstr>Средние потребительские цены (тарифы) на нефтепродукты в Российской Федерации, Камчатском крае и субъектах ДФО за декабрь 2022 года и текущий период 2023 года</vt:lpstr>
      <vt:lpstr>Средние потребительские цены (тарифы) на нефтепродукты в Российской Федерации, Камчатском крае и субъектах ДФО за декабрь 2022 года и текущий период 2023 года</vt:lpstr>
      <vt:lpstr>Средние потребительские цены (тарифы) на нефтепродукты в Российской Федерации, Камчатском крае и субъектах ДФО за декабрь 2022 года и текущий период 2023 года</vt:lpstr>
      <vt:lpstr>Презентация PowerPoint</vt:lpstr>
      <vt:lpstr>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Спирина Наталия Анатольевна</dc:creator>
  <cp:lastModifiedBy>Середа Альбина Андреевна</cp:lastModifiedBy>
  <cp:revision>915</cp:revision>
  <cp:lastPrinted>2022-11-10T21:40:09Z</cp:lastPrinted>
  <dcterms:created xsi:type="dcterms:W3CDTF">2020-12-04T06:58:51Z</dcterms:created>
  <dcterms:modified xsi:type="dcterms:W3CDTF">2023-06-15T21:32:46Z</dcterms:modified>
</cp:coreProperties>
</file>