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70" r:id="rId2"/>
    <p:sldId id="331" r:id="rId3"/>
    <p:sldId id="342" r:id="rId4"/>
    <p:sldId id="343" r:id="rId5"/>
    <p:sldId id="344" r:id="rId6"/>
    <p:sldId id="329" r:id="rId7"/>
    <p:sldId id="332" r:id="rId8"/>
    <p:sldId id="333" r:id="rId9"/>
    <p:sldId id="336" r:id="rId10"/>
    <p:sldId id="334" r:id="rId11"/>
    <p:sldId id="335" r:id="rId12"/>
    <p:sldId id="337" r:id="rId13"/>
    <p:sldId id="339" r:id="rId14"/>
    <p:sldId id="340" r:id="rId15"/>
    <p:sldId id="338" r:id="rId16"/>
    <p:sldId id="330" r:id="rId17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0ADC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705" autoAdjust="0"/>
  </p:normalViewPr>
  <p:slideViewPr>
    <p:cSldViewPr>
      <p:cViewPr varScale="1">
        <p:scale>
          <a:sx n="74" d="100"/>
          <a:sy n="74" d="100"/>
        </p:scale>
        <p:origin x="144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207295354180949E-2"/>
          <c:y val="0.18800684839662157"/>
          <c:w val="0.47823638373713667"/>
          <c:h val="0.6929836362409366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Общий объем финансовых средств, предусмотренных на реализацию Подпрограммы, в разрезе по источникам финансирования (тыс. рублей)</c:v>
                </c:pt>
              </c:strCache>
            </c:strRef>
          </c:tx>
          <c:explosion val="25"/>
          <c:dPt>
            <c:idx val="0"/>
            <c:bubble3D val="0"/>
            <c:explosion val="24"/>
            <c:spPr>
              <a:solidFill>
                <a:schemeClr val="bg2">
                  <a:lumMod val="75000"/>
                </a:schemeClr>
              </a:solidFill>
            </c:spPr>
          </c:dPt>
          <c:dPt>
            <c:idx val="1"/>
            <c:bubble3D val="0"/>
            <c:explosion val="46"/>
            <c:spPr>
              <a:solidFill>
                <a:srgbClr val="00B050"/>
              </a:solidFill>
            </c:spPr>
          </c:dPt>
          <c:dPt>
            <c:idx val="2"/>
            <c:bubble3D val="0"/>
            <c:explosion val="45"/>
            <c:spPr>
              <a:solidFill>
                <a:srgbClr val="FF0000"/>
              </a:solidFill>
              <a:ln>
                <a:solidFill>
                  <a:schemeClr val="accent1"/>
                </a:solidFill>
              </a:ln>
            </c:spPr>
          </c:dPt>
          <c:dPt>
            <c:idx val="3"/>
            <c:bubble3D val="0"/>
            <c:explosion val="30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-3.6491772818896893E-2"/>
                  <c:y val="-0.102095141354447"/>
                </c:manualLayout>
              </c:layout>
              <c:numFmt formatCode="#,##0.00" sourceLinked="0"/>
              <c:spPr/>
              <c:txPr>
                <a:bodyPr/>
                <a:lstStyle/>
                <a:p>
                  <a:pPr>
                    <a:defRPr sz="18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9.1506200937171173E-3"/>
                  <c:y val="-0.11152001276076975"/>
                </c:manualLayout>
              </c:layout>
              <c:numFmt formatCode="#,##0.00" sourceLinked="0"/>
              <c:spPr/>
              <c:txPr>
                <a:bodyPr/>
                <a:lstStyle/>
                <a:p>
                  <a:pPr>
                    <a:defRPr sz="18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724412866692772E-2"/>
                  <c:y val="-7.5793363172733996E-2"/>
                </c:manualLayout>
              </c:layout>
              <c:numFmt formatCode="#,##0.00" sourceLinked="0"/>
              <c:spPr/>
              <c:txPr>
                <a:bodyPr/>
                <a:lstStyle/>
                <a:p>
                  <a:pPr>
                    <a:defRPr sz="18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9.3038367231089034E-2"/>
                  <c:y val="3.6872139015264822E-2"/>
                </c:manualLayout>
              </c:layout>
              <c:numFmt formatCode="#,##0.00" sourceLinked="0"/>
              <c:spPr/>
              <c:txPr>
                <a:bodyPr/>
                <a:lstStyle/>
                <a:p>
                  <a:pPr>
                    <a:defRPr sz="18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Содействие в получении образования</c:v>
                </c:pt>
                <c:pt idx="1">
                  <c:v>Экономическая поддержка</c:v>
                </c:pt>
                <c:pt idx="2">
                  <c:v>Оказание дополнительных медицинских и социальных услуг</c:v>
                </c:pt>
                <c:pt idx="3">
                  <c:v>Сохранение культурного наследия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3.7</c:v>
                </c:pt>
                <c:pt idx="1">
                  <c:v>4.8</c:v>
                </c:pt>
                <c:pt idx="2">
                  <c:v>12</c:v>
                </c:pt>
                <c:pt idx="3">
                  <c:v>79.5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53174383125671798"/>
          <c:y val="0"/>
          <c:w val="0.45628146569357902"/>
          <c:h val="1"/>
        </c:manualLayout>
      </c:layout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spPr>
    <a:gradFill rotWithShape="1">
      <a:gsLst>
        <a:gs pos="28000">
          <a:schemeClr val="accent2">
            <a:tint val="18000"/>
            <a:satMod val="120000"/>
            <a:lumMod val="88000"/>
          </a:schemeClr>
        </a:gs>
        <a:gs pos="100000">
          <a:schemeClr val="accent2">
            <a:tint val="40000"/>
            <a:satMod val="100000"/>
            <a:lumMod val="78000"/>
          </a:schemeClr>
        </a:gs>
      </a:gsLst>
      <a:lin ang="5400000" scaled="0"/>
    </a:gradFill>
    <a:ln w="9525" cap="flat" cmpd="sng" algn="ctr">
      <a:solidFill>
        <a:schemeClr val="accent2"/>
      </a:solidFill>
      <a:prstDash val="solid"/>
    </a:ln>
    <a:effectLst>
      <a:outerShdw blurRad="63500" dist="50800" dir="5400000" sx="98000" sy="98000" rotWithShape="0">
        <a:srgbClr val="000000">
          <a:alpha val="20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На реализацию подпрограммы в </a:t>
            </a:r>
            <a:r>
              <a:rPr lang="ru-RU" dirty="0" smtClean="0"/>
              <a:t>2018 </a:t>
            </a:r>
            <a:r>
              <a:rPr lang="ru-RU" dirty="0"/>
              <a:t>году предусмотрено</a:t>
            </a:r>
          </a:p>
          <a:p>
            <a:pPr>
              <a:defRPr/>
            </a:pPr>
            <a:r>
              <a:rPr lang="ru-RU" dirty="0" smtClean="0"/>
              <a:t>104 </a:t>
            </a:r>
            <a:r>
              <a:rPr lang="ru-RU" dirty="0"/>
              <a:t>млн. </a:t>
            </a:r>
            <a:r>
              <a:rPr lang="ru-RU" dirty="0" smtClean="0"/>
              <a:t>647,19 </a:t>
            </a:r>
            <a:r>
              <a:rPr lang="ru-RU" dirty="0"/>
              <a:t>тыс. рублей</a:t>
            </a:r>
          </a:p>
          <a:p>
            <a:pPr>
              <a:defRPr/>
            </a:pPr>
            <a:r>
              <a:rPr lang="ru-RU" dirty="0"/>
              <a:t>в том числе по источникам финансирования</a:t>
            </a:r>
          </a:p>
          <a:p>
            <a:pPr>
              <a:defRPr/>
            </a:pPr>
            <a:r>
              <a:rPr lang="ru-RU" dirty="0"/>
              <a:t>(тыс. рублей)</a:t>
            </a:r>
          </a:p>
        </c:rich>
      </c:tx>
      <c:layout>
        <c:manualLayout>
          <c:xMode val="edge"/>
          <c:yMode val="edge"/>
          <c:x val="0.16654139520867334"/>
          <c:y val="0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3672547416998875E-3"/>
          <c:y val="0.3494007872062766"/>
          <c:w val="0.75772029161092957"/>
          <c:h val="0.6313414934482737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Общий объем финансовых средств, предусмотренных на реализацию Подпрограммы, в разрезе по источникам финансирования (тыс. рублей)</c:v>
                </c:pt>
              </c:strCache>
            </c:strRef>
          </c:tx>
          <c:explosion val="63"/>
          <c:dPt>
            <c:idx val="0"/>
            <c:bubble3D val="0"/>
            <c:explosion val="24"/>
            <c:spPr>
              <a:solidFill>
                <a:schemeClr val="bg2">
                  <a:lumMod val="75000"/>
                </a:schemeClr>
              </a:solidFill>
            </c:spPr>
          </c:dPt>
          <c:dPt>
            <c:idx val="1"/>
            <c:bubble3D val="0"/>
            <c:explosion val="46"/>
            <c:spPr>
              <a:solidFill>
                <a:srgbClr val="00B050"/>
              </a:solidFill>
            </c:spPr>
          </c:dPt>
          <c:dPt>
            <c:idx val="2"/>
            <c:bubble3D val="0"/>
            <c:explosion val="45"/>
            <c:spPr>
              <a:solidFill>
                <a:srgbClr val="FF0000"/>
              </a:solidFill>
              <a:ln>
                <a:solidFill>
                  <a:schemeClr val="accent1"/>
                </a:solidFill>
              </a:ln>
            </c:spPr>
          </c:dPt>
          <c:dPt>
            <c:idx val="3"/>
            <c:bubble3D val="0"/>
            <c:explosion val="30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4.9730907271964338E-2"/>
                  <c:y val="3.645715107051114E-3"/>
                </c:manualLayout>
              </c:layout>
              <c:numFmt formatCode="#,##0.00" sourceLinked="0"/>
              <c:spPr/>
              <c:txPr>
                <a:bodyPr/>
                <a:lstStyle/>
                <a:p>
                  <a:pPr>
                    <a:defRPr sz="1800"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1462064648832566"/>
                  <c:y val="-0.11986797511299319"/>
                </c:manualLayout>
              </c:layout>
              <c:numFmt formatCode="#,##0.00" sourceLinked="0"/>
              <c:spPr/>
              <c:txPr>
                <a:bodyPr/>
                <a:lstStyle/>
                <a:p>
                  <a:pPr>
                    <a:defRPr sz="1800"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6.5136449526552731E-2"/>
                  <c:y val="1.8816876819132741E-2"/>
                </c:manualLayout>
              </c:layout>
              <c:numFmt formatCode="#,##0.00" sourceLinked="0"/>
              <c:spPr/>
              <c:txPr>
                <a:bodyPr/>
                <a:lstStyle/>
                <a:p>
                  <a:pPr>
                    <a:defRPr sz="1800"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4.6030471625138791E-2"/>
                  <c:y val="-2.1563634778521558E-2"/>
                </c:manualLayout>
              </c:layout>
              <c:numFmt formatCode="#,##0.00" sourceLinked="0"/>
              <c:spPr/>
              <c:txPr>
                <a:bodyPr/>
                <a:lstStyle/>
                <a:p>
                  <a:pPr>
                    <a:defRPr sz="1800"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Федеральный бюджет</c:v>
                </c:pt>
                <c:pt idx="1">
                  <c:v>Краевой бюджет</c:v>
                </c:pt>
                <c:pt idx="2">
                  <c:v>Бюджеты муниципальных образований</c:v>
                </c:pt>
                <c:pt idx="3">
                  <c:v>Внебюджетные источники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10946.1</c:v>
                </c:pt>
                <c:pt idx="1">
                  <c:v>92153.91</c:v>
                </c:pt>
                <c:pt idx="2">
                  <c:v>1272.3800000000001</c:v>
                </c:pt>
                <c:pt idx="3">
                  <c:v>274.79000000000002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9">
          <a:noFill/>
        </a:ln>
      </c:spPr>
    </c:plotArea>
    <c:legend>
      <c:legendPos val="r"/>
      <c:layout>
        <c:manualLayout>
          <c:xMode val="edge"/>
          <c:yMode val="edge"/>
          <c:x val="0.61657582295901692"/>
          <c:y val="0.4100289045457613"/>
          <c:w val="0.37370019912029651"/>
          <c:h val="0.56717852895318743"/>
        </c:manualLayout>
      </c:layout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spPr>
    <a:gradFill rotWithShape="1">
      <a:gsLst>
        <a:gs pos="28000">
          <a:schemeClr val="accent2">
            <a:tint val="18000"/>
            <a:satMod val="120000"/>
            <a:lumMod val="88000"/>
          </a:schemeClr>
        </a:gs>
        <a:gs pos="100000">
          <a:schemeClr val="accent2">
            <a:tint val="40000"/>
            <a:satMod val="100000"/>
            <a:lumMod val="78000"/>
          </a:schemeClr>
        </a:gs>
      </a:gsLst>
      <a:lin ang="5400000" scaled="0"/>
    </a:gradFill>
    <a:ln w="9525" cap="flat" cmpd="sng" algn="ctr">
      <a:solidFill>
        <a:schemeClr val="accent2"/>
      </a:solidFill>
      <a:prstDash val="solid"/>
    </a:ln>
    <a:effectLst>
      <a:outerShdw blurRad="63500" dist="50800" dir="5400000" sx="98000" sy="98000" rotWithShape="0">
        <a:srgbClr val="000000">
          <a:alpha val="20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2630990813648294"/>
          <c:y val="0.25869976669582967"/>
          <c:w val="0.46670013123359583"/>
          <c:h val="0.15332983377077866"/>
        </c:manualLayout>
      </c:layout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gapDepth val="50"/>
        <c:shape val="cylinder"/>
        <c:axId val="390649824"/>
        <c:axId val="390650384"/>
        <c:axId val="0"/>
      </c:bar3DChart>
      <c:catAx>
        <c:axId val="3906498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90650384"/>
        <c:crosses val="autoZero"/>
        <c:auto val="1"/>
        <c:lblAlgn val="ctr"/>
        <c:lblOffset val="100"/>
        <c:noMultiLvlLbl val="0"/>
      </c:catAx>
      <c:valAx>
        <c:axId val="390650384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39064982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gradFill>
      <a:gsLst>
        <a:gs pos="0">
          <a:schemeClr val="bg2">
            <a:lumMod val="5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c:sp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2042866501127396E-2"/>
          <c:y val="0.29729426540996634"/>
          <c:w val="0.86433469798084583"/>
          <c:h val="0.6057855808660926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Предусмотрено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9.6701501061236851E-3"/>
                  <c:y val="-4.76476229326348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3651071575053116E-4"/>
                  <c:y val="-3.11942231859787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3409502613481676E-3"/>
                  <c:y val="-3.69134265123701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297553581151736E-2"/>
                  <c:y val="-0.135034791982524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1966210032273194E-2"/>
                  <c:y val="-2.15098215487620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80081.215557100004</c:v>
                </c:pt>
                <c:pt idx="1">
                  <c:v>83756.027619999993</c:v>
                </c:pt>
                <c:pt idx="2">
                  <c:v>104647.18979999999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Освоено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7494001123835941E-2"/>
                  <c:y val="-4.02196005181384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6330692060095808E-2"/>
                  <c:y val="-3.03508169268093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7269339999516699E-2"/>
                  <c:y val="-3.21224352505886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7160080477848306E-3"/>
                  <c:y val="-8.2573080125316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5887768564928765E-2"/>
                  <c:y val="-2.15098215487620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</c:strCache>
            </c:strRef>
          </c:cat>
          <c:val>
            <c:numRef>
              <c:f>Лист1!$C$2:$C$4</c:f>
              <c:numCache>
                <c:formatCode>#,##0.00</c:formatCode>
                <c:ptCount val="3"/>
                <c:pt idx="0">
                  <c:v>81551.357189999995</c:v>
                </c:pt>
                <c:pt idx="1">
                  <c:v>84191.273719999997</c:v>
                </c:pt>
                <c:pt idx="2">
                  <c:v>106120.47723999999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5611792"/>
        <c:axId val="155612352"/>
        <c:axId val="0"/>
      </c:bar3DChart>
      <c:catAx>
        <c:axId val="1556117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55612352"/>
        <c:crosses val="autoZero"/>
        <c:auto val="1"/>
        <c:lblAlgn val="ctr"/>
        <c:lblOffset val="100"/>
        <c:noMultiLvlLbl val="0"/>
      </c:catAx>
      <c:valAx>
        <c:axId val="155612352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1556117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"/>
          <c:y val="9.7938181219628644E-4"/>
          <c:w val="0.29968758747499558"/>
          <c:h val="0.30626659317120142"/>
        </c:manualLayout>
      </c:layout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0.1745</cdr:y>
    </cdr:to>
    <cdr:pic>
      <cdr:nvPicPr>
        <cdr:cNvPr id="2" name="Рисунок 1" descr="photos_header.jp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0" y="0"/>
          <a:ext cx="9144000" cy="11967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>
          <a:reflection blurRad="6350" stA="50000" endA="300" endPos="90000" dist="50800" dir="5400000" sy="-100000" algn="bl" rotWithShape="0"/>
        </a:effec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0.21663</cdr:x>
      <cdr:y>0.14172</cdr:y>
    </cdr:from>
    <cdr:to>
      <cdr:x>0.46621</cdr:x>
      <cdr:y>0.30532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981175" y="792088"/>
          <a:ext cx="2282552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0.11427</cdr:x>
      <cdr:y>0.11595</cdr:y>
    </cdr:from>
    <cdr:to>
      <cdr:x>0.55282</cdr:x>
      <cdr:y>0.30532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045071" y="648072"/>
          <a:ext cx="4010744" cy="10584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0.24529</cdr:x>
      <cdr:y>1.78915E-7</cdr:y>
    </cdr:from>
    <cdr:to>
      <cdr:x>0.90668</cdr:x>
      <cdr:y>0.19325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243335" y="1"/>
          <a:ext cx="6048673" cy="10801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endParaRPr lang="ru-RU" sz="18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0.24408</cdr:x>
      <cdr:y>0.01288</cdr:y>
    </cdr:from>
    <cdr:to>
      <cdr:x>0.96063</cdr:x>
      <cdr:y>0.3092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232248" y="72008"/>
          <a:ext cx="6553176" cy="1656184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60" cy="496332"/>
          </a:xfrm>
          <a:prstGeom prst="rect">
            <a:avLst/>
          </a:prstGeom>
        </p:spPr>
        <p:txBody>
          <a:bodyPr vert="horz" lIns="91513" tIns="45757" rIns="91513" bIns="4575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2" y="1"/>
            <a:ext cx="2945660" cy="496332"/>
          </a:xfrm>
          <a:prstGeom prst="rect">
            <a:avLst/>
          </a:prstGeom>
        </p:spPr>
        <p:txBody>
          <a:bodyPr vert="horz" lIns="91513" tIns="45757" rIns="91513" bIns="45757" rtlCol="0"/>
          <a:lstStyle>
            <a:lvl1pPr algn="r">
              <a:defRPr sz="1200"/>
            </a:lvl1pPr>
          </a:lstStyle>
          <a:p>
            <a:fld id="{999D6C26-7258-4DDB-B8DB-26F903590B9C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13" tIns="45757" rIns="91513" bIns="4575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513" tIns="45757" rIns="91513" bIns="4575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60" cy="496332"/>
          </a:xfrm>
          <a:prstGeom prst="rect">
            <a:avLst/>
          </a:prstGeom>
        </p:spPr>
        <p:txBody>
          <a:bodyPr vert="horz" lIns="91513" tIns="45757" rIns="91513" bIns="4575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2" y="9428585"/>
            <a:ext cx="2945660" cy="496332"/>
          </a:xfrm>
          <a:prstGeom prst="rect">
            <a:avLst/>
          </a:prstGeom>
        </p:spPr>
        <p:txBody>
          <a:bodyPr vert="horz" lIns="91513" tIns="45757" rIns="91513" bIns="45757" rtlCol="0" anchor="b"/>
          <a:lstStyle>
            <a:lvl1pPr algn="r">
              <a:defRPr sz="1200"/>
            </a:lvl1pPr>
          </a:lstStyle>
          <a:p>
            <a:fld id="{FB1B3416-05EE-426D-9A5D-AF8726FC8A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260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9pPr>
          </a:lstStyle>
          <a:p>
            <a:pPr eaLnBrk="1" hangingPunct="1"/>
            <a:fld id="{E066F24A-36B1-442C-8F4E-A921C9569020}" type="slidenum">
              <a:rPr lang="ru-RU"/>
              <a:pPr eaLnBrk="1" hangingPunct="1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101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49713-F53A-4824-9516-0628525124DB}" type="datetime1">
              <a:rPr lang="ru-RU" smtClean="0"/>
              <a:t>01.03.2019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9CD12-61BF-43BA-A55B-B4128A831F60}" type="datetime1">
              <a:rPr lang="ru-RU" smtClean="0"/>
              <a:t>01.03.2019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DB4C8-0D23-41DC-8B5B-089E12DB846B}" type="datetime1">
              <a:rPr lang="ru-RU" smtClean="0"/>
              <a:t>01.03.2019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83932-D24B-4ED6-B64F-6258B1BF2D61}" type="datetime1">
              <a:rPr lang="ru-RU" smtClean="0"/>
              <a:t>01.03.2019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AEFE1-D0C2-4B83-A32A-C130F03C173E}" type="datetime1">
              <a:rPr lang="ru-RU" smtClean="0"/>
              <a:t>01.03.2019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3931-2405-4211-99CF-E490C51D594B}" type="datetime1">
              <a:rPr lang="ru-RU" smtClean="0"/>
              <a:t>01.03.2019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9E23-5B3E-45D5-9D71-FB1642BEA278}" type="datetime1">
              <a:rPr lang="ru-RU" smtClean="0"/>
              <a:t>01.03.2019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57210-D6E8-4C6B-BF48-7B0B06CC6B5F}" type="datetime1">
              <a:rPr lang="ru-RU" smtClean="0"/>
              <a:t>01.03.2019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773C0-FFDF-44B6-B98F-16C5E639CF29}" type="datetime1">
              <a:rPr lang="ru-RU" smtClean="0"/>
              <a:t>01.03.2019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46FF-40A8-418F-8A85-C747C5092BDB}" type="datetime1">
              <a:rPr lang="ru-RU" smtClean="0"/>
              <a:t>01.03.2019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A740F-F221-4011-9D14-4055C59399DC}" type="datetime1">
              <a:rPr lang="ru-RU" smtClean="0"/>
              <a:t>01.03.2019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9319D71-7D1B-4E7E-9CDB-9710162FB7D2}" type="datetime1">
              <a:rPr lang="ru-RU" smtClean="0"/>
              <a:t>01.03.2019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3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http://lizei20uz.ucoz.ru/ALL/62f1412167f424fe0c46659a0b4190c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91" y="3113710"/>
            <a:ext cx="3435771" cy="136080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llustrators.ru/uploads/illustration/image/460234/main_460234_orig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32" y="3053624"/>
            <a:ext cx="3384376" cy="138022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photos_header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57246"/>
            <a:ext cx="9144000" cy="1398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90000" dist="50800" dir="5400000" sy="-100000" algn="bl" rotWithShape="0"/>
          </a:effectLst>
        </p:spPr>
      </p:pic>
      <p:pic>
        <p:nvPicPr>
          <p:cNvPr id="19" name="Picture 5" descr="Герб Камчатского кра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91" y="216123"/>
            <a:ext cx="720725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505900" y="2132856"/>
            <a:ext cx="8098548" cy="2088232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endPara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buNone/>
            </a:pPr>
            <a:endParaRPr lang="ru-RU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3691" y="4545535"/>
            <a:ext cx="871878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rebuchet MS" pitchFamily="34" charset="0"/>
              </a:rPr>
              <a:t>подпрограмма</a:t>
            </a:r>
            <a:r>
              <a:rPr lang="ru-RU" sz="2400" b="1" dirty="0" smtClean="0">
                <a:latin typeface="Trebuchet MS" pitchFamily="34" charset="0"/>
              </a:rPr>
              <a:t> </a:t>
            </a:r>
            <a:r>
              <a:rPr lang="ru-RU" sz="2400" b="1" dirty="0">
                <a:latin typeface="Trebuchet MS" pitchFamily="34" charset="0"/>
              </a:rPr>
              <a:t>«Устойчивое развитие коренных малочисленных народов Севера, Сибири и Дальнего Востока, проживающих в Камчатском крае»</a:t>
            </a:r>
            <a:endParaRPr lang="ru-RU" sz="2400" b="1" dirty="0" smtClean="0">
              <a:latin typeface="Trebuchet MS" pitchFamily="34" charset="0"/>
            </a:endParaRPr>
          </a:p>
          <a:p>
            <a:pPr algn="ctr"/>
            <a:r>
              <a:rPr lang="ru-RU" sz="2400" b="1" dirty="0" smtClean="0">
                <a:latin typeface="Trebuchet MS" pitchFamily="34" charset="0"/>
              </a:rPr>
              <a:t>ответственный исполнитель – Министерство территориального развития Камчатского края</a:t>
            </a:r>
            <a:endParaRPr lang="en-US" sz="2400" b="1" dirty="0">
              <a:latin typeface="Trebuchet MS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7505" y="1186141"/>
            <a:ext cx="88628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rebuchet MS" pitchFamily="34" charset="0"/>
              </a:rPr>
              <a:t>Государственная программа</a:t>
            </a:r>
            <a:r>
              <a:rPr lang="ru-RU" sz="2400" b="1" dirty="0" smtClean="0">
                <a:latin typeface="Trebuchet MS" pitchFamily="34" charset="0"/>
              </a:rPr>
              <a:t> </a:t>
            </a:r>
            <a:r>
              <a:rPr lang="ru-RU" sz="2200" b="1" dirty="0">
                <a:latin typeface="Trebuchet MS" pitchFamily="34" charset="0"/>
              </a:rPr>
              <a:t>Камчатского края «Реализация государственной национальной политики и укрепление гражданского единства в Камчатском </a:t>
            </a:r>
            <a:r>
              <a:rPr lang="ru-RU" sz="2200" b="1" dirty="0" smtClean="0">
                <a:latin typeface="Trebuchet MS" pitchFamily="34" charset="0"/>
              </a:rPr>
              <a:t>крае»</a:t>
            </a:r>
          </a:p>
          <a:p>
            <a:pPr algn="ctr"/>
            <a:r>
              <a:rPr lang="ru-RU" sz="2200" b="1" dirty="0" smtClean="0">
                <a:latin typeface="Trebuchet MS" pitchFamily="34" charset="0"/>
              </a:rPr>
              <a:t>ответственный исполнитель – Агентство по внутренней политике Камчатского края</a:t>
            </a:r>
            <a:endParaRPr lang="en-US" sz="2200" b="1" dirty="0">
              <a:latin typeface="Trebuchet MS" pitchFamily="34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4007857" y="3252648"/>
            <a:ext cx="864096" cy="72530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57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minjust.ru/sites/default/files/sayt_22_aprelya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77072"/>
            <a:ext cx="6336704" cy="262701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photos_heade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90000" dist="50800" dir="5400000" sy="-100000" algn="bl" rotWithShape="0"/>
          </a:effectLst>
        </p:spPr>
      </p:pic>
      <p:pic>
        <p:nvPicPr>
          <p:cNvPr id="10253" name="Рисунок 18" descr="Герб Камчатского кра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67" y="138023"/>
            <a:ext cx="6477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1304" y="1916832"/>
            <a:ext cx="8647557" cy="2931213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800" dirty="0">
                <a:solidFill>
                  <a:prstClr val="black"/>
                </a:solidFill>
                <a:effectLst/>
                <a:latin typeface="Calibri"/>
              </a:rPr>
              <a:t>«Предоставление санаторно-курортного лечения специалистам и работникам, непосредственно занятым работой в оленеводческих звеньях</a:t>
            </a:r>
            <a:r>
              <a:rPr lang="ru-RU" sz="2800" dirty="0" smtClean="0">
                <a:solidFill>
                  <a:prstClr val="black"/>
                </a:solidFill>
                <a:effectLst/>
                <a:latin typeface="Calibri"/>
              </a:rPr>
              <a:t>»</a:t>
            </a:r>
            <a:br>
              <a:rPr lang="ru-RU" sz="2800" dirty="0" smtClean="0">
                <a:solidFill>
                  <a:prstClr val="black"/>
                </a:solidFill>
                <a:effectLst/>
                <a:latin typeface="Calibri"/>
              </a:rPr>
            </a:br>
            <a:r>
              <a:rPr lang="ru-RU" sz="2800" dirty="0" smtClean="0">
                <a:solidFill>
                  <a:srgbClr val="FF0000"/>
                </a:solidFill>
                <a:effectLst/>
                <a:latin typeface="Calibri"/>
              </a:rPr>
              <a:t>реализует – </a:t>
            </a:r>
            <a:r>
              <a:rPr lang="ru-RU" sz="2800" dirty="0">
                <a:solidFill>
                  <a:srgbClr val="FF0000"/>
                </a:solidFill>
                <a:effectLst/>
                <a:latin typeface="Calibri"/>
              </a:rPr>
              <a:t>Министерство социального развития и труда Камчатского края</a:t>
            </a:r>
            <a:r>
              <a:rPr lang="en-US" sz="2800" dirty="0" smtClean="0">
                <a:latin typeface="Trebuchet MS" pitchFamily="34" charset="0"/>
              </a:rPr>
              <a:t/>
            </a:r>
            <a:br>
              <a:rPr lang="en-US" sz="2800" dirty="0" smtClean="0">
                <a:latin typeface="Trebuchet MS" pitchFamily="34" charset="0"/>
              </a:rPr>
            </a:br>
            <a:r>
              <a:rPr lang="ru-RU" sz="2000" dirty="0" smtClean="0">
                <a:solidFill>
                  <a:prstClr val="black"/>
                </a:solidFill>
                <a:effectLst/>
                <a:latin typeface="Calibri"/>
              </a:rPr>
              <a:t/>
            </a:r>
            <a:br>
              <a:rPr lang="ru-RU" sz="2000" dirty="0" smtClean="0">
                <a:solidFill>
                  <a:prstClr val="black"/>
                </a:solidFill>
                <a:effectLst/>
                <a:latin typeface="Calibri"/>
              </a:rPr>
            </a:br>
            <a:r>
              <a:rPr lang="ru-RU" sz="2000" dirty="0" smtClean="0">
                <a:solidFill>
                  <a:prstClr val="black"/>
                </a:solidFill>
                <a:effectLst/>
                <a:latin typeface="Calibri"/>
              </a:rPr>
              <a:t/>
            </a:r>
            <a:br>
              <a:rPr lang="ru-RU" sz="2000" dirty="0" smtClean="0">
                <a:solidFill>
                  <a:prstClr val="black"/>
                </a:solidFill>
                <a:effectLst/>
                <a:latin typeface="Calibri"/>
              </a:rPr>
            </a:br>
            <a:r>
              <a:rPr lang="ru-RU" sz="2000" dirty="0">
                <a:solidFill>
                  <a:prstClr val="black"/>
                </a:solidFill>
                <a:effectLst/>
                <a:latin typeface="Calibri"/>
              </a:rPr>
              <a:t/>
            </a:r>
            <a:br>
              <a:rPr lang="ru-RU" sz="2000" dirty="0">
                <a:solidFill>
                  <a:prstClr val="black"/>
                </a:solidFill>
                <a:effectLst/>
                <a:latin typeface="Calibri"/>
              </a:rPr>
            </a:br>
            <a:endParaRPr lang="ru-RU" sz="2000" dirty="0">
              <a:solidFill>
                <a:prstClr val="black"/>
              </a:solidFill>
              <a:effectLst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381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photos_head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90000" dist="50800" dir="5400000" sy="-100000" algn="bl" rotWithShape="0"/>
          </a:effectLst>
        </p:spPr>
      </p:pic>
      <p:pic>
        <p:nvPicPr>
          <p:cNvPr id="10253" name="Рисунок 18" descr="Герб Камчатского кра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67" y="138023"/>
            <a:ext cx="6477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1304" y="1556792"/>
            <a:ext cx="8647557" cy="1008112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800" dirty="0" smtClean="0">
                <a:solidFill>
                  <a:srgbClr val="FF0000"/>
                </a:solidFill>
                <a:effectLst/>
                <a:latin typeface="Calibri"/>
              </a:rPr>
              <a:t>Министерство </a:t>
            </a:r>
            <a:r>
              <a:rPr lang="ru-RU" sz="2800" dirty="0">
                <a:solidFill>
                  <a:srgbClr val="FF0000"/>
                </a:solidFill>
                <a:effectLst/>
                <a:latin typeface="Calibri"/>
              </a:rPr>
              <a:t>здравоохранения Камчатского </a:t>
            </a:r>
            <a:r>
              <a:rPr lang="ru-RU" sz="2800" dirty="0" smtClean="0">
                <a:solidFill>
                  <a:srgbClr val="FF0000"/>
                </a:solidFill>
                <a:effectLst/>
                <a:latin typeface="Calibri"/>
              </a:rPr>
              <a:t>края реализует мероприятия: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Calibri"/>
              </a:rPr>
              <a:t/>
            </a:r>
            <a:br>
              <a:rPr lang="ru-RU" sz="2800" dirty="0" smtClean="0">
                <a:solidFill>
                  <a:schemeClr val="tx1"/>
                </a:solidFill>
                <a:effectLst/>
                <a:latin typeface="Calibri"/>
              </a:rPr>
            </a:br>
            <a:r>
              <a:rPr lang="ru-RU" sz="2800" dirty="0" smtClean="0">
                <a:solidFill>
                  <a:srgbClr val="FF0000"/>
                </a:solidFill>
                <a:effectLst/>
                <a:latin typeface="Calibri"/>
              </a:rPr>
              <a:t/>
            </a:r>
            <a:br>
              <a:rPr lang="ru-RU" sz="2800" dirty="0" smtClean="0">
                <a:solidFill>
                  <a:srgbClr val="FF0000"/>
                </a:solidFill>
                <a:effectLst/>
                <a:latin typeface="Calibri"/>
              </a:rPr>
            </a:br>
            <a:r>
              <a:rPr lang="ru-RU" sz="2800" dirty="0" smtClean="0">
                <a:solidFill>
                  <a:srgbClr val="FF0000"/>
                </a:solidFill>
                <a:effectLst/>
                <a:latin typeface="Calibri"/>
              </a:rPr>
              <a:t/>
            </a:r>
            <a:br>
              <a:rPr lang="ru-RU" sz="2800" dirty="0" smtClean="0">
                <a:solidFill>
                  <a:srgbClr val="FF0000"/>
                </a:solidFill>
                <a:effectLst/>
                <a:latin typeface="Calibri"/>
              </a:rPr>
            </a:br>
            <a:r>
              <a:rPr lang="en-US" sz="2800" dirty="0" smtClean="0">
                <a:latin typeface="Trebuchet MS" pitchFamily="34" charset="0"/>
              </a:rPr>
              <a:t/>
            </a:r>
            <a:br>
              <a:rPr lang="en-US" sz="2800" dirty="0" smtClean="0">
                <a:latin typeface="Trebuchet MS" pitchFamily="34" charset="0"/>
              </a:rPr>
            </a:br>
            <a:r>
              <a:rPr lang="ru-RU" sz="2000" dirty="0" smtClean="0">
                <a:solidFill>
                  <a:prstClr val="black"/>
                </a:solidFill>
                <a:effectLst/>
                <a:latin typeface="Calibri"/>
              </a:rPr>
              <a:t/>
            </a:r>
            <a:br>
              <a:rPr lang="ru-RU" sz="2000" dirty="0" smtClean="0">
                <a:solidFill>
                  <a:prstClr val="black"/>
                </a:solidFill>
                <a:effectLst/>
                <a:latin typeface="Calibri"/>
              </a:rPr>
            </a:br>
            <a:r>
              <a:rPr lang="ru-RU" sz="2000" dirty="0" smtClean="0">
                <a:solidFill>
                  <a:prstClr val="black"/>
                </a:solidFill>
                <a:effectLst/>
                <a:latin typeface="Calibri"/>
              </a:rPr>
              <a:t/>
            </a:r>
            <a:br>
              <a:rPr lang="ru-RU" sz="2000" dirty="0" smtClean="0">
                <a:solidFill>
                  <a:prstClr val="black"/>
                </a:solidFill>
                <a:effectLst/>
                <a:latin typeface="Calibri"/>
              </a:rPr>
            </a:br>
            <a:r>
              <a:rPr lang="ru-RU" sz="2000" dirty="0">
                <a:solidFill>
                  <a:prstClr val="black"/>
                </a:solidFill>
                <a:effectLst/>
                <a:latin typeface="Calibri"/>
              </a:rPr>
              <a:t/>
            </a:r>
            <a:br>
              <a:rPr lang="ru-RU" sz="2000" dirty="0">
                <a:solidFill>
                  <a:prstClr val="black"/>
                </a:solidFill>
                <a:effectLst/>
                <a:latin typeface="Calibri"/>
              </a:rPr>
            </a:br>
            <a:endParaRPr lang="ru-RU" sz="2000" dirty="0">
              <a:solidFill>
                <a:prstClr val="black"/>
              </a:solidFill>
              <a:effectLst/>
              <a:latin typeface="Calibri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23528" y="2420888"/>
            <a:ext cx="8647557" cy="259228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  <a:effectLst/>
                <a:latin typeface="Calibri"/>
              </a:rPr>
              <a:t>зубопротезирование представителей КМНС;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  <a:effectLst/>
                <a:latin typeface="Calibri"/>
              </a:rPr>
              <a:t>оснащение и оборудование стоматологических кабинетов в отдаленных муниципальных образованиях;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  <a:effectLst/>
                <a:latin typeface="Calibri"/>
              </a:rPr>
              <a:t>оказание  наркологической помощи  представителям КМНС</a:t>
            </a:r>
            <a:br>
              <a:rPr lang="ru-RU" sz="2800" dirty="0" smtClean="0">
                <a:solidFill>
                  <a:schemeClr val="tx1"/>
                </a:solidFill>
                <a:effectLst/>
                <a:latin typeface="Calibri"/>
              </a:rPr>
            </a:br>
            <a:r>
              <a:rPr lang="ru-RU" sz="2800" dirty="0" smtClean="0">
                <a:solidFill>
                  <a:srgbClr val="FF0000"/>
                </a:solidFill>
                <a:effectLst/>
                <a:latin typeface="Calibri"/>
              </a:rPr>
              <a:t/>
            </a:r>
            <a:br>
              <a:rPr lang="ru-RU" sz="2800" dirty="0" smtClean="0">
                <a:solidFill>
                  <a:srgbClr val="FF0000"/>
                </a:solidFill>
                <a:effectLst/>
                <a:latin typeface="Calibri"/>
              </a:rPr>
            </a:br>
            <a:r>
              <a:rPr lang="ru-RU" sz="2800" dirty="0" smtClean="0">
                <a:solidFill>
                  <a:srgbClr val="FF0000"/>
                </a:solidFill>
                <a:effectLst/>
                <a:latin typeface="Calibri"/>
              </a:rPr>
              <a:t/>
            </a:r>
            <a:br>
              <a:rPr lang="ru-RU" sz="2800" dirty="0" smtClean="0">
                <a:solidFill>
                  <a:srgbClr val="FF0000"/>
                </a:solidFill>
                <a:effectLst/>
                <a:latin typeface="Calibri"/>
              </a:rPr>
            </a:br>
            <a:r>
              <a:rPr lang="en-US" sz="2800" dirty="0" smtClean="0">
                <a:latin typeface="Trebuchet MS" pitchFamily="34" charset="0"/>
              </a:rPr>
              <a:t/>
            </a:r>
            <a:br>
              <a:rPr lang="en-US" sz="2800" dirty="0" smtClean="0">
                <a:latin typeface="Trebuchet MS" pitchFamily="34" charset="0"/>
              </a:rPr>
            </a:br>
            <a:r>
              <a:rPr lang="ru-RU" sz="2000" dirty="0" smtClean="0">
                <a:solidFill>
                  <a:prstClr val="black"/>
                </a:solidFill>
                <a:effectLst/>
                <a:latin typeface="Calibri"/>
              </a:rPr>
              <a:t/>
            </a:r>
            <a:br>
              <a:rPr lang="ru-RU" sz="2000" dirty="0" smtClean="0">
                <a:solidFill>
                  <a:prstClr val="black"/>
                </a:solidFill>
                <a:effectLst/>
                <a:latin typeface="Calibri"/>
              </a:rPr>
            </a:br>
            <a:r>
              <a:rPr lang="ru-RU" sz="2000" dirty="0" smtClean="0">
                <a:solidFill>
                  <a:prstClr val="black"/>
                </a:solidFill>
                <a:effectLst/>
                <a:latin typeface="Calibri"/>
              </a:rPr>
              <a:t/>
            </a:r>
            <a:br>
              <a:rPr lang="ru-RU" sz="2000" dirty="0" smtClean="0">
                <a:solidFill>
                  <a:prstClr val="black"/>
                </a:solidFill>
                <a:effectLst/>
                <a:latin typeface="Calibri"/>
              </a:rPr>
            </a:br>
            <a:r>
              <a:rPr lang="ru-RU" sz="2000" dirty="0" smtClean="0">
                <a:solidFill>
                  <a:prstClr val="black"/>
                </a:solidFill>
                <a:effectLst/>
                <a:latin typeface="Calibri"/>
              </a:rPr>
              <a:t/>
            </a:r>
            <a:br>
              <a:rPr lang="ru-RU" sz="2000" dirty="0" smtClean="0">
                <a:solidFill>
                  <a:prstClr val="black"/>
                </a:solidFill>
                <a:effectLst/>
                <a:latin typeface="Calibri"/>
              </a:rPr>
            </a:br>
            <a:endParaRPr lang="ru-RU" sz="2000" dirty="0">
              <a:solidFill>
                <a:prstClr val="black"/>
              </a:solidFill>
              <a:effectLst/>
              <a:latin typeface="Calibri"/>
            </a:endParaRPr>
          </a:p>
        </p:txBody>
      </p:sp>
      <p:pic>
        <p:nvPicPr>
          <p:cNvPr id="7" name="Picture 6" descr="D:\Мои документы\Рабочий стол\IMG_10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29" y="5157192"/>
            <a:ext cx="2919827" cy="1523214"/>
          </a:xfrm>
          <a:prstGeom prst="rect">
            <a:avLst/>
          </a:prstGeom>
          <a:noFill/>
          <a:effectLst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D:\Мои документы\Рабочий стол\IMG_104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992" y="5157192"/>
            <a:ext cx="2770627" cy="1523214"/>
          </a:xfrm>
          <a:prstGeom prst="rect">
            <a:avLst/>
          </a:prstGeom>
          <a:noFill/>
          <a:effectLst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900igr.net/up/datas/178539/00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157192"/>
            <a:ext cx="2855542" cy="152321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70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8" name="Picture 8" descr="https://im0-tub-ru.yandex.net/i?id=bbdc84f35fab329fa335abe4266795ec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677" y="5673725"/>
            <a:ext cx="1190625" cy="116205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img3.stockfresh.com/files/b/bluering/m/26/8261542_stock-vector-poster-design-for-stem-education-with-science-tool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2636912"/>
            <a:ext cx="1829995" cy="1415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://logopodolsk.ru/images/kartinki/SHM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89" y="4293096"/>
            <a:ext cx="2132326" cy="173548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photos_header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90000" dist="50800" dir="5400000" sy="-100000" algn="bl" rotWithShape="0"/>
          </a:effectLst>
        </p:spPr>
      </p:pic>
      <p:pic>
        <p:nvPicPr>
          <p:cNvPr id="10253" name="Рисунок 18" descr="Герб Камчатского края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67" y="138023"/>
            <a:ext cx="6477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1304" y="1085671"/>
            <a:ext cx="8647557" cy="1144677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800" dirty="0">
                <a:solidFill>
                  <a:srgbClr val="FF0000"/>
                </a:solidFill>
                <a:effectLst/>
                <a:latin typeface="Calibri"/>
              </a:rPr>
              <a:t>Министерство образования и молодежной политики Камчатского края </a:t>
            </a:r>
            <a:r>
              <a:rPr lang="ru-RU" sz="2800" dirty="0" smtClean="0">
                <a:solidFill>
                  <a:srgbClr val="FF0000"/>
                </a:solidFill>
                <a:effectLst/>
                <a:latin typeface="Calibri"/>
              </a:rPr>
              <a:t>реализует:</a:t>
            </a:r>
            <a:br>
              <a:rPr lang="ru-RU" sz="2800" dirty="0" smtClean="0">
                <a:solidFill>
                  <a:srgbClr val="FF0000"/>
                </a:solidFill>
                <a:effectLst/>
                <a:latin typeface="Calibri"/>
              </a:rPr>
            </a:br>
            <a:r>
              <a:rPr lang="ru-RU" sz="2800" dirty="0" smtClean="0">
                <a:solidFill>
                  <a:schemeClr val="tx1"/>
                </a:solidFill>
                <a:effectLst/>
                <a:latin typeface="Calibri"/>
              </a:rPr>
              <a:t/>
            </a:r>
            <a:br>
              <a:rPr lang="ru-RU" sz="2800" dirty="0" smtClean="0">
                <a:solidFill>
                  <a:schemeClr val="tx1"/>
                </a:solidFill>
                <a:effectLst/>
                <a:latin typeface="Calibri"/>
              </a:rPr>
            </a:br>
            <a:r>
              <a:rPr lang="ru-RU" sz="2800" dirty="0" smtClean="0">
                <a:solidFill>
                  <a:srgbClr val="FF0000"/>
                </a:solidFill>
                <a:effectLst/>
                <a:latin typeface="Calibri"/>
              </a:rPr>
              <a:t/>
            </a:r>
            <a:br>
              <a:rPr lang="ru-RU" sz="2800" dirty="0" smtClean="0">
                <a:solidFill>
                  <a:srgbClr val="FF0000"/>
                </a:solidFill>
                <a:effectLst/>
                <a:latin typeface="Calibri"/>
              </a:rPr>
            </a:br>
            <a:r>
              <a:rPr lang="ru-RU" sz="2800" dirty="0" smtClean="0">
                <a:solidFill>
                  <a:srgbClr val="FF0000"/>
                </a:solidFill>
                <a:effectLst/>
                <a:latin typeface="Calibri"/>
              </a:rPr>
              <a:t/>
            </a:r>
            <a:br>
              <a:rPr lang="ru-RU" sz="2800" dirty="0" smtClean="0">
                <a:solidFill>
                  <a:srgbClr val="FF0000"/>
                </a:solidFill>
                <a:effectLst/>
                <a:latin typeface="Calibri"/>
              </a:rPr>
            </a:br>
            <a:r>
              <a:rPr lang="en-US" sz="2800" dirty="0" smtClean="0">
                <a:latin typeface="Trebuchet MS" pitchFamily="34" charset="0"/>
              </a:rPr>
              <a:t/>
            </a:r>
            <a:br>
              <a:rPr lang="en-US" sz="2800" dirty="0" smtClean="0">
                <a:latin typeface="Trebuchet MS" pitchFamily="34" charset="0"/>
              </a:rPr>
            </a:br>
            <a:r>
              <a:rPr lang="ru-RU" sz="2000" dirty="0" smtClean="0">
                <a:solidFill>
                  <a:prstClr val="black"/>
                </a:solidFill>
                <a:effectLst/>
                <a:latin typeface="Calibri"/>
              </a:rPr>
              <a:t/>
            </a:r>
            <a:br>
              <a:rPr lang="ru-RU" sz="2000" dirty="0" smtClean="0">
                <a:solidFill>
                  <a:prstClr val="black"/>
                </a:solidFill>
                <a:effectLst/>
                <a:latin typeface="Calibri"/>
              </a:rPr>
            </a:br>
            <a:r>
              <a:rPr lang="ru-RU" sz="2000" dirty="0" smtClean="0">
                <a:solidFill>
                  <a:prstClr val="black"/>
                </a:solidFill>
                <a:effectLst/>
                <a:latin typeface="Calibri"/>
              </a:rPr>
              <a:t/>
            </a:r>
            <a:br>
              <a:rPr lang="ru-RU" sz="2000" dirty="0" smtClean="0">
                <a:solidFill>
                  <a:prstClr val="black"/>
                </a:solidFill>
                <a:effectLst/>
                <a:latin typeface="Calibri"/>
              </a:rPr>
            </a:br>
            <a:r>
              <a:rPr lang="ru-RU" sz="2000" dirty="0">
                <a:solidFill>
                  <a:prstClr val="black"/>
                </a:solidFill>
                <a:effectLst/>
                <a:latin typeface="Calibri"/>
              </a:rPr>
              <a:t/>
            </a:r>
            <a:br>
              <a:rPr lang="ru-RU" sz="2000" dirty="0">
                <a:solidFill>
                  <a:prstClr val="black"/>
                </a:solidFill>
                <a:effectLst/>
                <a:latin typeface="Calibri"/>
              </a:rPr>
            </a:br>
            <a:endParaRPr lang="ru-RU" sz="2000" dirty="0">
              <a:solidFill>
                <a:prstClr val="black"/>
              </a:solidFill>
              <a:effectLst/>
              <a:latin typeface="Calibri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937498" y="2564904"/>
            <a:ext cx="7033587" cy="4293096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ru-RU" sz="2100" dirty="0">
                <a:solidFill>
                  <a:schemeClr val="tx1"/>
                </a:solidFill>
                <a:effectLst/>
                <a:latin typeface="Calibri"/>
              </a:rPr>
              <a:t>Оснащение </a:t>
            </a:r>
            <a:r>
              <a:rPr lang="ru-RU" sz="2100" dirty="0" smtClean="0">
                <a:solidFill>
                  <a:schemeClr val="tx1"/>
                </a:solidFill>
                <a:effectLst/>
                <a:latin typeface="Calibri"/>
              </a:rPr>
              <a:t>проф. образовательных </a:t>
            </a:r>
            <a:r>
              <a:rPr lang="ru-RU" sz="2100" dirty="0">
                <a:solidFill>
                  <a:schemeClr val="tx1"/>
                </a:solidFill>
                <a:effectLst/>
                <a:latin typeface="Calibri"/>
              </a:rPr>
              <a:t>организаций </a:t>
            </a:r>
            <a:r>
              <a:rPr lang="ru-RU" sz="2100" dirty="0" smtClean="0">
                <a:solidFill>
                  <a:schemeClr val="tx1"/>
                </a:solidFill>
                <a:effectLst/>
                <a:latin typeface="Calibri"/>
              </a:rPr>
              <a:t>для </a:t>
            </a:r>
            <a:r>
              <a:rPr lang="ru-RU" sz="2100" dirty="0">
                <a:solidFill>
                  <a:schemeClr val="tx1"/>
                </a:solidFill>
                <a:effectLst/>
                <a:latin typeface="Calibri"/>
              </a:rPr>
              <a:t>подготовки кадров по </a:t>
            </a:r>
            <a:r>
              <a:rPr lang="ru-RU" sz="2100" dirty="0" smtClean="0">
                <a:solidFill>
                  <a:schemeClr val="tx1"/>
                </a:solidFill>
                <a:effectLst/>
                <a:latin typeface="Calibri"/>
              </a:rPr>
              <a:t>профессиям, связанным </a:t>
            </a:r>
            <a:r>
              <a:rPr lang="ru-RU" sz="2100" dirty="0">
                <a:solidFill>
                  <a:schemeClr val="tx1"/>
                </a:solidFill>
                <a:effectLst/>
                <a:latin typeface="Calibri"/>
              </a:rPr>
              <a:t>с традиционными </a:t>
            </a:r>
            <a:r>
              <a:rPr lang="ru-RU" sz="2100" dirty="0" smtClean="0">
                <a:solidFill>
                  <a:schemeClr val="tx1"/>
                </a:solidFill>
                <a:effectLst/>
                <a:latin typeface="Calibri"/>
              </a:rPr>
              <a:t>видами деятельности </a:t>
            </a:r>
            <a:r>
              <a:rPr lang="ru-RU" sz="2100" dirty="0">
                <a:solidFill>
                  <a:schemeClr val="tx1"/>
                </a:solidFill>
                <a:effectLst/>
                <a:latin typeface="Calibri"/>
              </a:rPr>
              <a:t>КМНС</a:t>
            </a:r>
            <a:r>
              <a:rPr lang="ru-RU" sz="2100" dirty="0" smtClean="0">
                <a:solidFill>
                  <a:schemeClr val="tx1"/>
                </a:solidFill>
                <a:effectLst/>
                <a:latin typeface="Calibri"/>
              </a:rPr>
              <a:t>;</a:t>
            </a:r>
          </a:p>
          <a:p>
            <a:pPr marL="182880" indent="0">
              <a:buNone/>
            </a:pPr>
            <a:endParaRPr lang="ru-RU" sz="2100" dirty="0" smtClean="0">
              <a:solidFill>
                <a:schemeClr val="tx1"/>
              </a:solidFill>
              <a:effectLst/>
              <a:latin typeface="Calibri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100" dirty="0" smtClean="0">
                <a:solidFill>
                  <a:schemeClr val="tx1"/>
                </a:solidFill>
                <a:effectLst/>
                <a:latin typeface="Calibri"/>
              </a:rPr>
              <a:t>Частичное </a:t>
            </a:r>
            <a:r>
              <a:rPr lang="ru-RU" sz="2100" dirty="0">
                <a:solidFill>
                  <a:schemeClr val="tx1"/>
                </a:solidFill>
                <a:effectLst/>
                <a:latin typeface="Calibri"/>
              </a:rPr>
              <a:t>возмещение затрат по оплате за обучение в образовательных учреждениях среднего и высшего профессионального образования представителей КМНС (очная и заочная форма обучения). </a:t>
            </a:r>
            <a:endParaRPr lang="ru-RU" sz="2100" dirty="0" smtClean="0">
              <a:solidFill>
                <a:schemeClr val="tx1"/>
              </a:solidFill>
              <a:effectLst/>
              <a:latin typeface="Calibri"/>
            </a:endParaRPr>
          </a:p>
          <a:p>
            <a:pPr marL="182880" indent="0">
              <a:buNone/>
            </a:pPr>
            <a:endParaRPr lang="ru-RU" sz="2100" dirty="0" smtClean="0">
              <a:solidFill>
                <a:schemeClr val="tx1"/>
              </a:solidFill>
              <a:effectLst/>
              <a:latin typeface="Calibri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100" dirty="0" smtClean="0">
                <a:solidFill>
                  <a:schemeClr val="tx1"/>
                </a:solidFill>
                <a:effectLst/>
                <a:latin typeface="Calibri"/>
              </a:rPr>
              <a:t>Возмещение </a:t>
            </a:r>
            <a:r>
              <a:rPr lang="ru-RU" sz="2100" dirty="0">
                <a:solidFill>
                  <a:schemeClr val="tx1"/>
                </a:solidFill>
                <a:effectLst/>
                <a:latin typeface="Calibri"/>
              </a:rPr>
              <a:t>затрат по оплате проезда к месту учебы при поступлении в образовательные учреждения представителей КМНС</a:t>
            </a:r>
            <a:r>
              <a:rPr lang="ru-RU" sz="2100" dirty="0" smtClean="0">
                <a:solidFill>
                  <a:schemeClr val="tx1"/>
                </a:solidFill>
                <a:effectLst/>
                <a:latin typeface="Calibri"/>
              </a:rPr>
              <a:t/>
            </a:r>
            <a:br>
              <a:rPr lang="ru-RU" sz="2100" dirty="0" smtClean="0">
                <a:solidFill>
                  <a:schemeClr val="tx1"/>
                </a:solidFill>
                <a:effectLst/>
                <a:latin typeface="Calibri"/>
              </a:rPr>
            </a:br>
            <a:r>
              <a:rPr lang="ru-RU" sz="2800" dirty="0" smtClean="0">
                <a:solidFill>
                  <a:srgbClr val="FF0000"/>
                </a:solidFill>
                <a:effectLst/>
                <a:latin typeface="Calibri"/>
              </a:rPr>
              <a:t/>
            </a:r>
            <a:br>
              <a:rPr lang="ru-RU" sz="2800" dirty="0" smtClean="0">
                <a:solidFill>
                  <a:srgbClr val="FF0000"/>
                </a:solidFill>
                <a:effectLst/>
                <a:latin typeface="Calibri"/>
              </a:rPr>
            </a:br>
            <a:r>
              <a:rPr lang="ru-RU" sz="2800" dirty="0" smtClean="0">
                <a:solidFill>
                  <a:srgbClr val="FF0000"/>
                </a:solidFill>
                <a:effectLst/>
                <a:latin typeface="Calibri"/>
              </a:rPr>
              <a:t/>
            </a:r>
            <a:br>
              <a:rPr lang="ru-RU" sz="2800" dirty="0" smtClean="0">
                <a:solidFill>
                  <a:srgbClr val="FF0000"/>
                </a:solidFill>
                <a:effectLst/>
                <a:latin typeface="Calibri"/>
              </a:rPr>
            </a:br>
            <a:r>
              <a:rPr lang="en-US" sz="2800" dirty="0" smtClean="0">
                <a:latin typeface="Trebuchet MS" pitchFamily="34" charset="0"/>
              </a:rPr>
              <a:t/>
            </a:r>
            <a:br>
              <a:rPr lang="en-US" sz="2800" dirty="0" smtClean="0">
                <a:latin typeface="Trebuchet MS" pitchFamily="34" charset="0"/>
              </a:rPr>
            </a:br>
            <a:r>
              <a:rPr lang="ru-RU" sz="2000" dirty="0" smtClean="0">
                <a:solidFill>
                  <a:prstClr val="black"/>
                </a:solidFill>
                <a:effectLst/>
                <a:latin typeface="Calibri"/>
              </a:rPr>
              <a:t/>
            </a:r>
            <a:br>
              <a:rPr lang="ru-RU" sz="2000" dirty="0" smtClean="0">
                <a:solidFill>
                  <a:prstClr val="black"/>
                </a:solidFill>
                <a:effectLst/>
                <a:latin typeface="Calibri"/>
              </a:rPr>
            </a:br>
            <a:r>
              <a:rPr lang="ru-RU" sz="2000" dirty="0" smtClean="0">
                <a:solidFill>
                  <a:prstClr val="black"/>
                </a:solidFill>
                <a:effectLst/>
                <a:latin typeface="Calibri"/>
              </a:rPr>
              <a:t/>
            </a:r>
            <a:br>
              <a:rPr lang="ru-RU" sz="2000" dirty="0" smtClean="0">
                <a:solidFill>
                  <a:prstClr val="black"/>
                </a:solidFill>
                <a:effectLst/>
                <a:latin typeface="Calibri"/>
              </a:rPr>
            </a:br>
            <a:r>
              <a:rPr lang="ru-RU" sz="2000" dirty="0" smtClean="0">
                <a:solidFill>
                  <a:prstClr val="black"/>
                </a:solidFill>
                <a:effectLst/>
                <a:latin typeface="Calibri"/>
              </a:rPr>
              <a:t/>
            </a:r>
            <a:br>
              <a:rPr lang="ru-RU" sz="2000" dirty="0" smtClean="0">
                <a:solidFill>
                  <a:prstClr val="black"/>
                </a:solidFill>
                <a:effectLst/>
                <a:latin typeface="Calibri"/>
              </a:rPr>
            </a:br>
            <a:endParaRPr lang="ru-RU" sz="2000" dirty="0">
              <a:solidFill>
                <a:prstClr val="black"/>
              </a:solidFill>
              <a:effectLst/>
              <a:latin typeface="Calibri"/>
            </a:endParaRPr>
          </a:p>
        </p:txBody>
      </p:sp>
      <p:sp>
        <p:nvSpPr>
          <p:cNvPr id="3" name="AutoShape 6" descr="http://hddfhm.com/images/clipart-coin-9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66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photos_head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90000" dist="50800" dir="5400000" sy="-100000" algn="bl" rotWithShape="0"/>
          </a:effectLst>
        </p:spPr>
      </p:pic>
      <p:pic>
        <p:nvPicPr>
          <p:cNvPr id="10253" name="Рисунок 18" descr="Герб Камчатского кра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67" y="138023"/>
            <a:ext cx="6477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8221" y="1700809"/>
            <a:ext cx="8647557" cy="2592288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800" dirty="0">
                <a:solidFill>
                  <a:prstClr val="black"/>
                </a:solidFill>
                <a:effectLst/>
                <a:latin typeface="Calibri"/>
              </a:rPr>
              <a:t>«Возмещение затрат по оплате проезда к месту обучения и обратно учащихся-представителей КМНС КГПОБУ "</a:t>
            </a:r>
            <a:r>
              <a:rPr lang="ru-RU" sz="2800" dirty="0" err="1">
                <a:solidFill>
                  <a:prstClr val="black"/>
                </a:solidFill>
                <a:effectLst/>
                <a:latin typeface="Calibri"/>
              </a:rPr>
              <a:t>Паланский</a:t>
            </a:r>
            <a:r>
              <a:rPr lang="ru-RU" sz="2800" dirty="0">
                <a:solidFill>
                  <a:prstClr val="black"/>
                </a:solidFill>
                <a:effectLst/>
                <a:latin typeface="Calibri"/>
              </a:rPr>
              <a:t> колледж" и филиала ГБОУ СПО "Камчатский медицинский колледж" в </a:t>
            </a:r>
            <a:r>
              <a:rPr lang="ru-RU" sz="2800" dirty="0" err="1">
                <a:solidFill>
                  <a:prstClr val="black"/>
                </a:solidFill>
                <a:effectLst/>
                <a:latin typeface="Calibri"/>
              </a:rPr>
              <a:t>п.г.т</a:t>
            </a:r>
            <a:r>
              <a:rPr lang="ru-RU" sz="2800" dirty="0">
                <a:solidFill>
                  <a:prstClr val="black"/>
                </a:solidFill>
                <a:effectLst/>
                <a:latin typeface="Calibri"/>
              </a:rPr>
              <a:t>. Палана»</a:t>
            </a:r>
            <a:r>
              <a:rPr lang="ru-RU" sz="2800" dirty="0" smtClean="0">
                <a:solidFill>
                  <a:prstClr val="black"/>
                </a:solidFill>
                <a:effectLst/>
                <a:latin typeface="Calibri"/>
              </a:rPr>
              <a:t/>
            </a:r>
            <a:br>
              <a:rPr lang="ru-RU" sz="2800" dirty="0" smtClean="0">
                <a:solidFill>
                  <a:prstClr val="black"/>
                </a:solidFill>
                <a:effectLst/>
                <a:latin typeface="Calibri"/>
              </a:rPr>
            </a:br>
            <a:r>
              <a:rPr lang="ru-RU" sz="2800" dirty="0" smtClean="0">
                <a:solidFill>
                  <a:srgbClr val="FF0000"/>
                </a:solidFill>
                <a:effectLst/>
                <a:latin typeface="Calibri"/>
              </a:rPr>
              <a:t>реализует </a:t>
            </a:r>
            <a:r>
              <a:rPr lang="ru-RU" sz="2800" dirty="0">
                <a:solidFill>
                  <a:srgbClr val="FF0000"/>
                </a:solidFill>
                <a:effectLst/>
                <a:latin typeface="Calibri"/>
              </a:rPr>
              <a:t>– Администрация Корякского округа</a:t>
            </a:r>
            <a:r>
              <a:rPr lang="en-US" sz="2800" dirty="0" smtClean="0">
                <a:latin typeface="Trebuchet MS" pitchFamily="34" charset="0"/>
              </a:rPr>
              <a:t/>
            </a:r>
            <a:br>
              <a:rPr lang="en-US" sz="2800" dirty="0" smtClean="0">
                <a:latin typeface="Trebuchet MS" pitchFamily="34" charset="0"/>
              </a:rPr>
            </a:br>
            <a:r>
              <a:rPr lang="ru-RU" sz="2000" dirty="0" smtClean="0">
                <a:solidFill>
                  <a:prstClr val="black"/>
                </a:solidFill>
                <a:effectLst/>
                <a:latin typeface="Calibri"/>
              </a:rPr>
              <a:t/>
            </a:r>
            <a:br>
              <a:rPr lang="ru-RU" sz="2000" dirty="0" smtClean="0">
                <a:solidFill>
                  <a:prstClr val="black"/>
                </a:solidFill>
                <a:effectLst/>
                <a:latin typeface="Calibri"/>
              </a:rPr>
            </a:br>
            <a:r>
              <a:rPr lang="ru-RU" sz="2000" dirty="0" smtClean="0">
                <a:solidFill>
                  <a:prstClr val="black"/>
                </a:solidFill>
                <a:effectLst/>
                <a:latin typeface="Calibri"/>
              </a:rPr>
              <a:t/>
            </a:r>
            <a:br>
              <a:rPr lang="ru-RU" sz="2000" dirty="0" smtClean="0">
                <a:solidFill>
                  <a:prstClr val="black"/>
                </a:solidFill>
                <a:effectLst/>
                <a:latin typeface="Calibri"/>
              </a:rPr>
            </a:br>
            <a:r>
              <a:rPr lang="ru-RU" sz="2000" dirty="0">
                <a:solidFill>
                  <a:prstClr val="black"/>
                </a:solidFill>
                <a:effectLst/>
                <a:latin typeface="Calibri"/>
              </a:rPr>
              <a:t/>
            </a:r>
            <a:br>
              <a:rPr lang="ru-RU" sz="2000" dirty="0">
                <a:solidFill>
                  <a:prstClr val="black"/>
                </a:solidFill>
                <a:effectLst/>
                <a:latin typeface="Calibri"/>
              </a:rPr>
            </a:br>
            <a:endParaRPr lang="ru-RU" sz="2000" dirty="0">
              <a:solidFill>
                <a:prstClr val="black"/>
              </a:solidFill>
              <a:effectLst/>
              <a:latin typeface="Calibri"/>
            </a:endParaRPr>
          </a:p>
        </p:txBody>
      </p:sp>
      <p:pic>
        <p:nvPicPr>
          <p:cNvPr id="11266" name="Picture 2" descr="http://blankservice.ru/wp-content/uploads/variant-air-ticket-isolated-white-vector-illustration-40110500-e147134167035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37112"/>
            <a:ext cx="6192688" cy="226870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lebed.com/wp-content/uploads/2014/05/21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310" y="4597805"/>
            <a:ext cx="2448271" cy="194731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38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photos_head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90000" dist="50800" dir="5400000" sy="-100000" algn="bl" rotWithShape="0"/>
          </a:effectLst>
        </p:spPr>
      </p:pic>
      <p:pic>
        <p:nvPicPr>
          <p:cNvPr id="10253" name="Рисунок 18" descr="Герб Камчатского кра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67" y="138023"/>
            <a:ext cx="6477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8221" y="1700809"/>
            <a:ext cx="8647557" cy="2592288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800" dirty="0" smtClean="0">
                <a:solidFill>
                  <a:prstClr val="black"/>
                </a:solidFill>
                <a:effectLst/>
                <a:latin typeface="Calibri"/>
              </a:rPr>
              <a:t>«Проведение камчатской </a:t>
            </a:r>
            <a:r>
              <a:rPr lang="ru-RU" sz="2800" dirty="0">
                <a:solidFill>
                  <a:prstClr val="black"/>
                </a:solidFill>
                <a:effectLst/>
                <a:latin typeface="Calibri"/>
              </a:rPr>
              <a:t>традиционной гонки на собачьих упряжках "Берингия</a:t>
            </a:r>
            <a:r>
              <a:rPr lang="ru-RU" sz="2800" dirty="0" smtClean="0">
                <a:solidFill>
                  <a:prstClr val="black"/>
                </a:solidFill>
                <a:effectLst/>
                <a:latin typeface="Calibri"/>
              </a:rPr>
              <a:t>"»</a:t>
            </a:r>
            <a:br>
              <a:rPr lang="ru-RU" sz="2800" dirty="0" smtClean="0">
                <a:solidFill>
                  <a:prstClr val="black"/>
                </a:solidFill>
                <a:effectLst/>
                <a:latin typeface="Calibri"/>
              </a:rPr>
            </a:br>
            <a:r>
              <a:rPr lang="ru-RU" sz="2800" dirty="0" smtClean="0">
                <a:solidFill>
                  <a:prstClr val="black"/>
                </a:solidFill>
                <a:effectLst/>
                <a:latin typeface="Calibri"/>
              </a:rPr>
              <a:t/>
            </a:r>
            <a:br>
              <a:rPr lang="ru-RU" sz="2800" dirty="0" smtClean="0">
                <a:solidFill>
                  <a:prstClr val="black"/>
                </a:solidFill>
                <a:effectLst/>
                <a:latin typeface="Calibri"/>
              </a:rPr>
            </a:br>
            <a:r>
              <a:rPr lang="ru-RU" sz="2800" dirty="0" smtClean="0">
                <a:solidFill>
                  <a:srgbClr val="FF0000"/>
                </a:solidFill>
                <a:effectLst/>
                <a:latin typeface="Calibri"/>
              </a:rPr>
              <a:t>реализует </a:t>
            </a:r>
            <a:r>
              <a:rPr lang="ru-RU" sz="2800" dirty="0">
                <a:solidFill>
                  <a:srgbClr val="FF0000"/>
                </a:solidFill>
                <a:effectLst/>
                <a:latin typeface="Calibri"/>
              </a:rPr>
              <a:t>– Аппарат Губернатора и Правительства Камчатского края</a:t>
            </a:r>
            <a:r>
              <a:rPr lang="en-US" sz="2800" dirty="0" smtClean="0">
                <a:latin typeface="Trebuchet MS" pitchFamily="34" charset="0"/>
              </a:rPr>
              <a:t/>
            </a:r>
            <a:br>
              <a:rPr lang="en-US" sz="2800" dirty="0" smtClean="0">
                <a:latin typeface="Trebuchet MS" pitchFamily="34" charset="0"/>
              </a:rPr>
            </a:br>
            <a:r>
              <a:rPr lang="ru-RU" sz="2000" dirty="0" smtClean="0">
                <a:solidFill>
                  <a:prstClr val="black"/>
                </a:solidFill>
                <a:effectLst/>
                <a:latin typeface="Calibri"/>
              </a:rPr>
              <a:t/>
            </a:r>
            <a:br>
              <a:rPr lang="ru-RU" sz="2000" dirty="0" smtClean="0">
                <a:solidFill>
                  <a:prstClr val="black"/>
                </a:solidFill>
                <a:effectLst/>
                <a:latin typeface="Calibri"/>
              </a:rPr>
            </a:br>
            <a:r>
              <a:rPr lang="ru-RU" sz="2000" dirty="0" smtClean="0">
                <a:solidFill>
                  <a:prstClr val="black"/>
                </a:solidFill>
                <a:effectLst/>
                <a:latin typeface="Calibri"/>
              </a:rPr>
              <a:t/>
            </a:r>
            <a:br>
              <a:rPr lang="ru-RU" sz="2000" dirty="0" smtClean="0">
                <a:solidFill>
                  <a:prstClr val="black"/>
                </a:solidFill>
                <a:effectLst/>
                <a:latin typeface="Calibri"/>
              </a:rPr>
            </a:br>
            <a:r>
              <a:rPr lang="ru-RU" sz="2000" dirty="0">
                <a:solidFill>
                  <a:prstClr val="black"/>
                </a:solidFill>
                <a:effectLst/>
                <a:latin typeface="Calibri"/>
              </a:rPr>
              <a:t/>
            </a:r>
            <a:br>
              <a:rPr lang="ru-RU" sz="2000" dirty="0">
                <a:solidFill>
                  <a:prstClr val="black"/>
                </a:solidFill>
                <a:effectLst/>
                <a:latin typeface="Calibri"/>
              </a:rPr>
            </a:br>
            <a:endParaRPr lang="ru-RU" sz="2000" dirty="0">
              <a:solidFill>
                <a:prstClr val="black"/>
              </a:solidFill>
              <a:effectLst/>
              <a:latin typeface="Calibri"/>
            </a:endParaRPr>
          </a:p>
        </p:txBody>
      </p:sp>
      <p:pic>
        <p:nvPicPr>
          <p:cNvPr id="7" name="Picture 9" descr="B-2-02перевертун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72" y="3861048"/>
            <a:ext cx="8676456" cy="28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7060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photos_head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90000" dist="50800" dir="5400000" sy="-100000" algn="bl" rotWithShape="0"/>
          </a:effectLst>
        </p:spPr>
      </p:pic>
      <p:pic>
        <p:nvPicPr>
          <p:cNvPr id="10253" name="Рисунок 18" descr="Герб Камчатского кра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67" y="138023"/>
            <a:ext cx="6477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8221" y="947648"/>
            <a:ext cx="8647557" cy="969184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800" dirty="0">
                <a:solidFill>
                  <a:srgbClr val="FF0000"/>
                </a:solidFill>
                <a:effectLst/>
                <a:latin typeface="Calibri"/>
              </a:rPr>
              <a:t>Министерство культуры Камчатского </a:t>
            </a:r>
            <a:r>
              <a:rPr lang="ru-RU" sz="2800" dirty="0" smtClean="0">
                <a:solidFill>
                  <a:srgbClr val="FF0000"/>
                </a:solidFill>
                <a:effectLst/>
                <a:latin typeface="Calibri"/>
              </a:rPr>
              <a:t>края реализует мероприятия: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Calibri"/>
              </a:rPr>
              <a:t/>
            </a:r>
            <a:br>
              <a:rPr lang="ru-RU" sz="2800" dirty="0" smtClean="0">
                <a:solidFill>
                  <a:schemeClr val="tx1"/>
                </a:solidFill>
                <a:effectLst/>
                <a:latin typeface="Calibri"/>
              </a:rPr>
            </a:br>
            <a:r>
              <a:rPr lang="ru-RU" sz="2800" dirty="0" smtClean="0">
                <a:solidFill>
                  <a:srgbClr val="FF0000"/>
                </a:solidFill>
                <a:effectLst/>
                <a:latin typeface="Calibri"/>
              </a:rPr>
              <a:t/>
            </a:r>
            <a:br>
              <a:rPr lang="ru-RU" sz="2800" dirty="0" smtClean="0">
                <a:solidFill>
                  <a:srgbClr val="FF0000"/>
                </a:solidFill>
                <a:effectLst/>
                <a:latin typeface="Calibri"/>
              </a:rPr>
            </a:br>
            <a:r>
              <a:rPr lang="ru-RU" sz="2800" dirty="0" smtClean="0">
                <a:solidFill>
                  <a:srgbClr val="FF0000"/>
                </a:solidFill>
                <a:effectLst/>
                <a:latin typeface="Calibri"/>
              </a:rPr>
              <a:t/>
            </a:r>
            <a:br>
              <a:rPr lang="ru-RU" sz="2800" dirty="0" smtClean="0">
                <a:solidFill>
                  <a:srgbClr val="FF0000"/>
                </a:solidFill>
                <a:effectLst/>
                <a:latin typeface="Calibri"/>
              </a:rPr>
            </a:br>
            <a:r>
              <a:rPr lang="en-US" sz="2800" dirty="0" smtClean="0">
                <a:latin typeface="Trebuchet MS" pitchFamily="34" charset="0"/>
              </a:rPr>
              <a:t/>
            </a:r>
            <a:br>
              <a:rPr lang="en-US" sz="2800" dirty="0" smtClean="0">
                <a:latin typeface="Trebuchet MS" pitchFamily="34" charset="0"/>
              </a:rPr>
            </a:br>
            <a:r>
              <a:rPr lang="ru-RU" sz="2000" dirty="0" smtClean="0">
                <a:solidFill>
                  <a:prstClr val="black"/>
                </a:solidFill>
                <a:effectLst/>
                <a:latin typeface="Calibri"/>
              </a:rPr>
              <a:t/>
            </a:r>
            <a:br>
              <a:rPr lang="ru-RU" sz="2000" dirty="0" smtClean="0">
                <a:solidFill>
                  <a:prstClr val="black"/>
                </a:solidFill>
                <a:effectLst/>
                <a:latin typeface="Calibri"/>
              </a:rPr>
            </a:br>
            <a:r>
              <a:rPr lang="ru-RU" sz="2000" dirty="0" smtClean="0">
                <a:solidFill>
                  <a:prstClr val="black"/>
                </a:solidFill>
                <a:effectLst/>
                <a:latin typeface="Calibri"/>
              </a:rPr>
              <a:t/>
            </a:r>
            <a:br>
              <a:rPr lang="ru-RU" sz="2000" dirty="0" smtClean="0">
                <a:solidFill>
                  <a:prstClr val="black"/>
                </a:solidFill>
                <a:effectLst/>
                <a:latin typeface="Calibri"/>
              </a:rPr>
            </a:br>
            <a:r>
              <a:rPr lang="ru-RU" sz="2000" dirty="0">
                <a:solidFill>
                  <a:prstClr val="black"/>
                </a:solidFill>
                <a:effectLst/>
                <a:latin typeface="Calibri"/>
              </a:rPr>
              <a:t/>
            </a:r>
            <a:br>
              <a:rPr lang="ru-RU" sz="2000" dirty="0">
                <a:solidFill>
                  <a:prstClr val="black"/>
                </a:solidFill>
                <a:effectLst/>
                <a:latin typeface="Calibri"/>
              </a:rPr>
            </a:br>
            <a:endParaRPr lang="ru-RU" sz="2000" dirty="0">
              <a:solidFill>
                <a:prstClr val="black"/>
              </a:solidFill>
              <a:effectLst/>
              <a:latin typeface="Calibri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79968" y="2276872"/>
            <a:ext cx="8791118" cy="4464496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chemeClr val="tx1"/>
                </a:solidFill>
                <a:effectLst/>
                <a:latin typeface="Calibri"/>
              </a:rPr>
              <a:t>Издание полиграфической продукции, освещающей культурную деятельность КМНС</a:t>
            </a:r>
            <a:r>
              <a:rPr lang="ru-RU" sz="2200" dirty="0" smtClean="0">
                <a:solidFill>
                  <a:schemeClr val="tx1"/>
                </a:solidFill>
                <a:effectLst/>
                <a:latin typeface="Calibri"/>
              </a:rPr>
              <a:t>;</a:t>
            </a:r>
          </a:p>
          <a:p>
            <a:pPr marL="182880" indent="0">
              <a:buNone/>
            </a:pPr>
            <a:endParaRPr lang="ru-RU" sz="2200" dirty="0" smtClean="0">
              <a:solidFill>
                <a:schemeClr val="tx1"/>
              </a:solidFill>
              <a:effectLst/>
              <a:latin typeface="Calibri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chemeClr val="tx1"/>
                </a:solidFill>
                <a:effectLst/>
                <a:latin typeface="Calibri"/>
              </a:rPr>
              <a:t>Организация и проведение традиционных национальных </a:t>
            </a:r>
            <a:r>
              <a:rPr lang="ru-RU" sz="2200" dirty="0" smtClean="0">
                <a:solidFill>
                  <a:schemeClr val="tx1"/>
                </a:solidFill>
                <a:effectLst/>
                <a:latin typeface="Calibri"/>
              </a:rPr>
              <a:t>праздников КМНС;</a:t>
            </a:r>
          </a:p>
          <a:p>
            <a:pPr marL="182880" indent="0">
              <a:buNone/>
            </a:pPr>
            <a:endParaRPr lang="ru-RU" sz="2200" dirty="0" smtClean="0">
              <a:solidFill>
                <a:schemeClr val="tx1"/>
              </a:solidFill>
              <a:effectLst/>
              <a:latin typeface="Calibri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chemeClr val="tx1"/>
                </a:solidFill>
                <a:effectLst/>
                <a:latin typeface="Calibri"/>
              </a:rPr>
              <a:t>Приобретение </a:t>
            </a:r>
            <a:r>
              <a:rPr lang="ru-RU" sz="2200" dirty="0" smtClean="0">
                <a:solidFill>
                  <a:schemeClr val="tx1"/>
                </a:solidFill>
                <a:effectLst/>
                <a:latin typeface="Calibri"/>
              </a:rPr>
              <a:t>работ </a:t>
            </a:r>
            <a:r>
              <a:rPr lang="ru-RU" sz="2200" dirty="0">
                <a:solidFill>
                  <a:schemeClr val="tx1"/>
                </a:solidFill>
                <a:effectLst/>
                <a:latin typeface="Calibri"/>
              </a:rPr>
              <a:t>мастеров традиционных промыслов и ремесел коренных народов, составляющих художественную </a:t>
            </a:r>
            <a:r>
              <a:rPr lang="ru-RU" sz="2200" dirty="0" smtClean="0">
                <a:solidFill>
                  <a:schemeClr val="tx1"/>
                </a:solidFill>
                <a:effectLst/>
                <a:latin typeface="Calibri"/>
              </a:rPr>
              <a:t>ценность;</a:t>
            </a:r>
          </a:p>
          <a:p>
            <a:pPr marL="182880" indent="0">
              <a:buNone/>
            </a:pPr>
            <a:endParaRPr lang="ru-RU" sz="2200" dirty="0" smtClean="0">
              <a:solidFill>
                <a:schemeClr val="tx1"/>
              </a:solidFill>
              <a:effectLst/>
              <a:latin typeface="Calibri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chemeClr val="tx1"/>
                </a:solidFill>
                <a:effectLst/>
                <a:latin typeface="Calibri"/>
              </a:rPr>
              <a:t>Организация выездной деятельности национальных фольклорных ансамблей, творческих художественных </a:t>
            </a:r>
            <a:r>
              <a:rPr lang="ru-RU" sz="2200" dirty="0" smtClean="0">
                <a:solidFill>
                  <a:schemeClr val="tx1"/>
                </a:solidFill>
                <a:effectLst/>
                <a:latin typeface="Calibri"/>
              </a:rPr>
              <a:t>коллективов.</a:t>
            </a:r>
            <a:br>
              <a:rPr lang="ru-RU" sz="2200" dirty="0" smtClean="0">
                <a:solidFill>
                  <a:schemeClr val="tx1"/>
                </a:solidFill>
                <a:effectLst/>
                <a:latin typeface="Calibri"/>
              </a:rPr>
            </a:br>
            <a:r>
              <a:rPr lang="ru-RU" sz="2800" dirty="0" smtClean="0">
                <a:solidFill>
                  <a:srgbClr val="FF0000"/>
                </a:solidFill>
                <a:effectLst/>
                <a:latin typeface="Calibri"/>
              </a:rPr>
              <a:t/>
            </a:r>
            <a:br>
              <a:rPr lang="ru-RU" sz="2800" dirty="0" smtClean="0">
                <a:solidFill>
                  <a:srgbClr val="FF0000"/>
                </a:solidFill>
                <a:effectLst/>
                <a:latin typeface="Calibri"/>
              </a:rPr>
            </a:br>
            <a:r>
              <a:rPr lang="ru-RU" sz="2800" dirty="0" smtClean="0">
                <a:solidFill>
                  <a:srgbClr val="FF0000"/>
                </a:solidFill>
                <a:effectLst/>
                <a:latin typeface="Calibri"/>
              </a:rPr>
              <a:t/>
            </a:r>
            <a:br>
              <a:rPr lang="ru-RU" sz="2800" dirty="0" smtClean="0">
                <a:solidFill>
                  <a:srgbClr val="FF0000"/>
                </a:solidFill>
                <a:effectLst/>
                <a:latin typeface="Calibri"/>
              </a:rPr>
            </a:br>
            <a:r>
              <a:rPr lang="en-US" sz="2800" dirty="0" smtClean="0">
                <a:latin typeface="Trebuchet MS" pitchFamily="34" charset="0"/>
              </a:rPr>
              <a:t/>
            </a:r>
            <a:br>
              <a:rPr lang="en-US" sz="2800" dirty="0" smtClean="0">
                <a:latin typeface="Trebuchet MS" pitchFamily="34" charset="0"/>
              </a:rPr>
            </a:br>
            <a:r>
              <a:rPr lang="ru-RU" sz="2000" dirty="0" smtClean="0">
                <a:solidFill>
                  <a:prstClr val="black"/>
                </a:solidFill>
                <a:effectLst/>
                <a:latin typeface="Calibri"/>
              </a:rPr>
              <a:t/>
            </a:r>
            <a:br>
              <a:rPr lang="ru-RU" sz="2000" dirty="0" smtClean="0">
                <a:solidFill>
                  <a:prstClr val="black"/>
                </a:solidFill>
                <a:effectLst/>
                <a:latin typeface="Calibri"/>
              </a:rPr>
            </a:br>
            <a:r>
              <a:rPr lang="ru-RU" sz="2000" dirty="0" smtClean="0">
                <a:solidFill>
                  <a:prstClr val="black"/>
                </a:solidFill>
                <a:effectLst/>
                <a:latin typeface="Calibri"/>
              </a:rPr>
              <a:t/>
            </a:r>
            <a:br>
              <a:rPr lang="ru-RU" sz="2000" dirty="0" smtClean="0">
                <a:solidFill>
                  <a:prstClr val="black"/>
                </a:solidFill>
                <a:effectLst/>
                <a:latin typeface="Calibri"/>
              </a:rPr>
            </a:br>
            <a:r>
              <a:rPr lang="ru-RU" sz="2000" dirty="0" smtClean="0">
                <a:solidFill>
                  <a:prstClr val="black"/>
                </a:solidFill>
                <a:effectLst/>
                <a:latin typeface="Calibri"/>
              </a:rPr>
              <a:t/>
            </a:r>
            <a:br>
              <a:rPr lang="ru-RU" sz="2000" dirty="0" smtClean="0">
                <a:solidFill>
                  <a:prstClr val="black"/>
                </a:solidFill>
                <a:effectLst/>
                <a:latin typeface="Calibri"/>
              </a:rPr>
            </a:br>
            <a:endParaRPr lang="ru-RU" sz="2000" dirty="0">
              <a:solidFill>
                <a:prstClr val="black"/>
              </a:solidFill>
              <a:effectLst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228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photos_heade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-40704"/>
            <a:ext cx="9180512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90000" dist="50800" dir="5400000" sy="-100000" algn="bl" rotWithShape="0"/>
          </a:effectLst>
        </p:spPr>
      </p:pic>
      <p:sp>
        <p:nvSpPr>
          <p:cNvPr id="11268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9pPr>
          </a:lstStyle>
          <a:p>
            <a:pPr algn="l" eaLnBrk="1" hangingPunct="1"/>
            <a:fld id="{E1007803-9FA1-4BAB-AAC6-7CA2EBC35D4C}" type="slidenum">
              <a:rPr lang="en-US" smtClean="0">
                <a:solidFill>
                  <a:srgbClr val="7F7F7F"/>
                </a:solidFill>
              </a:rPr>
              <a:pPr algn="l" eaLnBrk="1" hangingPunct="1"/>
              <a:t>16</a:t>
            </a:fld>
            <a:endParaRPr lang="en-US" smtClean="0">
              <a:solidFill>
                <a:srgbClr val="7F7F7F"/>
              </a:solidFill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990600" y="533400"/>
            <a:ext cx="7345363" cy="787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200" b="1" dirty="0">
              <a:solidFill>
                <a:srgbClr val="333399"/>
              </a:solidFill>
              <a:latin typeface="Calisto MT"/>
              <a:ea typeface="ＭＳ Ｐゴシック"/>
              <a:cs typeface="ＭＳ Ｐゴシック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ea typeface="ＭＳ Ｐゴシック"/>
                <a:cs typeface="ＭＳ Ｐゴシック"/>
              </a:rPr>
              <a:t>СПАСИБО </a:t>
            </a: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ea typeface="ＭＳ Ｐゴシック"/>
                <a:cs typeface="ＭＳ Ｐゴシック"/>
              </a:rPr>
              <a:t>ЗА ВНИМАНИЕ</a:t>
            </a: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ea typeface="ＭＳ Ｐゴシック"/>
                <a:cs typeface="ＭＳ Ｐゴシック"/>
              </a:rPr>
              <a:t>!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b="1" dirty="0">
              <a:solidFill>
                <a:prstClr val="black"/>
              </a:solidFill>
              <a:latin typeface="Calisto MT"/>
              <a:ea typeface="ＭＳ Ｐゴシック"/>
              <a:cs typeface="ＭＳ Ｐゴシック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dirty="0"/>
              <a:t>ул. Ленинградская, д. 118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400" dirty="0" smtClean="0">
                <a:solidFill>
                  <a:prstClr val="black"/>
                </a:solidFill>
                <a:ea typeface="MS PGothic" pitchFamily="34" charset="-128"/>
                <a:cs typeface="Arial" charset="0"/>
              </a:rPr>
              <a:t>а</a:t>
            </a:r>
            <a:r>
              <a:rPr lang="en-US" sz="4400" dirty="0">
                <a:solidFill>
                  <a:prstClr val="black"/>
                </a:solidFill>
                <a:latin typeface="Calisto MT" pitchFamily="18" charset="0"/>
                <a:ea typeface="MS PGothic" pitchFamily="34" charset="-128"/>
                <a:cs typeface="Arial" charset="0"/>
              </a:rPr>
              <a:t>tr@kamgov.ru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dirty="0"/>
              <a:t>Дни приема граждан: четверг с 16.00 до 17.00, запись на прием по телефону: </a:t>
            </a:r>
            <a:endParaRPr lang="ru-RU" sz="3600" b="1" dirty="0" smtClean="0"/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dirty="0" smtClean="0"/>
              <a:t>8(4152)26-22-98</a:t>
            </a:r>
            <a:endParaRPr lang="ru-RU" sz="3600" b="1" dirty="0"/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200" b="1" dirty="0">
              <a:solidFill>
                <a:prstClr val="black"/>
              </a:solidFill>
              <a:latin typeface="Calisto MT"/>
              <a:ea typeface="ＭＳ Ｐゴシック"/>
              <a:cs typeface="ＭＳ Ｐゴシック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200" b="1" dirty="0">
                <a:solidFill>
                  <a:prstClr val="black"/>
                </a:solidFill>
                <a:latin typeface="Calisto MT"/>
                <a:ea typeface="ＭＳ Ｐゴシック"/>
                <a:cs typeface="ＭＳ Ｐゴシック"/>
              </a:rPr>
              <a:t/>
            </a:r>
            <a:br>
              <a:rPr lang="en-US" sz="4200" b="1" dirty="0">
                <a:solidFill>
                  <a:prstClr val="black"/>
                </a:solidFill>
                <a:latin typeface="Calisto MT"/>
                <a:ea typeface="ＭＳ Ｐゴシック"/>
                <a:cs typeface="ＭＳ Ｐゴシック"/>
              </a:rPr>
            </a:br>
            <a:endParaRPr lang="ru-RU" sz="4200" b="1" dirty="0">
              <a:solidFill>
                <a:prstClr val="black"/>
              </a:solidFill>
              <a:ea typeface="ＭＳ Ｐゴシック"/>
              <a:cs typeface="ＭＳ Ｐゴシック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4200" b="1" dirty="0">
              <a:solidFill>
                <a:srgbClr val="333399"/>
              </a:solidFill>
              <a:ea typeface="ＭＳ Ｐゴシック"/>
              <a:cs typeface="ＭＳ Ｐゴシック"/>
            </a:endParaRPr>
          </a:p>
        </p:txBody>
      </p:sp>
      <p:pic>
        <p:nvPicPr>
          <p:cNvPr id="19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924944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4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 descr="photos_head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2" y="-1024195"/>
            <a:ext cx="9144000" cy="1683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90000" dist="50800" dir="5400000" sy="-100000" algn="bl" rotWithShape="0"/>
          </a:effectLst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22238" y="-99392"/>
            <a:ext cx="8770242" cy="9225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latin typeface="Arial Black" pitchFamily="34" charset="0"/>
              </a:rPr>
              <a:t/>
            </a:r>
            <a:br>
              <a:rPr lang="ru-RU" sz="1800" dirty="0" smtClean="0">
                <a:latin typeface="Arial Black" pitchFamily="34" charset="0"/>
              </a:rPr>
            </a:br>
            <a:r>
              <a:rPr lang="ru-RU" sz="1800" dirty="0" smtClean="0">
                <a:latin typeface="Arial Black" pitchFamily="34" charset="0"/>
              </a:rPr>
              <a:t>Перечень основных направлений и участники Подпрограммы</a:t>
            </a:r>
          </a:p>
        </p:txBody>
      </p:sp>
      <p:sp>
        <p:nvSpPr>
          <p:cNvPr id="12291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9pPr>
          </a:lstStyle>
          <a:p>
            <a:pPr algn="l" eaLnBrk="1" hangingPunct="1"/>
            <a:fld id="{A72CBC9B-3510-41BB-B314-C61C724EFDFC}" type="slidenum">
              <a:rPr lang="en-US" smtClean="0">
                <a:solidFill>
                  <a:srgbClr val="7F7F7F"/>
                </a:solidFill>
              </a:rPr>
              <a:pPr algn="l" eaLnBrk="1" hangingPunct="1"/>
              <a:t>2</a:t>
            </a:fld>
            <a:endParaRPr lang="en-US" smtClean="0">
              <a:solidFill>
                <a:srgbClr val="7F7F7F"/>
              </a:solidFill>
            </a:endParaRPr>
          </a:p>
        </p:txBody>
      </p:sp>
      <p:grpSp>
        <p:nvGrpSpPr>
          <p:cNvPr id="12293" name="Group 60"/>
          <p:cNvGrpSpPr>
            <a:grpSpLocks/>
          </p:cNvGrpSpPr>
          <p:nvPr/>
        </p:nvGrpSpPr>
        <p:grpSpPr bwMode="auto">
          <a:xfrm>
            <a:off x="262468" y="4778857"/>
            <a:ext cx="8769617" cy="1803121"/>
            <a:chOff x="150" y="1591"/>
            <a:chExt cx="5414" cy="699"/>
          </a:xfrm>
        </p:grpSpPr>
        <p:sp>
          <p:nvSpPr>
            <p:cNvPr id="12319" name="AutoShape 26"/>
            <p:cNvSpPr>
              <a:spLocks noChangeArrowheads="1"/>
            </p:cNvSpPr>
            <p:nvPr/>
          </p:nvSpPr>
          <p:spPr bwMode="auto">
            <a:xfrm>
              <a:off x="2010" y="1591"/>
              <a:ext cx="3549" cy="11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36000" tIns="36000" rIns="36000" bIns="36000">
              <a:spAutoFit/>
            </a:bodyPr>
            <a:lstStyle/>
            <a:p>
              <a:r>
                <a:rPr lang="ru-RU" sz="1200" b="1" i="1" dirty="0"/>
                <a:t>Министерство культуры Камчатского края</a:t>
              </a:r>
            </a:p>
          </p:txBody>
        </p:sp>
        <p:sp>
          <p:nvSpPr>
            <p:cNvPr id="12321" name="AutoShape 28"/>
            <p:cNvSpPr>
              <a:spLocks noChangeArrowheads="1"/>
            </p:cNvSpPr>
            <p:nvPr/>
          </p:nvSpPr>
          <p:spPr bwMode="auto">
            <a:xfrm>
              <a:off x="2004" y="1868"/>
              <a:ext cx="3560" cy="11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36000" tIns="36000" rIns="36000" bIns="36000">
              <a:spAutoFit/>
            </a:bodyPr>
            <a:lstStyle/>
            <a:p>
              <a:r>
                <a:rPr lang="ru-RU" sz="1200" b="1" i="1" dirty="0"/>
                <a:t>Министерство территориального развития Камчатского края</a:t>
              </a:r>
            </a:p>
          </p:txBody>
        </p:sp>
        <p:sp>
          <p:nvSpPr>
            <p:cNvPr id="12322" name="AutoShape 29"/>
            <p:cNvSpPr>
              <a:spLocks noChangeArrowheads="1"/>
            </p:cNvSpPr>
            <p:nvPr/>
          </p:nvSpPr>
          <p:spPr bwMode="auto">
            <a:xfrm>
              <a:off x="2004" y="2170"/>
              <a:ext cx="3549" cy="11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36000" tIns="36000" rIns="36000" bIns="36000">
              <a:spAutoFit/>
            </a:bodyPr>
            <a:lstStyle/>
            <a:p>
              <a:r>
                <a:rPr lang="ru-RU" sz="1200" b="1" i="1" dirty="0"/>
                <a:t>Министерство спорта </a:t>
              </a:r>
              <a:r>
                <a:rPr lang="ru-RU" sz="1200" b="1" i="1" dirty="0" smtClean="0"/>
                <a:t>Камчатского края</a:t>
              </a:r>
              <a:endParaRPr lang="ru-RU" sz="1200" b="1" i="1" dirty="0"/>
            </a:p>
          </p:txBody>
        </p:sp>
        <p:sp>
          <p:nvSpPr>
            <p:cNvPr id="2287647" name="AutoShape 31"/>
            <p:cNvSpPr>
              <a:spLocks noChangeArrowheads="1"/>
            </p:cNvSpPr>
            <p:nvPr/>
          </p:nvSpPr>
          <p:spPr bwMode="auto">
            <a:xfrm>
              <a:off x="150" y="1591"/>
              <a:ext cx="1605" cy="699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accent2"/>
              </a:outerShdw>
            </a:effectLst>
          </p:spPr>
          <p:txBody>
            <a:bodyPr lIns="72000" tIns="36000" rIns="36000" bIns="36000" anchor="ctr"/>
            <a:lstStyle/>
            <a:p>
              <a:pPr>
                <a:defRPr/>
              </a:pPr>
              <a:r>
                <a:rPr lang="ru-RU" sz="1200" b="1" dirty="0"/>
                <a:t>Сохранение и развитие национальной культуры, традиций и обычаев КМНС</a:t>
              </a:r>
            </a:p>
            <a:p>
              <a:pPr>
                <a:defRPr/>
              </a:pPr>
              <a:endParaRPr lang="ru-RU" sz="1400" b="1" dirty="0"/>
            </a:p>
          </p:txBody>
        </p:sp>
      </p:grpSp>
      <p:grpSp>
        <p:nvGrpSpPr>
          <p:cNvPr id="12294" name="Group 61"/>
          <p:cNvGrpSpPr>
            <a:grpSpLocks/>
          </p:cNvGrpSpPr>
          <p:nvPr/>
        </p:nvGrpSpPr>
        <p:grpSpPr bwMode="auto">
          <a:xfrm>
            <a:off x="227013" y="764705"/>
            <a:ext cx="8758460" cy="1430696"/>
            <a:chOff x="402" y="2438"/>
            <a:chExt cx="5171" cy="1249"/>
          </a:xfrm>
        </p:grpSpPr>
        <p:sp>
          <p:nvSpPr>
            <p:cNvPr id="2287651" name="AutoShape 35"/>
            <p:cNvSpPr>
              <a:spLocks noChangeArrowheads="1"/>
            </p:cNvSpPr>
            <p:nvPr/>
          </p:nvSpPr>
          <p:spPr bwMode="auto">
            <a:xfrm>
              <a:off x="402" y="2474"/>
              <a:ext cx="1518" cy="1151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>
                    <a:gamma/>
                    <a:tint val="54118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accent2"/>
              </a:outerShdw>
            </a:effectLst>
          </p:spPr>
          <p:txBody>
            <a:bodyPr lIns="72000" tIns="36000" rIns="36000" bIns="36000" anchor="ctr"/>
            <a:lstStyle/>
            <a:p>
              <a:pPr>
                <a:defRPr/>
              </a:pPr>
              <a:r>
                <a:rPr lang="ru-RU" sz="1200" b="1" dirty="0"/>
                <a:t>Укрепление материально-технической базы традиционных отраслей хозяйствования в Камчатском крае</a:t>
              </a:r>
            </a:p>
          </p:txBody>
        </p:sp>
        <p:sp>
          <p:nvSpPr>
            <p:cNvPr id="12312" name="AutoShape 37"/>
            <p:cNvSpPr>
              <a:spLocks noChangeArrowheads="1"/>
            </p:cNvSpPr>
            <p:nvPr/>
          </p:nvSpPr>
          <p:spPr bwMode="auto">
            <a:xfrm>
              <a:off x="2202" y="2438"/>
              <a:ext cx="3371" cy="274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36000" tIns="36000" rIns="36000" bIns="36000">
              <a:spAutoFit/>
            </a:bodyPr>
            <a:lstStyle/>
            <a:p>
              <a:r>
                <a:rPr lang="ru-RU" sz="1200" b="1" i="1" dirty="0"/>
                <a:t>Министерство территориального развития Камчатского края</a:t>
              </a:r>
            </a:p>
          </p:txBody>
        </p:sp>
        <p:sp>
          <p:nvSpPr>
            <p:cNvPr id="12313" name="AutoShape 38"/>
            <p:cNvSpPr>
              <a:spLocks noChangeArrowheads="1"/>
            </p:cNvSpPr>
            <p:nvPr/>
          </p:nvSpPr>
          <p:spPr bwMode="auto">
            <a:xfrm>
              <a:off x="2202" y="2735"/>
              <a:ext cx="3371" cy="466"/>
            </a:xfrm>
            <a:prstGeom prst="roundRect">
              <a:avLst>
                <a:gd name="adj" fmla="val 21653"/>
              </a:avLst>
            </a:prstGeom>
            <a:solidFill>
              <a:srgbClr val="FFC000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36000" tIns="36000" rIns="36000" bIns="36000">
              <a:spAutoFit/>
            </a:bodyPr>
            <a:lstStyle/>
            <a:p>
              <a:r>
                <a:rPr lang="ru-RU" sz="1150" b="1" i="1" dirty="0"/>
                <a:t>Органы местного самоуправления муниципальных образований в Камчатском крае</a:t>
              </a:r>
            </a:p>
          </p:txBody>
        </p:sp>
        <p:sp>
          <p:nvSpPr>
            <p:cNvPr id="12314" name="AutoShape 39"/>
            <p:cNvSpPr>
              <a:spLocks noChangeArrowheads="1"/>
            </p:cNvSpPr>
            <p:nvPr/>
          </p:nvSpPr>
          <p:spPr bwMode="auto">
            <a:xfrm>
              <a:off x="2196" y="3217"/>
              <a:ext cx="3377" cy="470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36000" tIns="36000" rIns="0" bIns="36000">
              <a:spAutoFit/>
            </a:bodyPr>
            <a:lstStyle/>
            <a:p>
              <a:r>
                <a:rPr lang="ru-RU" sz="1150" b="1" i="1" dirty="0"/>
                <a:t>Общины коренных малочисленных народов Севера, Сибири и Дальнего Востока, проживающих в Камчатском крае</a:t>
              </a:r>
            </a:p>
          </p:txBody>
        </p:sp>
      </p:grpSp>
      <p:grpSp>
        <p:nvGrpSpPr>
          <p:cNvPr id="12295" name="Group 59"/>
          <p:cNvGrpSpPr>
            <a:grpSpLocks/>
          </p:cNvGrpSpPr>
          <p:nvPr/>
        </p:nvGrpSpPr>
        <p:grpSpPr bwMode="auto">
          <a:xfrm>
            <a:off x="254631" y="2270130"/>
            <a:ext cx="8758049" cy="1007322"/>
            <a:chOff x="279" y="474"/>
            <a:chExt cx="5285" cy="637"/>
          </a:xfrm>
        </p:grpSpPr>
        <p:sp>
          <p:nvSpPr>
            <p:cNvPr id="12305" name="AutoShape 20"/>
            <p:cNvSpPr>
              <a:spLocks noChangeArrowheads="1"/>
            </p:cNvSpPr>
            <p:nvPr/>
          </p:nvSpPr>
          <p:spPr bwMode="auto">
            <a:xfrm>
              <a:off x="2124" y="931"/>
              <a:ext cx="3440" cy="180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 w="9525" algn="ctr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36000" tIns="36000" rIns="36000" bIns="36000">
              <a:spAutoFit/>
            </a:bodyPr>
            <a:lstStyle/>
            <a:p>
              <a:pPr defTabSz="912813"/>
              <a:r>
                <a:rPr lang="ru-RU" sz="1200" b="1" i="1" dirty="0"/>
                <a:t>Администрация Корякского </a:t>
              </a:r>
              <a:r>
                <a:rPr lang="ru-RU" sz="1200" b="1" i="1" dirty="0" smtClean="0"/>
                <a:t>округа</a:t>
              </a:r>
              <a:endParaRPr lang="ru-RU" sz="1200" b="1" i="1" dirty="0"/>
            </a:p>
          </p:txBody>
        </p:sp>
        <p:sp>
          <p:nvSpPr>
            <p:cNvPr id="12306" name="AutoShape 22"/>
            <p:cNvSpPr>
              <a:spLocks noChangeArrowheads="1"/>
            </p:cNvSpPr>
            <p:nvPr/>
          </p:nvSpPr>
          <p:spPr bwMode="auto">
            <a:xfrm>
              <a:off x="2133" y="564"/>
              <a:ext cx="3431" cy="180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 w="9525" algn="ctr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36000" tIns="36000" rIns="36000" bIns="36000">
              <a:spAutoFit/>
            </a:bodyPr>
            <a:lstStyle/>
            <a:p>
              <a:pPr defTabSz="912813"/>
              <a:r>
                <a:rPr lang="ru-RU" sz="1200" b="1" i="1" dirty="0"/>
                <a:t>Министерство образования и молодежной политики Камчатского края</a:t>
              </a:r>
            </a:p>
          </p:txBody>
        </p:sp>
        <p:sp>
          <p:nvSpPr>
            <p:cNvPr id="2287639" name="AutoShape 23"/>
            <p:cNvSpPr>
              <a:spLocks noChangeArrowheads="1"/>
            </p:cNvSpPr>
            <p:nvPr/>
          </p:nvSpPr>
          <p:spPr bwMode="auto">
            <a:xfrm>
              <a:off x="279" y="474"/>
              <a:ext cx="1569" cy="637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 w="9525" algn="ctr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accent2"/>
              </a:outerShdw>
            </a:effectLst>
          </p:spPr>
          <p:txBody>
            <a:bodyPr lIns="72000" tIns="36000" rIns="36000" bIns="36000" anchor="ctr"/>
            <a:lstStyle/>
            <a:p>
              <a:pPr>
                <a:defRPr/>
              </a:pPr>
              <a:endParaRPr lang="ru-RU" sz="1400" b="1" dirty="0"/>
            </a:p>
            <a:p>
              <a:pPr>
                <a:defRPr/>
              </a:pPr>
              <a:r>
                <a:rPr lang="ru-RU" sz="1200" b="1" dirty="0"/>
                <a:t>Повышение доступа к образовательным услугам малочисленных народов Севера с учетом их этнокультурных </a:t>
              </a:r>
              <a:r>
                <a:rPr lang="ru-RU" sz="1200" b="1" dirty="0" smtClean="0"/>
                <a:t>особенностей</a:t>
              </a:r>
              <a:endParaRPr lang="ru-RU" sz="1200" b="1" dirty="0"/>
            </a:p>
            <a:p>
              <a:pPr>
                <a:defRPr/>
              </a:pPr>
              <a:endParaRPr lang="ru-RU" sz="1600" dirty="0"/>
            </a:p>
          </p:txBody>
        </p:sp>
      </p:grpSp>
      <p:grpSp>
        <p:nvGrpSpPr>
          <p:cNvPr id="12296" name="Group 62"/>
          <p:cNvGrpSpPr>
            <a:grpSpLocks/>
          </p:cNvGrpSpPr>
          <p:nvPr/>
        </p:nvGrpSpPr>
        <p:grpSpPr bwMode="auto">
          <a:xfrm>
            <a:off x="262468" y="3546146"/>
            <a:ext cx="8770575" cy="1100044"/>
            <a:chOff x="250" y="3543"/>
            <a:chExt cx="5329" cy="340"/>
          </a:xfrm>
        </p:grpSpPr>
        <p:sp>
          <p:nvSpPr>
            <p:cNvPr id="2287670" name="AutoShape 54"/>
            <p:cNvSpPr>
              <a:spLocks noChangeArrowheads="1"/>
            </p:cNvSpPr>
            <p:nvPr/>
          </p:nvSpPr>
          <p:spPr bwMode="auto">
            <a:xfrm>
              <a:off x="250" y="3543"/>
              <a:ext cx="1580" cy="340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9525" algn="ctr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accent2"/>
              </a:outerShdw>
            </a:effectLst>
          </p:spPr>
          <p:txBody>
            <a:bodyPr lIns="72000" tIns="36000" rIns="36000" bIns="36000" anchor="ctr"/>
            <a:lstStyle/>
            <a:p>
              <a:pPr>
                <a:defRPr/>
              </a:pPr>
              <a:r>
                <a:rPr lang="ru-RU" sz="1200" b="1" dirty="0"/>
                <a:t>Предоставление дополнительных гарантий по оказанию медицинских и социальных услуг в целях повышения качества жизни КМНС</a:t>
              </a:r>
            </a:p>
          </p:txBody>
        </p:sp>
        <p:sp>
          <p:nvSpPr>
            <p:cNvPr id="12300" name="AutoShape 55"/>
            <p:cNvSpPr>
              <a:spLocks noChangeArrowheads="1"/>
            </p:cNvSpPr>
            <p:nvPr/>
          </p:nvSpPr>
          <p:spPr bwMode="auto">
            <a:xfrm>
              <a:off x="2075" y="3594"/>
              <a:ext cx="3493" cy="115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36000" tIns="36000" rIns="36000" bIns="36000">
              <a:spAutoFit/>
            </a:bodyPr>
            <a:lstStyle/>
            <a:p>
              <a:r>
                <a:rPr lang="ru-RU" sz="1200" b="1" i="1" dirty="0"/>
                <a:t>Министерство здравоохранения Камчатского края</a:t>
              </a:r>
            </a:p>
          </p:txBody>
        </p:sp>
        <p:sp>
          <p:nvSpPr>
            <p:cNvPr id="2287672" name="AutoShape 56"/>
            <p:cNvSpPr>
              <a:spLocks noChangeArrowheads="1"/>
            </p:cNvSpPr>
            <p:nvPr/>
          </p:nvSpPr>
          <p:spPr bwMode="auto">
            <a:xfrm>
              <a:off x="2075" y="3733"/>
              <a:ext cx="3504" cy="115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36000" tIns="36000" rIns="36000" bIns="36000">
              <a:spAutoFit/>
            </a:bodyPr>
            <a:lstStyle/>
            <a:p>
              <a:pPr>
                <a:defRPr/>
              </a:pPr>
              <a:r>
                <a:rPr lang="ru-RU" sz="1200" b="1" i="1" dirty="0"/>
                <a:t>Министерство социального развития и труда Камчатского края</a:t>
              </a:r>
            </a:p>
          </p:txBody>
        </p:sp>
      </p:grpSp>
      <p:sp>
        <p:nvSpPr>
          <p:cNvPr id="12323" name="Левая фигурная скобка 12322"/>
          <p:cNvSpPr/>
          <p:nvPr/>
        </p:nvSpPr>
        <p:spPr>
          <a:xfrm>
            <a:off x="2884196" y="764705"/>
            <a:ext cx="313463" cy="1430696"/>
          </a:xfrm>
          <a:prstGeom prst="lef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Левая фигурная скобка 68"/>
          <p:cNvSpPr/>
          <p:nvPr/>
        </p:nvSpPr>
        <p:spPr>
          <a:xfrm>
            <a:off x="2921527" y="2420060"/>
            <a:ext cx="238799" cy="865000"/>
          </a:xfrm>
          <a:prstGeom prst="lef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Левая фигурная скобка 69"/>
          <p:cNvSpPr/>
          <p:nvPr/>
        </p:nvSpPr>
        <p:spPr>
          <a:xfrm>
            <a:off x="2912770" y="3660213"/>
            <a:ext cx="256314" cy="985977"/>
          </a:xfrm>
          <a:prstGeom prst="lef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Левая фигурная скобка 70"/>
          <p:cNvSpPr/>
          <p:nvPr/>
        </p:nvSpPr>
        <p:spPr>
          <a:xfrm>
            <a:off x="2884197" y="4724686"/>
            <a:ext cx="313464" cy="1898429"/>
          </a:xfrm>
          <a:prstGeom prst="lef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AutoShape 28"/>
          <p:cNvSpPr>
            <a:spLocks noChangeArrowheads="1"/>
          </p:cNvSpPr>
          <p:nvPr/>
        </p:nvSpPr>
        <p:spPr bwMode="auto">
          <a:xfrm>
            <a:off x="3266231" y="5154461"/>
            <a:ext cx="5766644" cy="284749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/>
          <a:p>
            <a:r>
              <a:rPr lang="ru-RU" sz="1200" b="1" i="1" dirty="0"/>
              <a:t>Аппарат Губернатора и Правительства Камчатского края</a:t>
            </a:r>
          </a:p>
        </p:txBody>
      </p:sp>
      <p:sp>
        <p:nvSpPr>
          <p:cNvPr id="32" name="AutoShape 28"/>
          <p:cNvSpPr>
            <a:spLocks noChangeArrowheads="1"/>
          </p:cNvSpPr>
          <p:nvPr/>
        </p:nvSpPr>
        <p:spPr bwMode="auto">
          <a:xfrm>
            <a:off x="3266231" y="5871355"/>
            <a:ext cx="5749214" cy="284749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/>
          <a:p>
            <a:r>
              <a:rPr lang="ru-RU" sz="1200" b="1" i="1" dirty="0"/>
              <a:t>Агентство инвестиций и предпринимательства Камчатского края</a:t>
            </a:r>
          </a:p>
        </p:txBody>
      </p:sp>
    </p:spTree>
    <p:extLst>
      <p:ext uri="{BB962C8B-B14F-4D97-AF65-F5344CB8AC3E}">
        <p14:creationId xmlns:p14="http://schemas.microsoft.com/office/powerpoint/2010/main" val="130470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hotos_head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1683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90000" dist="50800" dir="5400000" sy="-100000" algn="bl" rotWithShape="0"/>
          </a:effectLst>
        </p:spPr>
      </p:pic>
      <p:graphicFrame>
        <p:nvGraphicFramePr>
          <p:cNvPr id="6" name="Диаграмма 6"/>
          <p:cNvGraphicFramePr>
            <a:graphicFrameLocks/>
          </p:cNvGraphicFramePr>
          <p:nvPr>
            <p:extLst/>
          </p:nvPr>
        </p:nvGraphicFramePr>
        <p:xfrm>
          <a:off x="0" y="2276872"/>
          <a:ext cx="9132168" cy="4563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8257" y="1196752"/>
            <a:ext cx="9107486" cy="1054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endParaRPr lang="ru-RU" sz="3200" dirty="0" smtClean="0"/>
          </a:p>
          <a:p>
            <a:pPr algn="ctr">
              <a:lnSpc>
                <a:spcPts val="2500"/>
              </a:lnSpc>
            </a:pPr>
            <a:r>
              <a:rPr lang="ru-RU" sz="3200" b="1" i="1" dirty="0" smtClean="0"/>
              <a:t>Бюджет подпрограммы по направлениям расходования средств в 2018 году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60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hotos_head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1683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90000" dist="50800" dir="5400000" sy="-100000" algn="bl" rotWithShape="0"/>
          </a:effectLst>
        </p:spPr>
      </p:pic>
      <p:graphicFrame>
        <p:nvGraphicFramePr>
          <p:cNvPr id="6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4529957"/>
              </p:ext>
            </p:extLst>
          </p:nvPr>
        </p:nvGraphicFramePr>
        <p:xfrm>
          <a:off x="0" y="2276872"/>
          <a:ext cx="9132168" cy="4563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8257" y="1196752"/>
            <a:ext cx="9107486" cy="106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endParaRPr lang="ru-RU" sz="3200" dirty="0" smtClean="0"/>
          </a:p>
          <a:p>
            <a:pPr algn="ctr">
              <a:lnSpc>
                <a:spcPts val="2500"/>
              </a:lnSpc>
            </a:pPr>
            <a:r>
              <a:rPr lang="ru-RU" sz="3200" b="1" i="1" dirty="0" smtClean="0"/>
              <a:t>Объемы финансирования подпрограммы в разрезе источников</a:t>
            </a:r>
            <a:r>
              <a:rPr lang="ru-RU" sz="3200" dirty="0" smtClean="0"/>
              <a:t>: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70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/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971137646"/>
              </p:ext>
            </p:extLst>
          </p:nvPr>
        </p:nvGraphicFramePr>
        <p:xfrm>
          <a:off x="107504" y="1268760"/>
          <a:ext cx="9145463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5321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media.execunet.com/m/vector-man-with-magnifying-glass-SAM-HOR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875450"/>
            <a:ext cx="2160240" cy="25984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glow>
              <a:schemeClr val="accent1"/>
            </a:glow>
            <a:softEdge rad="228600"/>
          </a:effectLst>
        </p:spPr>
      </p:pic>
      <p:pic>
        <p:nvPicPr>
          <p:cNvPr id="11" name="Рисунок 10" descr="photos_header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90000" dist="50800" dir="5400000" sy="-100000" algn="bl" rotWithShape="0"/>
          </a:effectLst>
        </p:spPr>
      </p:pic>
      <p:pic>
        <p:nvPicPr>
          <p:cNvPr id="10253" name="Рисунок 18" descr="Герб Камчатского кра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67" y="138023"/>
            <a:ext cx="6477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1304" y="2092325"/>
            <a:ext cx="8647557" cy="2755720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800" dirty="0" smtClean="0">
                <a:solidFill>
                  <a:prstClr val="black"/>
                </a:solidFill>
                <a:effectLst/>
                <a:latin typeface="Calibri"/>
              </a:rPr>
              <a:t>Подробный перечень программных мероприятий утвержден приказом Агентства по внутренней политике Камчатского края</a:t>
            </a:r>
            <a:r>
              <a:rPr lang="ru-RU" sz="2000" dirty="0" smtClean="0">
                <a:solidFill>
                  <a:prstClr val="black"/>
                </a:solidFill>
                <a:effectLst/>
                <a:latin typeface="Calibri"/>
              </a:rPr>
              <a:t/>
            </a:r>
            <a:br>
              <a:rPr lang="ru-RU" sz="2000" dirty="0" smtClean="0">
                <a:solidFill>
                  <a:prstClr val="black"/>
                </a:solidFill>
                <a:effectLst/>
                <a:latin typeface="Calibri"/>
              </a:rPr>
            </a:br>
            <a:r>
              <a:rPr lang="ru-RU" sz="2000" dirty="0" smtClean="0">
                <a:solidFill>
                  <a:prstClr val="black"/>
                </a:solidFill>
                <a:effectLst/>
                <a:latin typeface="Calibri"/>
              </a:rPr>
              <a:t/>
            </a:r>
            <a:br>
              <a:rPr lang="ru-RU" sz="2000" dirty="0" smtClean="0">
                <a:solidFill>
                  <a:prstClr val="black"/>
                </a:solidFill>
                <a:effectLst/>
                <a:latin typeface="Calibri"/>
              </a:rPr>
            </a:br>
            <a:r>
              <a:rPr lang="ru-RU" sz="2000" dirty="0">
                <a:solidFill>
                  <a:prstClr val="black"/>
                </a:solidFill>
                <a:effectLst/>
                <a:latin typeface="Calibri"/>
              </a:rPr>
              <a:t/>
            </a:r>
            <a:br>
              <a:rPr lang="ru-RU" sz="2000" dirty="0">
                <a:solidFill>
                  <a:prstClr val="black"/>
                </a:solidFill>
                <a:effectLst/>
                <a:latin typeface="Calibri"/>
              </a:rPr>
            </a:br>
            <a:r>
              <a:rPr lang="ru-RU" sz="2800" dirty="0" smtClean="0">
                <a:solidFill>
                  <a:srgbClr val="FF0000"/>
                </a:solidFill>
                <a:effectLst/>
                <a:latin typeface="Calibri"/>
              </a:rPr>
              <a:t>ССЫЛКА</a:t>
            </a:r>
            <a:br>
              <a:rPr lang="ru-RU" sz="2800" dirty="0" smtClean="0">
                <a:solidFill>
                  <a:srgbClr val="FF0000"/>
                </a:solidFill>
                <a:effectLst/>
                <a:latin typeface="Calibri"/>
              </a:rPr>
            </a:br>
            <a:r>
              <a:rPr lang="ru-RU" sz="2800" dirty="0" smtClean="0">
                <a:solidFill>
                  <a:srgbClr val="FF0000"/>
                </a:solidFill>
                <a:effectLst/>
                <a:latin typeface="Calibri"/>
              </a:rPr>
              <a:t/>
            </a:r>
            <a:br>
              <a:rPr lang="ru-RU" sz="2800" dirty="0" smtClean="0">
                <a:solidFill>
                  <a:srgbClr val="FF0000"/>
                </a:solidFill>
                <a:effectLst/>
                <a:latin typeface="Calibri"/>
              </a:rPr>
            </a:br>
            <a:r>
              <a:rPr lang="ru-RU" sz="2800" dirty="0">
                <a:solidFill>
                  <a:srgbClr val="FF0000"/>
                </a:solidFill>
                <a:effectLst/>
                <a:latin typeface="Calibri"/>
              </a:rPr>
              <a:t/>
            </a:r>
            <a:br>
              <a:rPr lang="ru-RU" sz="2800" dirty="0">
                <a:solidFill>
                  <a:srgbClr val="FF0000"/>
                </a:solidFill>
                <a:effectLst/>
                <a:latin typeface="Calibri"/>
              </a:rPr>
            </a:br>
            <a:r>
              <a:rPr lang="en-US" sz="4400" dirty="0">
                <a:solidFill>
                  <a:srgbClr val="FF0000"/>
                </a:solidFill>
                <a:effectLst/>
                <a:latin typeface="Calibri"/>
              </a:rPr>
              <a:t>https://www.kamgov.ru/agpublic/programma</a:t>
            </a:r>
            <a:r>
              <a:rPr lang="ru-RU" sz="2000" dirty="0" smtClean="0">
                <a:solidFill>
                  <a:prstClr val="black"/>
                </a:solidFill>
                <a:effectLst/>
                <a:latin typeface="Calibri"/>
              </a:rPr>
              <a:t/>
            </a:r>
            <a:br>
              <a:rPr lang="ru-RU" sz="2000" dirty="0" smtClean="0">
                <a:solidFill>
                  <a:prstClr val="black"/>
                </a:solidFill>
                <a:effectLst/>
                <a:latin typeface="Calibri"/>
              </a:rPr>
            </a:br>
            <a:r>
              <a:rPr lang="ru-RU" sz="2000" dirty="0" smtClean="0">
                <a:solidFill>
                  <a:prstClr val="black"/>
                </a:solidFill>
                <a:effectLst/>
                <a:latin typeface="Calibri"/>
              </a:rPr>
              <a:t/>
            </a:r>
            <a:br>
              <a:rPr lang="ru-RU" sz="2000" dirty="0" smtClean="0">
                <a:solidFill>
                  <a:prstClr val="black"/>
                </a:solidFill>
                <a:effectLst/>
                <a:latin typeface="Calibri"/>
              </a:rPr>
            </a:br>
            <a:r>
              <a:rPr lang="ru-RU" sz="2000" dirty="0">
                <a:solidFill>
                  <a:prstClr val="black"/>
                </a:solidFill>
                <a:effectLst/>
                <a:latin typeface="Calibri"/>
              </a:rPr>
              <a:t/>
            </a:r>
            <a:br>
              <a:rPr lang="ru-RU" sz="2000" dirty="0">
                <a:solidFill>
                  <a:prstClr val="black"/>
                </a:solidFill>
                <a:effectLst/>
                <a:latin typeface="Calibri"/>
              </a:rPr>
            </a:br>
            <a:endParaRPr lang="ru-RU" sz="2000" dirty="0">
              <a:solidFill>
                <a:prstClr val="black"/>
              </a:solidFill>
              <a:effectLst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234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photos_head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90000" dist="50800" dir="5400000" sy="-100000" algn="bl" rotWithShape="0"/>
          </a:effectLst>
        </p:spPr>
      </p:pic>
      <p:pic>
        <p:nvPicPr>
          <p:cNvPr id="10253" name="Рисунок 18" descr="Герб Камчатского кра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67" y="138023"/>
            <a:ext cx="6477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1304" y="2996951"/>
            <a:ext cx="8647557" cy="1851093"/>
          </a:xfrm>
        </p:spPr>
        <p:txBody>
          <a:bodyPr/>
          <a:lstStyle/>
          <a:p>
            <a:pPr algn="ctr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prstClr val="black"/>
                </a:solidFill>
                <a:effectLst/>
                <a:latin typeface="Calibri"/>
              </a:rPr>
              <a:t>«Создание </a:t>
            </a:r>
            <a:r>
              <a:rPr lang="ru-RU" sz="2800" dirty="0">
                <a:solidFill>
                  <a:prstClr val="black"/>
                </a:solidFill>
                <a:effectLst/>
                <a:latin typeface="Calibri"/>
              </a:rPr>
              <a:t>условий для устойчивого развития экономики традиционных отраслей хозяйствования коренных малочисленных </a:t>
            </a:r>
            <a:r>
              <a:rPr lang="ru-RU" sz="2800" dirty="0" smtClean="0">
                <a:solidFill>
                  <a:prstClr val="black"/>
                </a:solidFill>
                <a:effectLst/>
                <a:latin typeface="Calibri"/>
              </a:rPr>
              <a:t>народов»</a:t>
            </a:r>
            <a:r>
              <a:rPr lang="en-US" sz="2800" dirty="0" smtClean="0">
                <a:latin typeface="Trebuchet MS" pitchFamily="34" charset="0"/>
              </a:rPr>
              <a:t/>
            </a:r>
            <a:br>
              <a:rPr lang="en-US" sz="2800" dirty="0" smtClean="0">
                <a:latin typeface="Trebuchet MS" pitchFamily="34" charset="0"/>
              </a:rPr>
            </a:br>
            <a:r>
              <a:rPr lang="ru-RU" sz="2000" dirty="0" smtClean="0">
                <a:solidFill>
                  <a:prstClr val="black"/>
                </a:solidFill>
                <a:effectLst/>
                <a:latin typeface="Calibri"/>
              </a:rPr>
              <a:t/>
            </a:r>
            <a:br>
              <a:rPr lang="ru-RU" sz="2000" dirty="0" smtClean="0">
                <a:solidFill>
                  <a:prstClr val="black"/>
                </a:solidFill>
                <a:effectLst/>
                <a:latin typeface="Calibri"/>
              </a:rPr>
            </a:br>
            <a:r>
              <a:rPr lang="ru-RU" sz="2000" dirty="0" smtClean="0">
                <a:solidFill>
                  <a:prstClr val="black"/>
                </a:solidFill>
                <a:effectLst/>
                <a:latin typeface="Calibri"/>
              </a:rPr>
              <a:t/>
            </a:r>
            <a:br>
              <a:rPr lang="ru-RU" sz="2000" dirty="0" smtClean="0">
                <a:solidFill>
                  <a:prstClr val="black"/>
                </a:solidFill>
                <a:effectLst/>
                <a:latin typeface="Calibri"/>
              </a:rPr>
            </a:br>
            <a:r>
              <a:rPr lang="ru-RU" sz="2000" dirty="0">
                <a:solidFill>
                  <a:prstClr val="black"/>
                </a:solidFill>
                <a:effectLst/>
                <a:latin typeface="Calibri"/>
              </a:rPr>
              <a:t/>
            </a:r>
            <a:br>
              <a:rPr lang="ru-RU" sz="2000" dirty="0">
                <a:solidFill>
                  <a:prstClr val="black"/>
                </a:solidFill>
                <a:effectLst/>
                <a:latin typeface="Calibri"/>
              </a:rPr>
            </a:br>
            <a:endParaRPr lang="ru-RU" sz="2000" dirty="0">
              <a:solidFill>
                <a:prstClr val="black"/>
              </a:solidFill>
              <a:effectLst/>
              <a:latin typeface="Calibri"/>
            </a:endParaRPr>
          </a:p>
        </p:txBody>
      </p:sp>
      <p:pic>
        <p:nvPicPr>
          <p:cNvPr id="6" name="Picture 3" descr="D:\Входящие\Работа отдела\Подпрограмма КМНС\Фото реализации мероприятий\2014\Иные МБТ\Аборигены2\P70617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86" y="4766309"/>
            <a:ext cx="2939054" cy="2002318"/>
          </a:xfrm>
          <a:prstGeom prst="rect">
            <a:avLst/>
          </a:prstGeom>
          <a:noFill/>
          <a:effectLst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img4.tourbina.ru/photos.4/2/5/3/0/0/1100352/big.photo/Evenskiy-okhotni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808404"/>
            <a:ext cx="2592288" cy="194421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creative.su/sites/creative.su/data/XmUserFiles/userfiles/user9963/imgp7186_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826518"/>
            <a:ext cx="2736304" cy="192610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254385" y="1772816"/>
            <a:ext cx="8647557" cy="79208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2800" dirty="0" smtClean="0">
                <a:solidFill>
                  <a:srgbClr val="FF0000"/>
                </a:solidFill>
                <a:effectLst/>
                <a:latin typeface="Calibri"/>
              </a:rPr>
              <a:t>Министерство территориального развития Камчатского края реализует мероприятие: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Calibri"/>
              </a:rPr>
              <a:t/>
            </a:r>
            <a:br>
              <a:rPr lang="ru-RU" sz="2800" dirty="0" smtClean="0">
                <a:solidFill>
                  <a:schemeClr val="tx1"/>
                </a:solidFill>
                <a:effectLst/>
                <a:latin typeface="Calibri"/>
              </a:rPr>
            </a:br>
            <a:r>
              <a:rPr lang="ru-RU" sz="2800" dirty="0" smtClean="0">
                <a:solidFill>
                  <a:srgbClr val="FF0000"/>
                </a:solidFill>
                <a:effectLst/>
                <a:latin typeface="Calibri"/>
              </a:rPr>
              <a:t/>
            </a:r>
            <a:br>
              <a:rPr lang="ru-RU" sz="2800" dirty="0" smtClean="0">
                <a:solidFill>
                  <a:srgbClr val="FF0000"/>
                </a:solidFill>
                <a:effectLst/>
                <a:latin typeface="Calibri"/>
              </a:rPr>
            </a:br>
            <a:r>
              <a:rPr lang="ru-RU" sz="2800" dirty="0" smtClean="0">
                <a:solidFill>
                  <a:srgbClr val="FF0000"/>
                </a:solidFill>
                <a:effectLst/>
                <a:latin typeface="Calibri"/>
              </a:rPr>
              <a:t/>
            </a:r>
            <a:br>
              <a:rPr lang="ru-RU" sz="2800" dirty="0" smtClean="0">
                <a:solidFill>
                  <a:srgbClr val="FF0000"/>
                </a:solidFill>
                <a:effectLst/>
                <a:latin typeface="Calibri"/>
              </a:rPr>
            </a:br>
            <a:r>
              <a:rPr lang="en-US" sz="2800" dirty="0" smtClean="0">
                <a:latin typeface="Trebuchet MS" pitchFamily="34" charset="0"/>
              </a:rPr>
              <a:t/>
            </a:r>
            <a:br>
              <a:rPr lang="en-US" sz="2800" dirty="0" smtClean="0">
                <a:latin typeface="Trebuchet MS" pitchFamily="34" charset="0"/>
              </a:rPr>
            </a:br>
            <a:r>
              <a:rPr lang="ru-RU" sz="2000" dirty="0" smtClean="0">
                <a:solidFill>
                  <a:prstClr val="black"/>
                </a:solidFill>
                <a:effectLst/>
                <a:latin typeface="Calibri"/>
              </a:rPr>
              <a:t/>
            </a:r>
            <a:br>
              <a:rPr lang="ru-RU" sz="2000" dirty="0" smtClean="0">
                <a:solidFill>
                  <a:prstClr val="black"/>
                </a:solidFill>
                <a:effectLst/>
                <a:latin typeface="Calibri"/>
              </a:rPr>
            </a:br>
            <a:endParaRPr lang="ru-RU" sz="2000" dirty="0">
              <a:solidFill>
                <a:prstClr val="black"/>
              </a:solidFill>
              <a:effectLst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6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shutterstock_7527692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09" y="4324598"/>
            <a:ext cx="1937167" cy="2228619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D:\Мои документы\Загрузка\5ff39863c4796167a312ecb50026bc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8840"/>
            <a:ext cx="2031076" cy="230834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photos_header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90000" dist="50800" dir="5400000" sy="-100000" algn="bl" rotWithShape="0"/>
          </a:effectLst>
        </p:spPr>
      </p:pic>
      <p:pic>
        <p:nvPicPr>
          <p:cNvPr id="10253" name="Рисунок 18" descr="Герб Камчатского кра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67" y="138023"/>
            <a:ext cx="6477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916833"/>
            <a:ext cx="7793244" cy="2232247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800" dirty="0" smtClean="0">
                <a:effectLst/>
                <a:latin typeface="+mn-lt"/>
              </a:rPr>
              <a:t>Перечень расходов, источником финансового обеспечения которых является субсидия, утвержден приказом </a:t>
            </a:r>
            <a:r>
              <a:rPr lang="ru-RU" sz="2800" dirty="0" smtClean="0">
                <a:solidFill>
                  <a:prstClr val="black"/>
                </a:solidFill>
                <a:effectLst/>
                <a:latin typeface="+mn-lt"/>
              </a:rPr>
              <a:t>Министерства территориального развития Камчатского края от 07.03.2014 № 8-П</a:t>
            </a:r>
            <a:r>
              <a:rPr lang="en-US" sz="2800" dirty="0" smtClean="0">
                <a:latin typeface="+mn-lt"/>
              </a:rPr>
              <a:t/>
            </a:r>
            <a:br>
              <a:rPr lang="en-US" sz="2800" dirty="0" smtClean="0">
                <a:latin typeface="+mn-lt"/>
              </a:rPr>
            </a:br>
            <a:r>
              <a:rPr lang="ru-RU" sz="2000" dirty="0" smtClean="0">
                <a:solidFill>
                  <a:prstClr val="black"/>
                </a:solidFill>
                <a:effectLst/>
                <a:latin typeface="Calibri"/>
              </a:rPr>
              <a:t/>
            </a:r>
            <a:br>
              <a:rPr lang="ru-RU" sz="2000" dirty="0" smtClean="0">
                <a:solidFill>
                  <a:prstClr val="black"/>
                </a:solidFill>
                <a:effectLst/>
                <a:latin typeface="Calibri"/>
              </a:rPr>
            </a:br>
            <a:r>
              <a:rPr lang="ru-RU" sz="2000" dirty="0" smtClean="0">
                <a:solidFill>
                  <a:prstClr val="black"/>
                </a:solidFill>
                <a:effectLst/>
                <a:latin typeface="Calibri"/>
              </a:rPr>
              <a:t/>
            </a:r>
            <a:br>
              <a:rPr lang="ru-RU" sz="2000" dirty="0" smtClean="0">
                <a:solidFill>
                  <a:prstClr val="black"/>
                </a:solidFill>
                <a:effectLst/>
                <a:latin typeface="Calibri"/>
              </a:rPr>
            </a:br>
            <a:endParaRPr lang="ru-RU" sz="4000" dirty="0">
              <a:solidFill>
                <a:prstClr val="black"/>
              </a:solidFill>
              <a:effectLst/>
              <a:latin typeface="Calibri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031076" y="4324598"/>
            <a:ext cx="6645380" cy="234476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None/>
            </a:pPr>
            <a:r>
              <a:rPr lang="ru-RU" sz="3600" dirty="0">
                <a:solidFill>
                  <a:srgbClr val="FF0000"/>
                </a:solidFill>
                <a:effectLst/>
              </a:rPr>
              <a:t>Использование средств субсидии на иные направления расходов запрещено!</a:t>
            </a:r>
            <a:r>
              <a:rPr lang="en-US" sz="2800" dirty="0" smtClean="0">
                <a:latin typeface="+mn-lt"/>
              </a:rPr>
              <a:t/>
            </a:r>
            <a:br>
              <a:rPr lang="en-US" sz="2800" dirty="0" smtClean="0">
                <a:latin typeface="+mn-lt"/>
              </a:rPr>
            </a:br>
            <a:r>
              <a:rPr lang="ru-RU" sz="2000" dirty="0" smtClean="0">
                <a:solidFill>
                  <a:prstClr val="black"/>
                </a:solidFill>
                <a:effectLst/>
                <a:latin typeface="Calibri"/>
              </a:rPr>
              <a:t/>
            </a:r>
            <a:br>
              <a:rPr lang="ru-RU" sz="2000" dirty="0" smtClean="0">
                <a:solidFill>
                  <a:prstClr val="black"/>
                </a:solidFill>
                <a:effectLst/>
                <a:latin typeface="Calibri"/>
              </a:rPr>
            </a:br>
            <a:r>
              <a:rPr lang="ru-RU" sz="2000" dirty="0" smtClean="0">
                <a:solidFill>
                  <a:prstClr val="black"/>
                </a:solidFill>
                <a:effectLst/>
                <a:latin typeface="Calibri"/>
              </a:rPr>
              <a:t/>
            </a:r>
            <a:br>
              <a:rPr lang="ru-RU" sz="2000" dirty="0" smtClean="0">
                <a:solidFill>
                  <a:prstClr val="black"/>
                </a:solidFill>
                <a:effectLst/>
                <a:latin typeface="Calibri"/>
              </a:rPr>
            </a:br>
            <a:endParaRPr lang="ru-RU" sz="4000" dirty="0">
              <a:solidFill>
                <a:prstClr val="black"/>
              </a:solidFill>
              <a:effectLst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081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photos_head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90000" dist="50800" dir="5400000" sy="-100000" algn="bl" rotWithShape="0"/>
          </a:effectLst>
        </p:spPr>
      </p:pic>
      <p:pic>
        <p:nvPicPr>
          <p:cNvPr id="10253" name="Рисунок 18" descr="Герб Камчатского кра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67" y="138023"/>
            <a:ext cx="6477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248221" y="1844824"/>
            <a:ext cx="8647557" cy="18002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tx1"/>
                </a:solidFill>
                <a:effectLst/>
                <a:latin typeface="Calibri"/>
              </a:rPr>
              <a:t>Медиа проект "Люди Севера";</a:t>
            </a:r>
            <a:endParaRPr lang="ru-RU" sz="2800" dirty="0" smtClean="0">
              <a:solidFill>
                <a:schemeClr val="tx1"/>
              </a:solidFill>
              <a:effectLst/>
              <a:latin typeface="Calibri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tx1"/>
                </a:solidFill>
                <a:effectLst/>
                <a:latin typeface="Calibri"/>
              </a:rPr>
              <a:t>Организация участия в международной выставке-ярмарке "Сокровища Севера" (г. Москва) представителей КМНС и их 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Calibri"/>
              </a:rPr>
              <a:t>общин.</a:t>
            </a:r>
            <a:br>
              <a:rPr lang="ru-RU" sz="2800" dirty="0" smtClean="0">
                <a:solidFill>
                  <a:schemeClr val="tx1"/>
                </a:solidFill>
                <a:effectLst/>
                <a:latin typeface="Calibri"/>
              </a:rPr>
            </a:br>
            <a:r>
              <a:rPr lang="ru-RU" sz="2800" dirty="0" smtClean="0">
                <a:solidFill>
                  <a:srgbClr val="FF0000"/>
                </a:solidFill>
                <a:effectLst/>
                <a:latin typeface="Calibri"/>
              </a:rPr>
              <a:t/>
            </a:r>
            <a:br>
              <a:rPr lang="ru-RU" sz="2800" dirty="0" smtClean="0">
                <a:solidFill>
                  <a:srgbClr val="FF0000"/>
                </a:solidFill>
                <a:effectLst/>
                <a:latin typeface="Calibri"/>
              </a:rPr>
            </a:br>
            <a:r>
              <a:rPr lang="ru-RU" sz="2800" dirty="0" smtClean="0">
                <a:solidFill>
                  <a:srgbClr val="FF0000"/>
                </a:solidFill>
                <a:effectLst/>
                <a:latin typeface="Calibri"/>
              </a:rPr>
              <a:t/>
            </a:r>
            <a:br>
              <a:rPr lang="ru-RU" sz="2800" dirty="0" smtClean="0">
                <a:solidFill>
                  <a:srgbClr val="FF0000"/>
                </a:solidFill>
                <a:effectLst/>
                <a:latin typeface="Calibri"/>
              </a:rPr>
            </a:br>
            <a:r>
              <a:rPr lang="en-US" sz="2800" dirty="0" smtClean="0">
                <a:latin typeface="Trebuchet MS" pitchFamily="34" charset="0"/>
              </a:rPr>
              <a:t/>
            </a:r>
            <a:br>
              <a:rPr lang="en-US" sz="2800" dirty="0" smtClean="0">
                <a:latin typeface="Trebuchet MS" pitchFamily="34" charset="0"/>
              </a:rPr>
            </a:br>
            <a:r>
              <a:rPr lang="ru-RU" sz="2000" dirty="0" smtClean="0">
                <a:solidFill>
                  <a:prstClr val="black"/>
                </a:solidFill>
                <a:effectLst/>
                <a:latin typeface="Calibri"/>
              </a:rPr>
              <a:t/>
            </a:r>
            <a:br>
              <a:rPr lang="ru-RU" sz="2000" dirty="0" smtClean="0">
                <a:solidFill>
                  <a:prstClr val="black"/>
                </a:solidFill>
                <a:effectLst/>
                <a:latin typeface="Calibri"/>
              </a:rPr>
            </a:br>
            <a:r>
              <a:rPr lang="ru-RU" sz="2000" dirty="0" smtClean="0">
                <a:solidFill>
                  <a:prstClr val="black"/>
                </a:solidFill>
                <a:effectLst/>
                <a:latin typeface="Calibri"/>
              </a:rPr>
              <a:t/>
            </a:r>
            <a:br>
              <a:rPr lang="ru-RU" sz="2000" dirty="0" smtClean="0">
                <a:solidFill>
                  <a:prstClr val="black"/>
                </a:solidFill>
                <a:effectLst/>
                <a:latin typeface="Calibri"/>
              </a:rPr>
            </a:br>
            <a:r>
              <a:rPr lang="ru-RU" sz="2000" dirty="0" smtClean="0">
                <a:solidFill>
                  <a:prstClr val="black"/>
                </a:solidFill>
                <a:effectLst/>
                <a:latin typeface="Calibri"/>
              </a:rPr>
              <a:t/>
            </a:r>
            <a:br>
              <a:rPr lang="ru-RU" sz="2000" dirty="0" smtClean="0">
                <a:solidFill>
                  <a:prstClr val="black"/>
                </a:solidFill>
                <a:effectLst/>
                <a:latin typeface="Calibri"/>
              </a:rPr>
            </a:br>
            <a:endParaRPr lang="ru-RU" sz="2000" dirty="0">
              <a:solidFill>
                <a:prstClr val="black"/>
              </a:solidFill>
              <a:effectLst/>
              <a:latin typeface="Calibri"/>
            </a:endParaRPr>
          </a:p>
        </p:txBody>
      </p:sp>
      <p:pic>
        <p:nvPicPr>
          <p:cNvPr id="9218" name="Picture 2" descr="https://bryansku.ru/wp-content/uploads/2017/10/%D0%BA%D0%BD%D0%B8%D0%B3%D0%B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21" y="3645024"/>
            <a:ext cx="3887977" cy="291598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www.kamgov.ru/assets/gallery_thumbnails/e1/e1612b26d09ac6902d5869dc2c83a87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668688"/>
            <a:ext cx="4068960" cy="271264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55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6523</TotalTime>
  <Words>537</Words>
  <Application>Microsoft Office PowerPoint</Application>
  <PresentationFormat>Экран (4:3)</PresentationFormat>
  <Paragraphs>70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7" baseType="lpstr">
      <vt:lpstr>MS PGothic</vt:lpstr>
      <vt:lpstr>MS PGothic</vt:lpstr>
      <vt:lpstr>Arial</vt:lpstr>
      <vt:lpstr>Arial Black</vt:lpstr>
      <vt:lpstr>Calibri</vt:lpstr>
      <vt:lpstr>Calisto MT</vt:lpstr>
      <vt:lpstr>Georgia</vt:lpstr>
      <vt:lpstr>Times New Roman</vt:lpstr>
      <vt:lpstr>Trebuchet MS</vt:lpstr>
      <vt:lpstr>Wingdings</vt:lpstr>
      <vt:lpstr>Воздушный поток</vt:lpstr>
      <vt:lpstr>Презентация PowerPoint</vt:lpstr>
      <vt:lpstr> Перечень основных направлений и участники Подпрограммы</vt:lpstr>
      <vt:lpstr>Презентация PowerPoint</vt:lpstr>
      <vt:lpstr>Презентация PowerPoint</vt:lpstr>
      <vt:lpstr>Презентация PowerPoint</vt:lpstr>
      <vt:lpstr>Подробный перечень программных мероприятий утвержден приказом Агентства по внутренней политике Камчатского края   ССЫЛКА   https://www.kamgov.ru/agpublic/programma   </vt:lpstr>
      <vt:lpstr>«Создание условий для устойчивого развития экономики традиционных отраслей хозяйствования коренных малочисленных народов»    </vt:lpstr>
      <vt:lpstr>Перечень расходов, источником финансового обеспечения которых является субсидия, утвержден приказом Министерства территориального развития Камчатского края от 07.03.2014 № 8-П   </vt:lpstr>
      <vt:lpstr>Презентация PowerPoint</vt:lpstr>
      <vt:lpstr>«Предоставление санаторно-курортного лечения специалистам и работникам, непосредственно занятым работой в оленеводческих звеньях» реализует – Министерство социального развития и труда Камчатского края    </vt:lpstr>
      <vt:lpstr>Министерство здравоохранения Камчатского края реализует мероприятия:       </vt:lpstr>
      <vt:lpstr>Министерство образования и молодежной политики Камчатского края реализует:        </vt:lpstr>
      <vt:lpstr>«Возмещение затрат по оплате проезда к месту обучения и обратно учащихся-представителей КМНС КГПОБУ "Паланский колледж" и филиала ГБОУ СПО "Камчатский медицинский колледж" в п.г.т. Палана» реализует – Администрация Корякского округа    </vt:lpstr>
      <vt:lpstr>«Проведение камчатской традиционной гонки на собачьих упряжках "Берингия"»  реализует – Аппарат Губернатора и Правительства Камчатского края    </vt:lpstr>
      <vt:lpstr>Министерство культуры Камчатского края реализует мероприятия:      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Шумко Светлана Андреевна</dc:creator>
  <cp:lastModifiedBy>Гофман Лариса Владимировна</cp:lastModifiedBy>
  <cp:revision>262</cp:revision>
  <cp:lastPrinted>2016-01-20T21:37:07Z</cp:lastPrinted>
  <dcterms:created xsi:type="dcterms:W3CDTF">2014-05-05T00:21:46Z</dcterms:created>
  <dcterms:modified xsi:type="dcterms:W3CDTF">2019-03-01T02:41:05Z</dcterms:modified>
</cp:coreProperties>
</file>