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notesSlides/notesSlide4.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5" r:id="rId2"/>
  </p:sldMasterIdLst>
  <p:notesMasterIdLst>
    <p:notesMasterId r:id="rId83"/>
  </p:notesMasterIdLst>
  <p:sldIdLst>
    <p:sldId id="274" r:id="rId3"/>
    <p:sldId id="257" r:id="rId4"/>
    <p:sldId id="259" r:id="rId5"/>
    <p:sldId id="279" r:id="rId6"/>
    <p:sldId id="281" r:id="rId7"/>
    <p:sldId id="282" r:id="rId8"/>
    <p:sldId id="290" r:id="rId9"/>
    <p:sldId id="289" r:id="rId10"/>
    <p:sldId id="369" r:id="rId11"/>
    <p:sldId id="361" r:id="rId12"/>
    <p:sldId id="322" r:id="rId13"/>
    <p:sldId id="305" r:id="rId14"/>
    <p:sldId id="306" r:id="rId15"/>
    <p:sldId id="362" r:id="rId16"/>
    <p:sldId id="261" r:id="rId17"/>
    <p:sldId id="299" r:id="rId18"/>
    <p:sldId id="300" r:id="rId19"/>
    <p:sldId id="360" r:id="rId20"/>
    <p:sldId id="291" r:id="rId21"/>
    <p:sldId id="292" r:id="rId22"/>
    <p:sldId id="295" r:id="rId23"/>
    <p:sldId id="277" r:id="rId24"/>
    <p:sldId id="364" r:id="rId25"/>
    <p:sldId id="367" r:id="rId26"/>
    <p:sldId id="296" r:id="rId27"/>
    <p:sldId id="293" r:id="rId28"/>
    <p:sldId id="270" r:id="rId29"/>
    <p:sldId id="368" r:id="rId30"/>
    <p:sldId id="303" r:id="rId31"/>
    <p:sldId id="304" r:id="rId32"/>
    <p:sldId id="271" r:id="rId33"/>
    <p:sldId id="355" r:id="rId34"/>
    <p:sldId id="356" r:id="rId35"/>
    <p:sldId id="357" r:id="rId36"/>
    <p:sldId id="358" r:id="rId37"/>
    <p:sldId id="371" r:id="rId38"/>
    <p:sldId id="359" r:id="rId39"/>
    <p:sldId id="309" r:id="rId40"/>
    <p:sldId id="310" r:id="rId41"/>
    <p:sldId id="311" r:id="rId42"/>
    <p:sldId id="308" r:id="rId43"/>
    <p:sldId id="370" r:id="rId44"/>
    <p:sldId id="286" r:id="rId45"/>
    <p:sldId id="318" r:id="rId46"/>
    <p:sldId id="319" r:id="rId47"/>
    <p:sldId id="307" r:id="rId48"/>
    <p:sldId id="332" r:id="rId49"/>
    <p:sldId id="334" r:id="rId50"/>
    <p:sldId id="333" r:id="rId51"/>
    <p:sldId id="336" r:id="rId52"/>
    <p:sldId id="335" r:id="rId53"/>
    <p:sldId id="337" r:id="rId54"/>
    <p:sldId id="338" r:id="rId55"/>
    <p:sldId id="339" r:id="rId56"/>
    <p:sldId id="340" r:id="rId57"/>
    <p:sldId id="341" r:id="rId58"/>
    <p:sldId id="342" r:id="rId59"/>
    <p:sldId id="344" r:id="rId60"/>
    <p:sldId id="343" r:id="rId61"/>
    <p:sldId id="345" r:id="rId62"/>
    <p:sldId id="347" r:id="rId63"/>
    <p:sldId id="346" r:id="rId64"/>
    <p:sldId id="348" r:id="rId65"/>
    <p:sldId id="349" r:id="rId66"/>
    <p:sldId id="350" r:id="rId67"/>
    <p:sldId id="352" r:id="rId68"/>
    <p:sldId id="372" r:id="rId69"/>
    <p:sldId id="313" r:id="rId70"/>
    <p:sldId id="315" r:id="rId71"/>
    <p:sldId id="373" r:id="rId72"/>
    <p:sldId id="374" r:id="rId73"/>
    <p:sldId id="375" r:id="rId74"/>
    <p:sldId id="376" r:id="rId75"/>
    <p:sldId id="377" r:id="rId76"/>
    <p:sldId id="378" r:id="rId77"/>
    <p:sldId id="379" r:id="rId78"/>
    <p:sldId id="380" r:id="rId79"/>
    <p:sldId id="317" r:id="rId80"/>
    <p:sldId id="354" r:id="rId81"/>
    <p:sldId id="353" r:id="rId8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66CCFF"/>
    <a:srgbClr val="CCFFFF"/>
    <a:srgbClr val="D1FBA7"/>
    <a:srgbClr val="FFFFCC"/>
    <a:srgbClr val="7EEA60"/>
    <a:srgbClr val="F6ACF8"/>
    <a:srgbClr val="F96F49"/>
    <a:srgbClr val="4EEC8E"/>
    <a:srgbClr val="EF9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94660"/>
  </p:normalViewPr>
  <p:slideViewPr>
    <p:cSldViewPr snapToGrid="0">
      <p:cViewPr varScale="1">
        <p:scale>
          <a:sx n="109" d="100"/>
          <a:sy n="109" d="100"/>
        </p:scale>
        <p:origin x="74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9.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002303103679371E-2"/>
          <c:y val="3.5192632377479841E-2"/>
          <c:w val="0.66444310780596871"/>
          <c:h val="0.85027049316430925"/>
        </c:manualLayout>
      </c:layout>
      <c:bar3DChart>
        <c:barDir val="col"/>
        <c:grouping val="standard"/>
        <c:varyColors val="0"/>
        <c:ser>
          <c:idx val="0"/>
          <c:order val="0"/>
          <c:tx>
            <c:strRef>
              <c:f>Лист1!$B$1</c:f>
              <c:strCache>
                <c:ptCount val="1"/>
                <c:pt idx="0">
                  <c:v>Налоговые и неналоговые
доходы</c:v>
                </c:pt>
              </c:strCache>
            </c:strRef>
          </c:tx>
          <c:spPr>
            <a:solidFill>
              <a:schemeClr val="accent1">
                <a:alpha val="85000"/>
              </a:schemeClr>
            </a:solidFill>
            <a:ln w="9525" cap="flat" cmpd="sng" algn="ctr">
              <a:solidFill>
                <a:schemeClr val="accent1">
                  <a:lumMod val="75000"/>
                </a:schemeClr>
              </a:solidFill>
              <a:round/>
            </a:ln>
            <a:effectLst/>
            <a:scene3d>
              <a:camera prst="orthographicFront"/>
              <a:lightRig rig="threePt" dir="t"/>
            </a:scene3d>
            <a:sp3d contourW="9525">
              <a:bevelT/>
              <a:contourClr>
                <a:schemeClr val="accent1">
                  <a:lumMod val="75000"/>
                </a:schemeClr>
              </a:contourClr>
            </a:sp3d>
          </c:spPr>
          <c:invertIfNegative val="0"/>
          <c:dLbls>
            <c:dLbl>
              <c:idx val="0"/>
              <c:layout>
                <c:manualLayout>
                  <c:x val="1.0690849624174057E-2"/>
                  <c:y val="-4.463915395095258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C96-403C-B8AE-C6196F17FE4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2017 год план</c:v>
                </c:pt>
                <c:pt idx="1">
                  <c:v>2018 год</c:v>
                </c:pt>
                <c:pt idx="2">
                  <c:v>2019 год</c:v>
                </c:pt>
                <c:pt idx="3">
                  <c:v>2020 год</c:v>
                </c:pt>
              </c:strCache>
            </c:strRef>
          </c:cat>
          <c:val>
            <c:numRef>
              <c:f>Лист1!$B$2:$B$5</c:f>
              <c:numCache>
                <c:formatCode>General</c:formatCode>
                <c:ptCount val="4"/>
                <c:pt idx="0">
                  <c:v>18681.5</c:v>
                </c:pt>
                <c:pt idx="1">
                  <c:v>21708.5</c:v>
                </c:pt>
                <c:pt idx="2">
                  <c:v>23246.2</c:v>
                </c:pt>
                <c:pt idx="3">
                  <c:v>25185.3</c:v>
                </c:pt>
              </c:numCache>
            </c:numRef>
          </c:val>
          <c:extLst>
            <c:ext xmlns:c16="http://schemas.microsoft.com/office/drawing/2014/chart" uri="{C3380CC4-5D6E-409C-BE32-E72D297353CC}">
              <c16:uniqueId val="{00000000-8276-446F-BF42-05371B18C9C0}"/>
            </c:ext>
          </c:extLst>
        </c:ser>
        <c:ser>
          <c:idx val="1"/>
          <c:order val="1"/>
          <c:tx>
            <c:strRef>
              <c:f>Лист1!$C$1</c:f>
              <c:strCache>
                <c:ptCount val="1"/>
                <c:pt idx="0">
                  <c:v>Безвозмездные
поступления</c:v>
                </c:pt>
              </c:strCache>
            </c:strRef>
          </c:tx>
          <c:spPr>
            <a:solidFill>
              <a:schemeClr val="accent2">
                <a:alpha val="85000"/>
              </a:schemeClr>
            </a:solidFill>
            <a:ln w="9525" cap="flat" cmpd="sng" algn="ctr">
              <a:solidFill>
                <a:schemeClr val="accent2">
                  <a:lumMod val="75000"/>
                </a:schemeClr>
              </a:solidFill>
              <a:round/>
            </a:ln>
            <a:effectLst/>
            <a:scene3d>
              <a:camera prst="orthographicFront"/>
              <a:lightRig rig="threePt" dir="t"/>
            </a:scene3d>
            <a:sp3d contourW="9525" prstMaterial="matte">
              <a:bevelT/>
              <a:contourClr>
                <a:schemeClr val="accent2">
                  <a:lumMod val="75000"/>
                </a:schemeClr>
              </a:contourClr>
            </a:sp3d>
          </c:spPr>
          <c:invertIfNegative val="0"/>
          <c:dLbls>
            <c:dLbl>
              <c:idx val="0"/>
              <c:layout>
                <c:manualLayout>
                  <c:x val="9.2592592592592587E-3"/>
                  <c:y val="-2.41329675419531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276-446F-BF42-05371B18C9C0}"/>
                </c:ext>
              </c:extLst>
            </c:dLbl>
            <c:dLbl>
              <c:idx val="1"/>
              <c:layout>
                <c:manualLayout>
                  <c:x val="1.5330098454961344E-3"/>
                  <c:y val="-2.13600109102310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276-446F-BF42-05371B18C9C0}"/>
                </c:ext>
              </c:extLst>
            </c:dLbl>
            <c:dLbl>
              <c:idx val="2"/>
              <c:layout>
                <c:manualLayout>
                  <c:x val="-2.4374763010146674E-4"/>
                  <c:y val="-2.6486659571267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276-446F-BF42-05371B18C9C0}"/>
                </c:ext>
              </c:extLst>
            </c:dLbl>
            <c:dLbl>
              <c:idx val="3"/>
              <c:layout>
                <c:manualLayout>
                  <c:x val="-5.2388904488155233E-3"/>
                  <c:y val="-2.2162461213144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276-446F-BF42-05371B18C9C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2017 год план</c:v>
                </c:pt>
                <c:pt idx="1">
                  <c:v>2018 год</c:v>
                </c:pt>
                <c:pt idx="2">
                  <c:v>2019 год</c:v>
                </c:pt>
                <c:pt idx="3">
                  <c:v>2020 год</c:v>
                </c:pt>
              </c:strCache>
            </c:strRef>
          </c:cat>
          <c:val>
            <c:numRef>
              <c:f>Лист1!$C$2:$C$5</c:f>
              <c:numCache>
                <c:formatCode>General</c:formatCode>
                <c:ptCount val="4"/>
                <c:pt idx="0" formatCode="0.0">
                  <c:v>41157.599999999999</c:v>
                </c:pt>
                <c:pt idx="1">
                  <c:v>41969.3</c:v>
                </c:pt>
                <c:pt idx="2">
                  <c:v>37082.5</c:v>
                </c:pt>
                <c:pt idx="3">
                  <c:v>38582</c:v>
                </c:pt>
              </c:numCache>
            </c:numRef>
          </c:val>
          <c:extLst>
            <c:ext xmlns:c16="http://schemas.microsoft.com/office/drawing/2014/chart" uri="{C3380CC4-5D6E-409C-BE32-E72D297353CC}">
              <c16:uniqueId val="{00000005-8276-446F-BF42-05371B18C9C0}"/>
            </c:ext>
          </c:extLst>
        </c:ser>
        <c:dLbls>
          <c:showLegendKey val="0"/>
          <c:showVal val="0"/>
          <c:showCatName val="0"/>
          <c:showSerName val="0"/>
          <c:showPercent val="0"/>
          <c:showBubbleSize val="0"/>
        </c:dLbls>
        <c:gapWidth val="65"/>
        <c:shape val="box"/>
        <c:axId val="2092189968"/>
        <c:axId val="2092178000"/>
        <c:axId val="2092853872"/>
      </c:bar3DChart>
      <c:catAx>
        <c:axId val="2092189968"/>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2092178000"/>
        <c:crosses val="autoZero"/>
        <c:auto val="1"/>
        <c:lblAlgn val="ctr"/>
        <c:lblOffset val="100"/>
        <c:noMultiLvlLbl val="0"/>
      </c:catAx>
      <c:valAx>
        <c:axId val="2092178000"/>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2092189968"/>
        <c:crosses val="autoZero"/>
        <c:crossBetween val="between"/>
      </c:valAx>
      <c:serAx>
        <c:axId val="2092853872"/>
        <c:scaling>
          <c:orientation val="minMax"/>
        </c:scaling>
        <c:delete val="1"/>
        <c:axPos val="b"/>
        <c:majorTickMark val="none"/>
        <c:minorTickMark val="none"/>
        <c:tickLblPos val="nextTo"/>
        <c:crossAx val="2092178000"/>
        <c:crosses val="autoZero"/>
      </c:serAx>
      <c:spPr>
        <a:noFill/>
        <a:ln>
          <a:noFill/>
        </a:ln>
        <a:effectLst/>
      </c:spPr>
    </c:plotArea>
    <c:legend>
      <c:legendPos val="b"/>
      <c:layout>
        <c:manualLayout>
          <c:xMode val="edge"/>
          <c:yMode val="edge"/>
          <c:x val="0.74507963700870949"/>
          <c:y val="0.18968494599013866"/>
          <c:w val="0.24560418788852723"/>
          <c:h val="0.24080403871280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04973368326525E-2"/>
          <c:y val="3.3613445378151397E-4"/>
          <c:w val="0.66731336964444854"/>
          <c:h val="0.99966386554621844"/>
        </c:manualLayout>
      </c:layout>
      <c:ofPieChart>
        <c:ofPieType val="pie"/>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prst="angle"/>
              <a:bevelB/>
            </a:sp3d>
          </c:spPr>
          <c:explosion val="10"/>
          <c:dPt>
            <c:idx val="0"/>
            <c:bubble3D val="0"/>
            <c:spPr>
              <a:gradFill flip="none" rotWithShape="1">
                <a:gsLst>
                  <a:gs pos="0">
                    <a:srgbClr val="FFFF66"/>
                  </a:gs>
                  <a:gs pos="60000">
                    <a:srgbClr val="FFFFCC"/>
                  </a:gs>
                  <a:gs pos="100000">
                    <a:srgbClr val="FFFFFF"/>
                  </a:gs>
                </a:gsLst>
                <a:lin ang="8100000" scaled="1"/>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0-7C41-4961-A344-9FD221B78597}"/>
              </c:ext>
            </c:extLst>
          </c:dPt>
          <c:dPt>
            <c:idx val="1"/>
            <c:bubble3D val="0"/>
            <c:spPr>
              <a:gradFill flip="none" rotWithShape="1">
                <a:gsLst>
                  <a:gs pos="0">
                    <a:srgbClr val="AE78D6"/>
                  </a:gs>
                  <a:gs pos="56000">
                    <a:srgbClr val="D9B3FF"/>
                  </a:gs>
                  <a:gs pos="100000">
                    <a:srgbClr val="F8EAFA"/>
                  </a:gs>
                </a:gsLst>
                <a:lin ang="10800000" scaled="1"/>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1-7C41-4961-A344-9FD221B78597}"/>
              </c:ext>
            </c:extLst>
          </c:dPt>
          <c:dPt>
            <c:idx val="2"/>
            <c:bubble3D val="0"/>
            <c:spPr>
              <a:gradFill>
                <a:gsLst>
                  <a:gs pos="0">
                    <a:srgbClr val="F6ACE8"/>
                  </a:gs>
                  <a:gs pos="48000">
                    <a:srgbClr val="FFCCFF"/>
                  </a:gs>
                  <a:gs pos="100000">
                    <a:srgbClr val="FAEAF9"/>
                  </a:gs>
                </a:gsLst>
                <a:lin ang="13500000" scaled="1"/>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4-7C41-4961-A344-9FD221B78597}"/>
              </c:ext>
            </c:extLst>
          </c:dPt>
          <c:dPt>
            <c:idx val="3"/>
            <c:bubble3D val="0"/>
            <c:spPr>
              <a:gradFill flip="none" rotWithShape="1">
                <a:gsLst>
                  <a:gs pos="0">
                    <a:srgbClr val="69EB35"/>
                  </a:gs>
                  <a:gs pos="100000">
                    <a:srgbClr val="D0F9B1"/>
                  </a:gs>
                </a:gsLst>
                <a:path path="circle">
                  <a:fillToRect l="100000" t="100000"/>
                </a:path>
                <a:tileRect r="-100000" b="-100000"/>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2-7C41-4961-A344-9FD221B78597}"/>
              </c:ext>
            </c:extLst>
          </c:dPt>
          <c:dPt>
            <c:idx val="4"/>
            <c:bubble3D val="0"/>
            <c:spPr>
              <a:gradFill flip="none" rotWithShape="1">
                <a:gsLst>
                  <a:gs pos="0">
                    <a:schemeClr val="accent1">
                      <a:lumMod val="20000"/>
                      <a:lumOff val="80000"/>
                    </a:schemeClr>
                  </a:gs>
                  <a:gs pos="100000">
                    <a:schemeClr val="accent1">
                      <a:lumMod val="75000"/>
                    </a:schemeClr>
                  </a:gs>
                </a:gsLst>
                <a:path path="circle">
                  <a:fillToRect l="50000" t="-80000" r="50000" b="180000"/>
                </a:path>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3-7C41-4961-A344-9FD221B78597}"/>
              </c:ext>
            </c:extLst>
          </c:dPt>
          <c:dPt>
            <c:idx val="5"/>
            <c:bubble3D val="0"/>
            <c:spPr>
              <a:solidFill>
                <a:schemeClr val="bg1">
                  <a:lumMod val="85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0-E99F-4680-9644-28E7FA1FBBD3}"/>
              </c:ext>
            </c:extLst>
          </c:dPt>
          <c:dLbls>
            <c:dLbl>
              <c:idx val="0"/>
              <c:layout>
                <c:manualLayout>
                  <c:x val="-2.2700623871824161E-2"/>
                  <c:y val="-0.16197805106294486"/>
                </c:manualLayout>
              </c:layout>
              <c:numFmt formatCode="#,##0.0" sourceLinked="0"/>
              <c:spPr>
                <a:noFill/>
                <a:ln>
                  <a:noFill/>
                </a:ln>
                <a:effectLst/>
              </c:spPr>
              <c:txPr>
                <a:bodyPr/>
                <a:lstStyle/>
                <a:p>
                  <a:pPr>
                    <a:defRPr sz="1400" b="1">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41-4961-A344-9FD221B78597}"/>
                </c:ext>
              </c:extLst>
            </c:dLbl>
            <c:dLbl>
              <c:idx val="1"/>
              <c:layout>
                <c:manualLayout>
                  <c:x val="3.4185547500829708E-2"/>
                  <c:y val="-8.5498766435708144E-3"/>
                </c:manualLayout>
              </c:layout>
              <c:numFmt formatCode="#,##0.0" sourceLinked="0"/>
              <c:spPr>
                <a:noFill/>
                <a:ln>
                  <a:noFill/>
                </a:ln>
                <a:effectLst/>
              </c:spPr>
              <c:txPr>
                <a:bodyPr/>
                <a:lstStyle/>
                <a:p>
                  <a:pPr>
                    <a:defRPr sz="1400" b="1">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C41-4961-A344-9FD221B78597}"/>
                </c:ext>
              </c:extLst>
            </c:dLbl>
            <c:dLbl>
              <c:idx val="2"/>
              <c:layout>
                <c:manualLayout>
                  <c:x val="-1.1091023844615293E-2"/>
                  <c:y val="0.1611467894244312"/>
                </c:manualLayout>
              </c:layout>
              <c:numFmt formatCode="#,##0.0" sourceLinked="0"/>
              <c:spPr>
                <a:noFill/>
                <a:ln>
                  <a:noFill/>
                </a:ln>
                <a:effectLst/>
              </c:spPr>
              <c:txPr>
                <a:bodyPr/>
                <a:lstStyle/>
                <a:p>
                  <a:pPr>
                    <a:defRPr sz="1400" b="1">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C41-4961-A344-9FD221B78597}"/>
                </c:ext>
              </c:extLst>
            </c:dLbl>
            <c:dLbl>
              <c:idx val="3"/>
              <c:layout>
                <c:manualLayout>
                  <c:x val="1.6035565952751719E-2"/>
                  <c:y val="-0.10084033613445387"/>
                </c:manualLayout>
              </c:layout>
              <c:numFmt formatCode="#,##0.0" sourceLinked="0"/>
              <c:spPr>
                <a:noFill/>
                <a:ln>
                  <a:noFill/>
                </a:ln>
                <a:effectLst/>
              </c:spPr>
              <c:txPr>
                <a:bodyPr/>
                <a:lstStyle/>
                <a:p>
                  <a:pPr>
                    <a:defRPr sz="1400" b="1">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C41-4961-A344-9FD221B78597}"/>
                </c:ext>
              </c:extLst>
            </c:dLbl>
            <c:dLbl>
              <c:idx val="4"/>
              <c:layout>
                <c:manualLayout>
                  <c:x val="-1.6515879697349748E-2"/>
                  <c:y val="0.10084033613445378"/>
                </c:manualLayout>
              </c:layout>
              <c:numFmt formatCode="#,##0.0" sourceLinked="0"/>
              <c:spPr>
                <a:noFill/>
                <a:ln>
                  <a:noFill/>
                </a:ln>
                <a:effectLst/>
              </c:spPr>
              <c:txPr>
                <a:bodyPr/>
                <a:lstStyle/>
                <a:p>
                  <a:pPr>
                    <a:defRPr sz="1400" b="1">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C41-4961-A344-9FD221B78597}"/>
                </c:ext>
              </c:extLst>
            </c:dLbl>
            <c:numFmt formatCode="#,##0.0" sourceLinked="0"/>
            <c:spPr>
              <a:noFill/>
              <a:ln>
                <a:noFill/>
              </a:ln>
              <a:effectLst/>
            </c:spPr>
            <c:txPr>
              <a:bodyPr/>
              <a:lstStyle/>
              <a:p>
                <a:pPr>
                  <a:defRPr sz="1400" b="1">
                    <a:solidFill>
                      <a:schemeClr val="tx1"/>
                    </a:solidFill>
                  </a:defRPr>
                </a:pPr>
                <a:endParaRPr lang="ru-RU"/>
              </a:p>
            </c:txPr>
            <c:showLegendKey val="0"/>
            <c:showVal val="0"/>
            <c:showCatName val="0"/>
            <c:showSerName val="0"/>
            <c:showPercent val="0"/>
            <c:showBubbleSize val="0"/>
            <c:extLst>
              <c:ext xmlns:c15="http://schemas.microsoft.com/office/drawing/2012/chart" uri="{CE6537A1-D6FC-4f65-9D91-7224C49458BB}"/>
            </c:extLst>
          </c:dLbls>
          <c:cat>
            <c:strRef>
              <c:f>Лист1!$A$2:$A$6</c:f>
              <c:strCache>
                <c:ptCount val="5"/>
                <c:pt idx="0">
                  <c:v>образование</c:v>
                </c:pt>
                <c:pt idx="1">
                  <c:v>здравоохранение</c:v>
                </c:pt>
                <c:pt idx="2">
                  <c:v>социальная политика</c:v>
                </c:pt>
                <c:pt idx="3">
                  <c:v>культура, кинематография</c:v>
                </c:pt>
                <c:pt idx="4">
                  <c:v>физическая культура и спорт</c:v>
                </c:pt>
              </c:strCache>
            </c:strRef>
          </c:cat>
          <c:val>
            <c:numRef>
              <c:f>Лист1!$B$2:$B$6</c:f>
              <c:numCache>
                <c:formatCode>0.0</c:formatCode>
                <c:ptCount val="5"/>
                <c:pt idx="0">
                  <c:v>12917.9</c:v>
                </c:pt>
                <c:pt idx="1">
                  <c:v>5176</c:v>
                </c:pt>
                <c:pt idx="2">
                  <c:v>13102.2</c:v>
                </c:pt>
                <c:pt idx="3">
                  <c:v>1085.5</c:v>
                </c:pt>
                <c:pt idx="4">
                  <c:v>1250.5999999999999</c:v>
                </c:pt>
              </c:numCache>
            </c:numRef>
          </c:val>
          <c:extLst>
            <c:ext xmlns:c16="http://schemas.microsoft.com/office/drawing/2014/chart" uri="{C3380CC4-5D6E-409C-BE32-E72D297353CC}">
              <c16:uniqueId val="{00000005-7C41-4961-A344-9FD221B78597}"/>
            </c:ext>
          </c:extLst>
        </c:ser>
        <c:dLbls>
          <c:showLegendKey val="0"/>
          <c:showVal val="0"/>
          <c:showCatName val="0"/>
          <c:showSerName val="0"/>
          <c:showPercent val="0"/>
          <c:showBubbleSize val="0"/>
          <c:showLeaderLines val="1"/>
        </c:dLbls>
        <c:gapWidth val="90"/>
        <c:secondPieSize val="42"/>
        <c:serLines/>
      </c:ofPieChart>
    </c:plotArea>
    <c:legend>
      <c:legendPos val="r"/>
      <c:layout>
        <c:manualLayout>
          <c:xMode val="edge"/>
          <c:yMode val="edge"/>
          <c:x val="0.71548180496304492"/>
          <c:y val="4.580729929767182E-2"/>
          <c:w val="0.26365037891366283"/>
          <c:h val="0.37616621451730309"/>
        </c:manualLayout>
      </c:layout>
      <c:overlay val="0"/>
      <c:txPr>
        <a:bodyPr/>
        <a:lstStyle/>
        <a:p>
          <a:pPr>
            <a:defRPr sz="1400" b="0" i="0">
              <a:solidFill>
                <a:schemeClr val="accent3">
                  <a:lumMod val="50000"/>
                </a:schemeClr>
              </a:solidFill>
              <a:latin typeface="Palatino Linotype" panose="0204050205050503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849564589044771"/>
          <c:y val="0.13802167598232751"/>
          <c:w val="0.76580722039179061"/>
          <c:h val="0.73958185949859079"/>
        </c:manualLayout>
      </c:layout>
      <c:pie3DChart>
        <c:varyColors val="1"/>
        <c:ser>
          <c:idx val="0"/>
          <c:order val="0"/>
          <c:tx>
            <c:strRef>
              <c:f>Лист1!$B$1</c:f>
              <c:strCache>
                <c:ptCount val="1"/>
                <c:pt idx="0">
                  <c:v>Продажи</c:v>
                </c:pt>
              </c:strCache>
            </c:strRef>
          </c:tx>
          <c:spPr>
            <a:scene3d>
              <a:camera prst="orthographicFront"/>
              <a:lightRig rig="threePt" dir="t"/>
            </a:scene3d>
            <a:sp3d prstMaterial="plastic">
              <a:bevelT w="273050" prst="coolSlant"/>
              <a:bevelB/>
              <a:contourClr>
                <a:srgbClr val="000000"/>
              </a:contourClr>
            </a:sp3d>
          </c:spPr>
          <c:explosion val="16"/>
          <c:dPt>
            <c:idx val="0"/>
            <c:bubble3D val="0"/>
            <c:spPr>
              <a:solidFill>
                <a:srgbClr val="92D050"/>
              </a:solidFill>
              <a:ln w="25400">
                <a:solidFill>
                  <a:schemeClr val="lt1"/>
                </a:solidFill>
              </a:ln>
              <a:effectLst/>
              <a:scene3d>
                <a:camera prst="orthographicFront"/>
                <a:lightRig rig="threePt" dir="t"/>
              </a:scene3d>
              <a:sp3d contourW="25400" prstMaterial="plastic">
                <a:bevelT w="273050" prst="coolSlant"/>
                <a:bevelB/>
                <a:contourClr>
                  <a:schemeClr val="lt1"/>
                </a:contourClr>
              </a:sp3d>
            </c:spPr>
            <c:extLst>
              <c:ext xmlns:c16="http://schemas.microsoft.com/office/drawing/2014/chart" uri="{C3380CC4-5D6E-409C-BE32-E72D297353CC}">
                <c16:uniqueId val="{00000006-26FE-4E67-9EAE-D82095AA1D31}"/>
              </c:ext>
            </c:extLst>
          </c:dPt>
          <c:dPt>
            <c:idx val="1"/>
            <c:bubble3D val="0"/>
            <c:spPr>
              <a:solidFill>
                <a:srgbClr val="9FDFFF"/>
              </a:solidFill>
              <a:ln w="25400">
                <a:solidFill>
                  <a:schemeClr val="lt1"/>
                </a:solidFill>
              </a:ln>
              <a:effectLst/>
              <a:scene3d>
                <a:camera prst="orthographicFront"/>
                <a:lightRig rig="threePt" dir="t"/>
              </a:scene3d>
              <a:sp3d contourW="25400" prstMaterial="plastic">
                <a:bevelT w="273050" prst="coolSlant"/>
                <a:bevelB/>
                <a:contourClr>
                  <a:schemeClr val="lt1"/>
                </a:contourClr>
              </a:sp3d>
            </c:spPr>
            <c:extLst>
              <c:ext xmlns:c16="http://schemas.microsoft.com/office/drawing/2014/chart" uri="{C3380CC4-5D6E-409C-BE32-E72D297353CC}">
                <c16:uniqueId val="{00000007-26FE-4E67-9EAE-D82095AA1D31}"/>
              </c:ext>
            </c:extLst>
          </c:dPt>
          <c:dPt>
            <c:idx val="2"/>
            <c:bubble3D val="0"/>
            <c:spPr>
              <a:solidFill>
                <a:srgbClr val="FCF04E"/>
              </a:solidFill>
              <a:ln w="25400">
                <a:solidFill>
                  <a:schemeClr val="lt1"/>
                </a:solidFill>
              </a:ln>
              <a:effectLst/>
              <a:scene3d>
                <a:camera prst="orthographicFront"/>
                <a:lightRig rig="threePt" dir="t"/>
              </a:scene3d>
              <a:sp3d contourW="25400" prstMaterial="plastic">
                <a:bevelT w="273050" prst="coolSlant"/>
                <a:bevelB/>
                <a:contourClr>
                  <a:schemeClr val="lt1"/>
                </a:contourClr>
              </a:sp3d>
            </c:spPr>
            <c:extLst>
              <c:ext xmlns:c16="http://schemas.microsoft.com/office/drawing/2014/chart" uri="{C3380CC4-5D6E-409C-BE32-E72D297353CC}">
                <c16:uniqueId val="{00000005-26FE-4E67-9EAE-D82095AA1D31}"/>
              </c:ext>
            </c:extLst>
          </c:dPt>
          <c:dPt>
            <c:idx val="3"/>
            <c:bubble3D val="0"/>
            <c:spPr>
              <a:solidFill>
                <a:srgbClr val="FDF591"/>
              </a:solidFill>
              <a:ln w="25400">
                <a:solidFill>
                  <a:schemeClr val="lt1"/>
                </a:solidFill>
              </a:ln>
              <a:effectLst/>
              <a:scene3d>
                <a:camera prst="orthographicFront"/>
                <a:lightRig rig="threePt" dir="t"/>
              </a:scene3d>
              <a:sp3d contourW="25400" prstMaterial="plastic">
                <a:bevelT w="273050" prst="coolSlant"/>
                <a:bevelB/>
                <a:contourClr>
                  <a:schemeClr val="lt1"/>
                </a:contourClr>
              </a:sp3d>
            </c:spPr>
            <c:extLst>
              <c:ext xmlns:c16="http://schemas.microsoft.com/office/drawing/2014/chart" uri="{C3380CC4-5D6E-409C-BE32-E72D297353CC}">
                <c16:uniqueId val="{00000001-26FE-4E67-9EAE-D82095AA1D31}"/>
              </c:ext>
            </c:extLst>
          </c:dPt>
          <c:dLbls>
            <c:dLbl>
              <c:idx val="0"/>
              <c:layout>
                <c:manualLayout>
                  <c:x val="1.3128599810440362E-2"/>
                  <c:y val="-2.4670108880695665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26FE-4E67-9EAE-D82095AA1D31}"/>
                </c:ext>
              </c:extLst>
            </c:dLbl>
            <c:dLbl>
              <c:idx val="1"/>
              <c:layout>
                <c:manualLayout>
                  <c:x val="4.3640410834062324E-2"/>
                  <c:y val="4.044376854163412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26FE-4E67-9EAE-D82095AA1D31}"/>
                </c:ext>
              </c:extLst>
            </c:dLbl>
            <c:dLbl>
              <c:idx val="2"/>
              <c:layout>
                <c:manualLayout>
                  <c:x val="-3.9663805045202692E-2"/>
                  <c:y val="-9.668550096410422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6FE-4E67-9EAE-D82095AA1D31}"/>
                </c:ext>
              </c:extLst>
            </c:dLbl>
            <c:dLbl>
              <c:idx val="3"/>
              <c:layout>
                <c:manualLayout>
                  <c:x val="9.9693651488318616E-2"/>
                  <c:y val="-3.318675982737628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6FE-4E67-9EAE-D82095AA1D3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Образование</c:v>
                </c:pt>
                <c:pt idx="1">
                  <c:v>Здравоохранение</c:v>
                </c:pt>
                <c:pt idx="2">
                  <c:v>Социальная политика</c:v>
                </c:pt>
                <c:pt idx="3">
                  <c:v>Культура, кинематография</c:v>
                </c:pt>
              </c:strCache>
            </c:strRef>
          </c:cat>
          <c:val>
            <c:numRef>
              <c:f>Лист1!$B$2:$B$5</c:f>
              <c:numCache>
                <c:formatCode>#,##0.00</c:formatCode>
                <c:ptCount val="4"/>
                <c:pt idx="0">
                  <c:v>2602.92</c:v>
                </c:pt>
                <c:pt idx="1">
                  <c:v>223.91</c:v>
                </c:pt>
                <c:pt idx="2">
                  <c:v>2859.42</c:v>
                </c:pt>
                <c:pt idx="3">
                  <c:v>1.5</c:v>
                </c:pt>
              </c:numCache>
            </c:numRef>
          </c:val>
          <c:extLst>
            <c:ext xmlns:c16="http://schemas.microsoft.com/office/drawing/2014/chart" uri="{C3380CC4-5D6E-409C-BE32-E72D297353CC}">
              <c16:uniqueId val="{00000000-26FE-4E67-9EAE-D82095AA1D3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410214348206477E-2"/>
          <c:y val="2.5243832472748137E-2"/>
          <c:w val="0.89501631306503349"/>
          <c:h val="0.35073260420760655"/>
        </c:manualLayout>
      </c:layout>
      <c:bar3DChart>
        <c:barDir val="bar"/>
        <c:grouping val="stacked"/>
        <c:varyColors val="0"/>
        <c:ser>
          <c:idx val="0"/>
          <c:order val="0"/>
          <c:tx>
            <c:strRef>
              <c:f>Лист1!$B$1</c:f>
              <c:strCache>
                <c:ptCount val="1"/>
                <c:pt idx="0">
                  <c:v> Развитие здравоохранения Камчатского края</c:v>
                </c:pt>
              </c:strCache>
            </c:strRef>
          </c:tx>
          <c:spPr>
            <a:solidFill>
              <a:schemeClr val="tx2">
                <a:lumMod val="60000"/>
                <a:lumOff val="40000"/>
              </a:schemeClr>
            </a:solidFill>
            <a:ln>
              <a:noFill/>
            </a:ln>
            <a:effectLst/>
            <a:scene3d>
              <a:camera prst="orthographicFront"/>
              <a:lightRig rig="threePt" dir="t"/>
            </a:scene3d>
            <a:sp3d>
              <a:bevelT w="165100" prst="coolSlant"/>
              <a:bevelB w="165100" prst="coolSlant"/>
            </a:sp3d>
          </c:spPr>
          <c:invertIfNegative val="0"/>
          <c:dLbls>
            <c:dLbl>
              <c:idx val="0"/>
              <c:layout>
                <c:manualLayout>
                  <c:x val="2.3148148148148147E-3"/>
                  <c:y val="-3.86473429951691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1B5-4E66-B50B-48AD6DEF8D0D}"/>
                </c:ext>
              </c:extLst>
            </c:dLbl>
            <c:dLbl>
              <c:idx val="1"/>
              <c:layout>
                <c:manualLayout>
                  <c:x val="2.3148148148148147E-3"/>
                  <c:y val="-3.8647342995169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1B5-4E66-B50B-48AD6DEF8D0D}"/>
                </c:ext>
              </c:extLst>
            </c:dLbl>
            <c:dLbl>
              <c:idx val="2"/>
              <c:layout>
                <c:manualLayout>
                  <c:x val="1.1574074074073861E-3"/>
                  <c:y val="-4.58937198067632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2020 год</c:v>
                </c:pt>
                <c:pt idx="1">
                  <c:v>2019 год</c:v>
                </c:pt>
                <c:pt idx="2">
                  <c:v>2018 год</c:v>
                </c:pt>
              </c:strCache>
            </c:strRef>
          </c:cat>
          <c:val>
            <c:numRef>
              <c:f>Лист1!$B$2:$B$4</c:f>
              <c:numCache>
                <c:formatCode>#,##0.0</c:formatCode>
                <c:ptCount val="3"/>
                <c:pt idx="0">
                  <c:v>138.4</c:v>
                </c:pt>
                <c:pt idx="1">
                  <c:v>136.1</c:v>
                </c:pt>
                <c:pt idx="2">
                  <c:v>216.4</c:v>
                </c:pt>
              </c:numCache>
            </c:numRef>
          </c:val>
          <c:extLst>
            <c:ext xmlns:c16="http://schemas.microsoft.com/office/drawing/2014/chart" uri="{C3380CC4-5D6E-409C-BE32-E72D297353CC}">
              <c16:uniqueId val="{00000000-E1B5-4E66-B50B-48AD6DEF8D0D}"/>
            </c:ext>
          </c:extLst>
        </c:ser>
        <c:ser>
          <c:idx val="1"/>
          <c:order val="1"/>
          <c:tx>
            <c:strRef>
              <c:f>Лист1!$C$1</c:f>
              <c:strCache>
                <c:ptCount val="1"/>
                <c:pt idx="0">
                  <c:v> Развитие образования в Камчатском крае</c:v>
                </c:pt>
              </c:strCache>
            </c:strRef>
          </c:tx>
          <c:spPr>
            <a:solidFill>
              <a:schemeClr val="accent5">
                <a:lumMod val="60000"/>
                <a:lumOff val="40000"/>
              </a:schemeClr>
            </a:solidFill>
            <a:ln>
              <a:noFill/>
            </a:ln>
            <a:effectLst/>
            <a:scene3d>
              <a:camera prst="orthographicFront"/>
              <a:lightRig rig="threePt" dir="t"/>
            </a:scene3d>
            <a:sp3d>
              <a:bevelT/>
              <a:bevelB w="165100" prst="coolSlant"/>
            </a:sp3d>
          </c:spPr>
          <c:invertIfNegative val="0"/>
          <c:dLbls>
            <c:dLbl>
              <c:idx val="0"/>
              <c:layout>
                <c:manualLayout>
                  <c:x val="2.0833333333333377E-2"/>
                  <c:y val="-4.83091787439613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E1B5-4E66-B50B-48AD6DEF8D0D}"/>
                </c:ext>
              </c:extLst>
            </c:dLbl>
            <c:dLbl>
              <c:idx val="1"/>
              <c:layout>
                <c:manualLayout>
                  <c:x val="0"/>
                  <c:y val="-4.58937198067632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1B5-4E66-B50B-48AD6DEF8D0D}"/>
                </c:ext>
              </c:extLst>
            </c:dLbl>
            <c:dLbl>
              <c:idx val="2"/>
              <c:layout>
                <c:manualLayout>
                  <c:x val="4.6296296296295869E-3"/>
                  <c:y val="-5.31400966183574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2020 год</c:v>
                </c:pt>
                <c:pt idx="1">
                  <c:v>2019 год</c:v>
                </c:pt>
                <c:pt idx="2">
                  <c:v>2018 год</c:v>
                </c:pt>
              </c:strCache>
            </c:strRef>
          </c:cat>
          <c:val>
            <c:numRef>
              <c:f>Лист1!$C$2:$C$4</c:f>
              <c:numCache>
                <c:formatCode>#,##0.0</c:formatCode>
                <c:ptCount val="3"/>
                <c:pt idx="0">
                  <c:v>1900.3</c:v>
                </c:pt>
                <c:pt idx="1">
                  <c:v>2756.7</c:v>
                </c:pt>
                <c:pt idx="2">
                  <c:v>2973.9</c:v>
                </c:pt>
              </c:numCache>
            </c:numRef>
          </c:val>
          <c:extLst>
            <c:ext xmlns:c16="http://schemas.microsoft.com/office/drawing/2014/chart" uri="{C3380CC4-5D6E-409C-BE32-E72D297353CC}">
              <c16:uniqueId val="{00000001-E1B5-4E66-B50B-48AD6DEF8D0D}"/>
            </c:ext>
          </c:extLst>
        </c:ser>
        <c:ser>
          <c:idx val="2"/>
          <c:order val="2"/>
          <c:tx>
            <c:strRef>
              <c:f>Лист1!$D$1</c:f>
              <c:strCache>
                <c:ptCount val="1"/>
                <c:pt idx="0">
                  <c:v>Семья и дети Камчатки</c:v>
                </c:pt>
              </c:strCache>
            </c:strRef>
          </c:tx>
          <c:spPr>
            <a:solidFill>
              <a:srgbClr val="FF0000"/>
            </a:solidFill>
            <a:ln>
              <a:noFill/>
            </a:ln>
            <a:effectLst/>
            <a:scene3d>
              <a:camera prst="orthographicFront"/>
              <a:lightRig rig="threePt" dir="t"/>
            </a:scene3d>
            <a:sp3d>
              <a:bevelT w="165100" prst="coolSlant"/>
            </a:sp3d>
          </c:spPr>
          <c:invertIfNegative val="0"/>
          <c:dLbls>
            <c:dLbl>
              <c:idx val="0"/>
              <c:layout>
                <c:manualLayout>
                  <c:x val="-1.1574074074074073E-3"/>
                  <c:y val="-4.83091787439613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E1B5-4E66-B50B-48AD6DEF8D0D}"/>
                </c:ext>
              </c:extLst>
            </c:dLbl>
            <c:dLbl>
              <c:idx val="1"/>
              <c:layout>
                <c:manualLayout>
                  <c:x val="0"/>
                  <c:y val="-4.83091787439613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E1B5-4E66-B50B-48AD6DEF8D0D}"/>
                </c:ext>
              </c:extLst>
            </c:dLbl>
            <c:dLbl>
              <c:idx val="2"/>
              <c:layout>
                <c:manualLayout>
                  <c:x val="0"/>
                  <c:y val="-5.31400966183574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2020 год</c:v>
                </c:pt>
                <c:pt idx="1">
                  <c:v>2019 год</c:v>
                </c:pt>
                <c:pt idx="2">
                  <c:v>2018 год</c:v>
                </c:pt>
              </c:strCache>
            </c:strRef>
          </c:cat>
          <c:val>
            <c:numRef>
              <c:f>Лист1!$D$2:$D$4</c:f>
              <c:numCache>
                <c:formatCode>#,##0.0</c:formatCode>
                <c:ptCount val="3"/>
                <c:pt idx="0">
                  <c:v>32.299999999999997</c:v>
                </c:pt>
                <c:pt idx="1">
                  <c:v>30.3</c:v>
                </c:pt>
                <c:pt idx="2">
                  <c:v>30.5</c:v>
                </c:pt>
              </c:numCache>
            </c:numRef>
          </c:val>
          <c:extLst>
            <c:ext xmlns:c16="http://schemas.microsoft.com/office/drawing/2014/chart" uri="{C3380CC4-5D6E-409C-BE32-E72D297353CC}">
              <c16:uniqueId val="{00000002-E1B5-4E66-B50B-48AD6DEF8D0D}"/>
            </c:ext>
          </c:extLst>
        </c:ser>
        <c:ser>
          <c:idx val="3"/>
          <c:order val="3"/>
          <c:tx>
            <c:strRef>
              <c:f>Лист1!$E$1</c:f>
              <c:strCache>
                <c:ptCount val="1"/>
                <c:pt idx="0">
                  <c:v>Социальная поддержка граждан в Камчатском крае</c:v>
                </c:pt>
              </c:strCache>
            </c:strRef>
          </c:tx>
          <c:spPr>
            <a:solidFill>
              <a:srgbClr val="FCF04E"/>
            </a:solidFill>
            <a:ln>
              <a:noFill/>
            </a:ln>
            <a:effectLst/>
            <a:scene3d>
              <a:camera prst="orthographicFront"/>
              <a:lightRig rig="threePt" dir="t"/>
            </a:scene3d>
            <a:sp3d>
              <a:bevelT w="165100" prst="coolSlant"/>
              <a:bevelB w="165100" prst="coolSlant"/>
            </a:sp3d>
          </c:spPr>
          <c:invertIfNegative val="0"/>
          <c:dLbls>
            <c:dLbl>
              <c:idx val="0"/>
              <c:layout>
                <c:manualLayout>
                  <c:x val="2.3148148148148147E-3"/>
                  <c:y val="-4.34782608695652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E1B5-4E66-B50B-48AD6DEF8D0D}"/>
                </c:ext>
              </c:extLst>
            </c:dLbl>
            <c:dLbl>
              <c:idx val="1"/>
              <c:layout>
                <c:manualLayout>
                  <c:x val="3.472222222222307E-3"/>
                  <c:y val="-4.83091787439613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E1B5-4E66-B50B-48AD6DEF8D0D}"/>
                </c:ext>
              </c:extLst>
            </c:dLbl>
            <c:dLbl>
              <c:idx val="2"/>
              <c:layout>
                <c:manualLayout>
                  <c:x val="2.3148148148148147E-3"/>
                  <c:y val="-5.0724637681159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2020 год</c:v>
                </c:pt>
                <c:pt idx="1">
                  <c:v>2019 год</c:v>
                </c:pt>
                <c:pt idx="2">
                  <c:v>2018 год</c:v>
                </c:pt>
              </c:strCache>
            </c:strRef>
          </c:cat>
          <c:val>
            <c:numRef>
              <c:f>Лист1!$E$2:$E$4</c:f>
              <c:numCache>
                <c:formatCode>#,##0.0</c:formatCode>
                <c:ptCount val="3"/>
                <c:pt idx="0">
                  <c:v>1846.6</c:v>
                </c:pt>
                <c:pt idx="1">
                  <c:v>1759.3</c:v>
                </c:pt>
                <c:pt idx="2">
                  <c:v>1666.5</c:v>
                </c:pt>
              </c:numCache>
            </c:numRef>
          </c:val>
          <c:extLst>
            <c:ext xmlns:c16="http://schemas.microsoft.com/office/drawing/2014/chart" uri="{C3380CC4-5D6E-409C-BE32-E72D297353CC}">
              <c16:uniqueId val="{00000003-E1B5-4E66-B50B-48AD6DEF8D0D}"/>
            </c:ext>
          </c:extLst>
        </c:ser>
        <c:ser>
          <c:idx val="4"/>
          <c:order val="4"/>
          <c:tx>
            <c:strRef>
              <c:f>Лист1!$F$1</c:f>
              <c:strCache>
                <c:ptCount val="1"/>
                <c:pt idx="0">
                  <c:v>Физическая культура, спорт, молодежная политика, отдых и оздоровление детей в Камчатском крае</c:v>
                </c:pt>
              </c:strCache>
            </c:strRef>
          </c:tx>
          <c:spPr>
            <a:solidFill>
              <a:schemeClr val="accent3">
                <a:lumMod val="60000"/>
                <a:lumOff val="40000"/>
              </a:schemeClr>
            </a:solidFill>
            <a:ln>
              <a:noFill/>
            </a:ln>
            <a:effectLst/>
            <a:scene3d>
              <a:camera prst="orthographicFront"/>
              <a:lightRig rig="threePt" dir="t"/>
            </a:scene3d>
            <a:sp3d>
              <a:bevelT w="165100" prst="coolSlant"/>
              <a:bevelB w="165100" prst="coolSlant"/>
            </a:sp3d>
          </c:spPr>
          <c:invertIfNegative val="0"/>
          <c:dLbls>
            <c:dLbl>
              <c:idx val="0"/>
              <c:layout>
                <c:manualLayout>
                  <c:x val="-8.4875562720133283E-17"/>
                  <c:y val="-5.0724637681159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E1B5-4E66-B50B-48AD6DEF8D0D}"/>
                </c:ext>
              </c:extLst>
            </c:dLbl>
            <c:dLbl>
              <c:idx val="1"/>
              <c:layout>
                <c:manualLayout>
                  <c:x val="-8.4875562720133283E-17"/>
                  <c:y val="-4.34782608695652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E1B5-4E66-B50B-48AD6DEF8D0D}"/>
                </c:ext>
              </c:extLst>
            </c:dLbl>
            <c:dLbl>
              <c:idx val="2"/>
              <c:layout>
                <c:manualLayout>
                  <c:x val="0"/>
                  <c:y val="-5.31400966183574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2020 год</c:v>
                </c:pt>
                <c:pt idx="1">
                  <c:v>2019 год</c:v>
                </c:pt>
                <c:pt idx="2">
                  <c:v>2018 год</c:v>
                </c:pt>
              </c:strCache>
            </c:strRef>
          </c:cat>
          <c:val>
            <c:numRef>
              <c:f>Лист1!$F$2:$F$4</c:f>
              <c:numCache>
                <c:formatCode>#,##0.0</c:formatCode>
                <c:ptCount val="3"/>
                <c:pt idx="0">
                  <c:v>312.60000000000002</c:v>
                </c:pt>
                <c:pt idx="1">
                  <c:v>312.60000000000002</c:v>
                </c:pt>
                <c:pt idx="2">
                  <c:v>400.3</c:v>
                </c:pt>
              </c:numCache>
            </c:numRef>
          </c:val>
          <c:extLst>
            <c:ext xmlns:c16="http://schemas.microsoft.com/office/drawing/2014/chart" uri="{C3380CC4-5D6E-409C-BE32-E72D297353CC}">
              <c16:uniqueId val="{00000004-E1B5-4E66-B50B-48AD6DEF8D0D}"/>
            </c:ext>
          </c:extLst>
        </c:ser>
        <c:ser>
          <c:idx val="5"/>
          <c:order val="5"/>
          <c:tx>
            <c:strRef>
              <c:f>Лист1!$G$1</c:f>
              <c:strCache>
                <c:ptCount val="1"/>
                <c:pt idx="0">
                  <c:v>Обеспечение доступным и комфортным жильем жителей Камчатского края</c:v>
                </c:pt>
              </c:strCache>
            </c:strRef>
          </c:tx>
          <c:spPr>
            <a:solidFill>
              <a:srgbClr val="B2FCBB"/>
            </a:solidFill>
            <a:ln>
              <a:noFill/>
            </a:ln>
            <a:effectLst/>
            <a:scene3d>
              <a:camera prst="orthographicFront"/>
              <a:lightRig rig="threePt" dir="t"/>
            </a:scene3d>
            <a:sp3d>
              <a:bevelT w="165100" prst="coolSlant"/>
              <a:bevelB w="165100" prst="coolSlant"/>
            </a:sp3d>
          </c:spPr>
          <c:invertIfNegative val="0"/>
          <c:dLbls>
            <c:dLbl>
              <c:idx val="0"/>
              <c:layout>
                <c:manualLayout>
                  <c:x val="-8.4875562720133283E-17"/>
                  <c:y val="-5.0724637681159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E1B5-4E66-B50B-48AD6DEF8D0D}"/>
                </c:ext>
              </c:extLst>
            </c:dLbl>
            <c:dLbl>
              <c:idx val="1"/>
              <c:layout>
                <c:manualLayout>
                  <c:x val="3.472222222222222E-3"/>
                  <c:y val="-4.34782608695652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E1B5-4E66-B50B-48AD6DEF8D0D}"/>
                </c:ext>
              </c:extLst>
            </c:dLbl>
            <c:dLbl>
              <c:idx val="2"/>
              <c:layout>
                <c:manualLayout>
                  <c:x val="0"/>
                  <c:y val="-5.0724637681159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2020 год</c:v>
                </c:pt>
                <c:pt idx="1">
                  <c:v>2019 год</c:v>
                </c:pt>
                <c:pt idx="2">
                  <c:v>2018 год</c:v>
                </c:pt>
              </c:strCache>
            </c:strRef>
          </c:cat>
          <c:val>
            <c:numRef>
              <c:f>Лист1!$G$2:$G$4</c:f>
              <c:numCache>
                <c:formatCode>#,##0.0</c:formatCode>
                <c:ptCount val="3"/>
                <c:pt idx="0">
                  <c:v>328.2</c:v>
                </c:pt>
                <c:pt idx="1">
                  <c:v>377.3</c:v>
                </c:pt>
                <c:pt idx="2">
                  <c:v>396.3</c:v>
                </c:pt>
              </c:numCache>
            </c:numRef>
          </c:val>
          <c:extLst>
            <c:ext xmlns:c16="http://schemas.microsoft.com/office/drawing/2014/chart" uri="{C3380CC4-5D6E-409C-BE32-E72D297353CC}">
              <c16:uniqueId val="{00000005-E1B5-4E66-B50B-48AD6DEF8D0D}"/>
            </c:ext>
          </c:extLst>
        </c:ser>
        <c:ser>
          <c:idx val="6"/>
          <c:order val="6"/>
          <c:tx>
            <c:strRef>
              <c:f>Лист1!$H$1</c:f>
              <c:strCache>
                <c:ptCount val="1"/>
                <c:pt idx="0">
                  <c:v>Безопасная Камчатка</c:v>
                </c:pt>
              </c:strCache>
            </c:strRef>
          </c:tx>
          <c:spPr>
            <a:solidFill>
              <a:srgbClr val="9234CC"/>
            </a:solidFill>
            <a:ln>
              <a:noFill/>
            </a:ln>
            <a:effectLst/>
            <a:sp3d/>
          </c:spPr>
          <c:invertIfNegative val="0"/>
          <c:cat>
            <c:strRef>
              <c:f>Лист1!$A$2:$A$4</c:f>
              <c:strCache>
                <c:ptCount val="3"/>
                <c:pt idx="0">
                  <c:v>2020 год</c:v>
                </c:pt>
                <c:pt idx="1">
                  <c:v>2019 год</c:v>
                </c:pt>
                <c:pt idx="2">
                  <c:v>2018 год</c:v>
                </c:pt>
              </c:strCache>
            </c:strRef>
          </c:cat>
          <c:val>
            <c:numRef>
              <c:f>Лист1!$H$2:$H$4</c:f>
              <c:numCache>
                <c:formatCode>#,##0.0</c:formatCode>
                <c:ptCount val="3"/>
                <c:pt idx="0">
                  <c:v>0.4</c:v>
                </c:pt>
                <c:pt idx="1">
                  <c:v>0.4</c:v>
                </c:pt>
                <c:pt idx="2">
                  <c:v>3.3</c:v>
                </c:pt>
              </c:numCache>
            </c:numRef>
          </c:val>
          <c:extLst>
            <c:ext xmlns:c16="http://schemas.microsoft.com/office/drawing/2014/chart" uri="{C3380CC4-5D6E-409C-BE32-E72D297353CC}">
              <c16:uniqueId val="{00000006-E1B5-4E66-B50B-48AD6DEF8D0D}"/>
            </c:ext>
          </c:extLst>
        </c:ser>
        <c:ser>
          <c:idx val="7"/>
          <c:order val="7"/>
          <c:tx>
            <c:strRef>
              <c:f>Лист1!$I$1</c:f>
              <c:strCache>
                <c:ptCount val="1"/>
                <c:pt idx="0">
                  <c:v>Непрограммные расходы</c:v>
                </c:pt>
              </c:strCache>
            </c:strRef>
          </c:tx>
          <c:spPr>
            <a:solidFill>
              <a:schemeClr val="accent2">
                <a:lumMod val="60000"/>
              </a:schemeClr>
            </a:solidFill>
            <a:ln>
              <a:noFill/>
            </a:ln>
            <a:effectLst/>
            <a:scene3d>
              <a:camera prst="orthographicFront"/>
              <a:lightRig rig="threePt" dir="t"/>
            </a:scene3d>
            <a:sp3d>
              <a:bevelT w="165100" prst="coolSlant"/>
              <a:bevelB w="165100" prst="coolSlant"/>
            </a:sp3d>
          </c:spPr>
          <c:invertIfNegative val="0"/>
          <c:dLbls>
            <c:dLbl>
              <c:idx val="0"/>
              <c:layout>
                <c:manualLayout>
                  <c:x val="1.1574074074074073E-2"/>
                  <c:y val="-4.34782608695652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186-4429-B5D9-ED32F3327AE3}"/>
                </c:ext>
              </c:extLst>
            </c:dLbl>
            <c:dLbl>
              <c:idx val="1"/>
              <c:layout>
                <c:manualLayout>
                  <c:x val="1.5046296296296295E-2"/>
                  <c:y val="-3.8647342995169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186-4429-B5D9-ED32F3327AE3}"/>
                </c:ext>
              </c:extLst>
            </c:dLbl>
            <c:dLbl>
              <c:idx val="2"/>
              <c:layout>
                <c:manualLayout>
                  <c:x val="1.0416666666666496E-2"/>
                  <c:y val="-5.0724637681159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186-4429-B5D9-ED32F3327A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2020 год</c:v>
                </c:pt>
                <c:pt idx="1">
                  <c:v>2019 год</c:v>
                </c:pt>
                <c:pt idx="2">
                  <c:v>2018 год</c:v>
                </c:pt>
              </c:strCache>
            </c:strRef>
          </c:cat>
          <c:val>
            <c:numRef>
              <c:f>Лист1!$I$2:$I$4</c:f>
              <c:numCache>
                <c:formatCode>#,##0.0</c:formatCode>
                <c:ptCount val="3"/>
                <c:pt idx="0">
                  <c:v>0</c:v>
                </c:pt>
                <c:pt idx="1">
                  <c:v>0</c:v>
                </c:pt>
                <c:pt idx="2">
                  <c:v>1</c:v>
                </c:pt>
              </c:numCache>
            </c:numRef>
          </c:val>
          <c:extLst>
            <c:ext xmlns:c16="http://schemas.microsoft.com/office/drawing/2014/chart" uri="{C3380CC4-5D6E-409C-BE32-E72D297353CC}">
              <c16:uniqueId val="{00000007-E1B5-4E66-B50B-48AD6DEF8D0D}"/>
            </c:ext>
          </c:extLst>
        </c:ser>
        <c:dLbls>
          <c:showLegendKey val="0"/>
          <c:showVal val="0"/>
          <c:showCatName val="0"/>
          <c:showSerName val="0"/>
          <c:showPercent val="0"/>
          <c:showBubbleSize val="0"/>
        </c:dLbls>
        <c:gapWidth val="150"/>
        <c:shape val="cylinder"/>
        <c:axId val="299129968"/>
        <c:axId val="299130512"/>
        <c:axId val="0"/>
      </c:bar3DChart>
      <c:catAx>
        <c:axId val="299129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99130512"/>
        <c:crosses val="autoZero"/>
        <c:auto val="1"/>
        <c:lblAlgn val="ctr"/>
        <c:lblOffset val="100"/>
        <c:noMultiLvlLbl val="0"/>
      </c:catAx>
      <c:valAx>
        <c:axId val="29913051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99129968"/>
        <c:crosses val="autoZero"/>
        <c:crossBetween val="between"/>
      </c:valAx>
      <c:spPr>
        <a:noFill/>
        <a:ln>
          <a:noFill/>
        </a:ln>
        <a:effectLst/>
      </c:spPr>
    </c:plotArea>
    <c:legend>
      <c:legendPos val="b"/>
      <c:layout>
        <c:manualLayout>
          <c:xMode val="edge"/>
          <c:yMode val="edge"/>
          <c:x val="5.6961759988334783E-2"/>
          <c:y val="0.40239409832807044"/>
          <c:w val="0.88491907261592284"/>
          <c:h val="0.597605901671929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92107532369577"/>
          <c:y val="8.6696029179740411E-2"/>
          <c:w val="0.71034844526680474"/>
          <c:h val="0.8286605315334189"/>
        </c:manualLayout>
      </c:layout>
      <c:pie3DChart>
        <c:varyColors val="1"/>
        <c:ser>
          <c:idx val="0"/>
          <c:order val="0"/>
          <c:tx>
            <c:strRef>
              <c:f>Лист1!$B$1</c:f>
              <c:strCache>
                <c:ptCount val="1"/>
                <c:pt idx="0">
                  <c:v>Продажи</c:v>
                </c:pt>
              </c:strCache>
            </c:strRef>
          </c:tx>
          <c:spPr>
            <a:scene3d>
              <a:camera prst="orthographicFront"/>
              <a:lightRig rig="threePt" dir="t"/>
            </a:scene3d>
            <a:sp3d prstMaterial="metal">
              <a:bevelT w="127000" h="127000"/>
              <a:bevelB w="127000" h="127000"/>
            </a:sp3d>
          </c:spPr>
          <c:explosion val="8"/>
          <c:dPt>
            <c:idx val="0"/>
            <c:bubble3D val="0"/>
            <c:spPr>
              <a:solidFill>
                <a:schemeClr val="accent6">
                  <a:lumMod val="60000"/>
                  <a:lumOff val="40000"/>
                  <a:alpha val="70000"/>
                </a:scheme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0-F27B-4180-8ABF-F6DEE8F93AE1}"/>
              </c:ext>
            </c:extLst>
          </c:dPt>
          <c:dPt>
            <c:idx val="1"/>
            <c:bubble3D val="0"/>
            <c:spPr>
              <a:solidFill>
                <a:srgbClr val="B2FCBB">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4-F27B-4180-8ABF-F6DEE8F93AE1}"/>
              </c:ext>
            </c:extLst>
          </c:dPt>
          <c:dPt>
            <c:idx val="2"/>
            <c:bubble3D val="0"/>
            <c:spPr>
              <a:solidFill>
                <a:schemeClr val="accent3">
                  <a:lumMod val="40000"/>
                  <a:lumOff val="60000"/>
                  <a:alpha val="70000"/>
                </a:scheme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1-F27B-4180-8ABF-F6DEE8F93AE1}"/>
              </c:ext>
            </c:extLst>
          </c:dPt>
          <c:dPt>
            <c:idx val="3"/>
            <c:bubble3D val="0"/>
            <c:spPr>
              <a:solidFill>
                <a:srgbClr val="E2D204">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2-F27B-4180-8ABF-F6DEE8F93AE1}"/>
              </c:ext>
            </c:extLst>
          </c:dPt>
          <c:dPt>
            <c:idx val="4"/>
            <c:bubble3D val="0"/>
            <c:spPr>
              <a:solidFill>
                <a:schemeClr val="accent5">
                  <a:lumMod val="75000"/>
                  <a:alpha val="70000"/>
                </a:scheme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5-F27B-4180-8ABF-F6DEE8F93AE1}"/>
              </c:ext>
            </c:extLst>
          </c:dPt>
          <c:dPt>
            <c:idx val="5"/>
            <c:bubble3D val="0"/>
            <c:spPr>
              <a:solidFill>
                <a:srgbClr val="F9C3FD">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6-F27B-4180-8ABF-F6DEE8F93AE1}"/>
              </c:ext>
            </c:extLst>
          </c:dPt>
          <c:dPt>
            <c:idx val="6"/>
            <c:bubble3D val="0"/>
            <c:spPr>
              <a:solidFill>
                <a:srgbClr val="CCECFF">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3-F27B-4180-8ABF-F6DEE8F93AE1}"/>
              </c:ext>
            </c:extLst>
          </c:dPt>
          <c:dLbls>
            <c:dLbl>
              <c:idx val="0"/>
              <c:layout>
                <c:manualLayout>
                  <c:x val="4.6955256832000296E-2"/>
                  <c:y val="-3.487817667332009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tx1">
                          <a:lumMod val="85000"/>
                          <a:lumOff val="15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F27B-4180-8ABF-F6DEE8F93AE1}"/>
                </c:ext>
              </c:extLst>
            </c:dLbl>
            <c:dLbl>
              <c:idx val="1"/>
              <c:layout>
                <c:manualLayout>
                  <c:x val="1.4428543886120387E-3"/>
                  <c:y val="6.452535084177480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5">
                          <a:lumMod val="75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F27B-4180-8ABF-F6DEE8F93AE1}"/>
                </c:ext>
              </c:extLst>
            </c:dLbl>
            <c:dLbl>
              <c:idx val="2"/>
              <c:layout>
                <c:manualLayout>
                  <c:x val="-1.7166836645383845E-2"/>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3"/>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27B-4180-8ABF-F6DEE8F93AE1}"/>
                </c:ext>
              </c:extLst>
            </c:dLbl>
            <c:dLbl>
              <c:idx val="3"/>
              <c:layout>
                <c:manualLayout>
                  <c:x val="-3.1881268055712855E-2"/>
                  <c:y val="-1.372596312759579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B09B00"/>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F27B-4180-8ABF-F6DEE8F93AE1}"/>
                </c:ext>
              </c:extLst>
            </c:dLbl>
            <c:dLbl>
              <c:idx val="4"/>
              <c:layout>
                <c:manualLayout>
                  <c:x val="-9.4336594935744658E-2"/>
                  <c:y val="-3.81255738290195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5"/>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F27B-4180-8ABF-F6DEE8F93AE1}"/>
                </c:ext>
              </c:extLst>
            </c:dLbl>
            <c:dLbl>
              <c:idx val="5"/>
              <c:layout>
                <c:manualLayout>
                  <c:x val="-1.458495600008467E-2"/>
                  <c:y val="-4.1177979448162247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AD0772"/>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2822701046298419"/>
                      <c:h val="0.12415133648910397"/>
                    </c:manualLayout>
                  </c15:layout>
                </c:ext>
                <c:ext xmlns:c16="http://schemas.microsoft.com/office/drawing/2014/chart" uri="{C3380CC4-5D6E-409C-BE32-E72D297353CC}">
                  <c16:uniqueId val="{00000006-F27B-4180-8ABF-F6DEE8F93AE1}"/>
                </c:ext>
              </c:extLst>
            </c:dLbl>
            <c:dLbl>
              <c:idx val="6"/>
              <c:layout>
                <c:manualLayout>
                  <c:x val="7.6839669229828433E-3"/>
                  <c:y val="2.438159762645311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1">
                          <a:lumMod val="60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F27B-4180-8ABF-F6DEE8F93AE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1"/>
                    </a:solidFill>
                    <a:latin typeface="+mn-lt"/>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Лист1!$A$2:$A$8</c:f>
              <c:strCache>
                <c:ptCount val="7"/>
                <c:pt idx="0">
                  <c:v>жилищно-коммунальное хозяйство</c:v>
                </c:pt>
                <c:pt idx="1">
                  <c:v>образование</c:v>
                </c:pt>
                <c:pt idx="2">
                  <c:v>здравоохранение</c:v>
                </c:pt>
                <c:pt idx="3">
                  <c:v>дорожное хозяйство</c:v>
                </c:pt>
                <c:pt idx="4">
                  <c:v>социальная политика</c:v>
                </c:pt>
                <c:pt idx="5">
                  <c:v>физическая культура и спорт</c:v>
                </c:pt>
                <c:pt idx="6">
                  <c:v>прочие отрасли</c:v>
                </c:pt>
              </c:strCache>
            </c:strRef>
          </c:cat>
          <c:val>
            <c:numRef>
              <c:f>Лист1!$B$2:$B$8</c:f>
              <c:numCache>
                <c:formatCode>General</c:formatCode>
                <c:ptCount val="7"/>
                <c:pt idx="0">
                  <c:v>2060.9899999999998</c:v>
                </c:pt>
                <c:pt idx="1">
                  <c:v>1233.3399999999999</c:v>
                </c:pt>
                <c:pt idx="2" formatCode="0.0">
                  <c:v>458.32</c:v>
                </c:pt>
                <c:pt idx="3">
                  <c:v>457.34</c:v>
                </c:pt>
                <c:pt idx="4">
                  <c:v>257.29000000000002</c:v>
                </c:pt>
                <c:pt idx="5">
                  <c:v>277.66000000000003</c:v>
                </c:pt>
                <c:pt idx="6">
                  <c:v>59.71</c:v>
                </c:pt>
              </c:numCache>
            </c:numRef>
          </c:val>
          <c:extLst>
            <c:ext xmlns:c16="http://schemas.microsoft.com/office/drawing/2014/chart" uri="{C3380CC4-5D6E-409C-BE32-E72D297353CC}">
              <c16:uniqueId val="{00000007-F27B-4180-8ABF-F6DEE8F93AE1}"/>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804742800157903E-2"/>
          <c:y val="3.0758783851608955E-2"/>
          <c:w val="0.75968497662362167"/>
          <c:h val="0.89748338296628571"/>
        </c:manualLayout>
      </c:layout>
      <c:bar3DChart>
        <c:barDir val="col"/>
        <c:grouping val="clustered"/>
        <c:varyColors val="0"/>
        <c:ser>
          <c:idx val="0"/>
          <c:order val="0"/>
          <c:tx>
            <c:strRef>
              <c:f>Лист1!$B$1</c:f>
              <c:strCache>
                <c:ptCount val="1"/>
                <c:pt idx="0">
                  <c:v>Объем расходов Краевого бюджета на исполнение государственны программ</c:v>
                </c:pt>
              </c:strCache>
            </c:strRef>
          </c:tx>
          <c:spPr>
            <a:gradFill flip="none" rotWithShape="1">
              <a:gsLst>
                <a:gs pos="0">
                  <a:srgbClr val="FFFFCC"/>
                </a:gs>
                <a:gs pos="65000">
                  <a:srgbClr val="D1FBA7"/>
                </a:gs>
                <a:gs pos="100000">
                  <a:schemeClr val="accent6">
                    <a:lumMod val="100000"/>
                  </a:schemeClr>
                </a:gs>
              </a:gsLst>
              <a:path path="circle">
                <a:fillToRect r="100000" b="100000"/>
              </a:path>
              <a:tileRect l="-100000" t="-100000"/>
            </a:gradFill>
            <a:ln>
              <a:noFill/>
            </a:ln>
            <a:effectLst/>
            <a:scene3d>
              <a:camera prst="orthographicFront"/>
              <a:lightRig rig="threePt" dir="t"/>
            </a:scene3d>
            <a:sp3d prstMaterial="plastic">
              <a:bevelT w="127000"/>
              <a:bevelB/>
            </a:sp3d>
          </c:spPr>
          <c:invertIfNegative val="0"/>
          <c:dLbls>
            <c:dLbl>
              <c:idx val="0"/>
              <c:layout>
                <c:manualLayout>
                  <c:x val="1.5640143692280787E-2"/>
                  <c:y val="-2.7496589989824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A3B-4E79-AA39-62ADCAA1688C}"/>
                </c:ext>
              </c:extLst>
            </c:dLbl>
            <c:dLbl>
              <c:idx val="1"/>
              <c:layout>
                <c:manualLayout>
                  <c:x val="6.0154398816464573E-3"/>
                  <c:y val="-2.7496589989824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A3B-4E79-AA39-62ADCAA1688C}"/>
                </c:ext>
              </c:extLst>
            </c:dLbl>
            <c:dLbl>
              <c:idx val="2"/>
              <c:layout>
                <c:manualLayout>
                  <c:x val="9.6247038106342872E-3"/>
                  <c:y val="-2.7496589989824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A3B-4E79-AA39-62ADCAA1688C}"/>
                </c:ext>
              </c:extLst>
            </c:dLbl>
            <c:dLbl>
              <c:idx val="3"/>
              <c:layout>
                <c:manualLayout>
                  <c:x val="1.9249407621268574E-2"/>
                  <c:y val="-2.7496589989824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A3B-4E79-AA39-62ADCAA1688C}"/>
                </c:ext>
              </c:extLst>
            </c:dLbl>
            <c:dLbl>
              <c:idx val="4"/>
              <c:layout>
                <c:manualLayout>
                  <c:x val="9.6247038106343323E-3"/>
                  <c:y val="-2.7496589989824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A3B-4E79-AA39-62ADCAA168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2016 год факт</c:v>
                </c:pt>
                <c:pt idx="1">
                  <c:v>2017 год уточненный план</c:v>
                </c:pt>
                <c:pt idx="2">
                  <c:v>2018 год</c:v>
                </c:pt>
                <c:pt idx="3">
                  <c:v>2019 год</c:v>
                </c:pt>
                <c:pt idx="4">
                  <c:v>2020 год</c:v>
                </c:pt>
              </c:strCache>
            </c:strRef>
          </c:cat>
          <c:val>
            <c:numRef>
              <c:f>Лист1!$B$2:$B$6</c:f>
              <c:numCache>
                <c:formatCode>#,##0.0</c:formatCode>
                <c:ptCount val="5"/>
                <c:pt idx="0">
                  <c:v>63385.68</c:v>
                </c:pt>
                <c:pt idx="1">
                  <c:v>65436.3</c:v>
                </c:pt>
                <c:pt idx="2">
                  <c:v>61697.93</c:v>
                </c:pt>
                <c:pt idx="3">
                  <c:v>56946.09</c:v>
                </c:pt>
                <c:pt idx="4">
                  <c:v>56223.42</c:v>
                </c:pt>
              </c:numCache>
            </c:numRef>
          </c:val>
          <c:extLst>
            <c:ext xmlns:c16="http://schemas.microsoft.com/office/drawing/2014/chart" uri="{C3380CC4-5D6E-409C-BE32-E72D297353CC}">
              <c16:uniqueId val="{00000000-2A3B-4E79-AA39-62ADCAA1688C}"/>
            </c:ext>
          </c:extLst>
        </c:ser>
        <c:dLbls>
          <c:showLegendKey val="0"/>
          <c:showVal val="1"/>
          <c:showCatName val="0"/>
          <c:showSerName val="0"/>
          <c:showPercent val="0"/>
          <c:showBubbleSize val="0"/>
        </c:dLbls>
        <c:gapWidth val="150"/>
        <c:shape val="box"/>
        <c:axId val="302558720"/>
        <c:axId val="302565792"/>
        <c:axId val="0"/>
      </c:bar3DChart>
      <c:catAx>
        <c:axId val="30255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302565792"/>
        <c:crosses val="autoZero"/>
        <c:auto val="1"/>
        <c:lblAlgn val="ctr"/>
        <c:lblOffset val="100"/>
        <c:noMultiLvlLbl val="0"/>
      </c:catAx>
      <c:valAx>
        <c:axId val="3025657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02558720"/>
        <c:crosses val="autoZero"/>
        <c:crossBetween val="between"/>
      </c:valAx>
      <c:spPr>
        <a:noFill/>
        <a:ln>
          <a:noFill/>
        </a:ln>
        <a:effectLst/>
      </c:spPr>
    </c:plotArea>
    <c:legend>
      <c:legendPos val="r"/>
      <c:layout>
        <c:manualLayout>
          <c:xMode val="edge"/>
          <c:yMode val="edge"/>
          <c:x val="0.71358709774350904"/>
          <c:y val="5.6395171464956116E-2"/>
          <c:w val="0.27077275856421013"/>
          <c:h val="0.162299557338361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177111697632973E-2"/>
          <c:y val="0.11072330712999055"/>
          <c:w val="0.54993827160493824"/>
          <c:h val="0.85560624249699879"/>
        </c:manualLayout>
      </c:layout>
      <c:pie3DChart>
        <c:varyColors val="1"/>
        <c:ser>
          <c:idx val="0"/>
          <c:order val="0"/>
          <c:tx>
            <c:strRef>
              <c:f>Лист1!$B$1</c:f>
              <c:strCache>
                <c:ptCount val="1"/>
                <c:pt idx="0">
                  <c:v>Столбец1</c:v>
                </c:pt>
              </c:strCache>
            </c:strRef>
          </c:tx>
          <c:spPr>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dPt>
            <c:idx val="0"/>
            <c:bubble3D val="0"/>
            <c:spPr>
              <a:solidFill>
                <a:srgbClr val="FFFF66"/>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1-3B99-4EBC-AB8F-8F7122E16EEB}"/>
              </c:ext>
            </c:extLst>
          </c:dPt>
          <c:dPt>
            <c:idx val="1"/>
            <c:bubble3D val="0"/>
            <c:spPr>
              <a:solidFill>
                <a:srgbClr val="FFCCFF"/>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3-3B99-4EBC-AB8F-8F7122E16EEB}"/>
              </c:ext>
            </c:extLst>
          </c:dPt>
          <c:dPt>
            <c:idx val="2"/>
            <c:bubble3D val="0"/>
            <c:spPr>
              <a:solidFill>
                <a:srgbClr val="99FFCC"/>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5-3B99-4EBC-AB8F-8F7122E16EEB}"/>
              </c:ext>
            </c:extLst>
          </c:dPt>
          <c:dPt>
            <c:idx val="3"/>
            <c:bubble3D val="0"/>
            <c:spPr>
              <a:solidFill>
                <a:schemeClr val="tx2">
                  <a:lumMod val="60000"/>
                  <a:lumOff val="40000"/>
                </a:schemeClr>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7-3B99-4EBC-AB8F-8F7122E16EEB}"/>
              </c:ext>
            </c:extLst>
          </c:dPt>
          <c:dPt>
            <c:idx val="4"/>
            <c:bubble3D val="0"/>
            <c:spPr>
              <a:solidFill>
                <a:srgbClr val="5266F8"/>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9-3B99-4EBC-AB8F-8F7122E16EEB}"/>
              </c:ext>
            </c:extLst>
          </c:dPt>
          <c:dPt>
            <c:idx val="5"/>
            <c:bubble3D val="0"/>
            <c:spPr>
              <a:solidFill>
                <a:srgbClr val="00B0F0"/>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3-3B99-4EBC-AB8F-8F7122E16EEB}"/>
              </c:ext>
            </c:extLst>
          </c:dPt>
          <c:dPt>
            <c:idx val="6"/>
            <c:bubble3D val="0"/>
            <c:spPr>
              <a:solidFill>
                <a:srgbClr val="9FEFF7"/>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0-3B99-4EBC-AB8F-8F7122E16EEB}"/>
              </c:ext>
            </c:extLst>
          </c:dPt>
          <c:dPt>
            <c:idx val="7"/>
            <c:bubble3D val="0"/>
            <c:spPr>
              <a:solidFill>
                <a:srgbClr val="F38DFB"/>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1-3B99-4EBC-AB8F-8F7122E16EEB}"/>
              </c:ext>
            </c:extLst>
          </c:dPt>
          <c:dPt>
            <c:idx val="8"/>
            <c:bubble3D val="0"/>
            <c:spPr>
              <a:solidFill>
                <a:srgbClr val="00B050"/>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2-3B99-4EBC-AB8F-8F7122E16EEB}"/>
              </c:ext>
            </c:extLst>
          </c:dPt>
          <c:dPt>
            <c:idx val="9"/>
            <c:bubble3D val="0"/>
            <c:spPr>
              <a:solidFill>
                <a:schemeClr val="accent5">
                  <a:lumMod val="60000"/>
                  <a:lumOff val="40000"/>
                </a:schemeClr>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F-3B99-4EBC-AB8F-8F7122E16EEB}"/>
              </c:ext>
            </c:extLst>
          </c:dPt>
          <c:dPt>
            <c:idx val="10"/>
            <c:bubble3D val="0"/>
            <c:spPr>
              <a:solidFill>
                <a:srgbClr val="FF6600"/>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5-3B99-4EBC-AB8F-8F7122E16EEB}"/>
              </c:ext>
            </c:extLst>
          </c:dPt>
          <c:dPt>
            <c:idx val="11"/>
            <c:bubble3D val="0"/>
            <c:spPr>
              <a:solidFill>
                <a:srgbClr val="EFB643"/>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4-3B99-4EBC-AB8F-8F7122E16EEB}"/>
              </c:ext>
            </c:extLst>
          </c:dPt>
          <c:dLbls>
            <c:dLbl>
              <c:idx val="0"/>
              <c:layout>
                <c:manualLayout>
                  <c:x val="7.0970661863662243E-2"/>
                  <c:y val="5.50758496488039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B99-4EBC-AB8F-8F7122E16EEB}"/>
                </c:ext>
              </c:extLst>
            </c:dLbl>
            <c:dLbl>
              <c:idx val="1"/>
              <c:layout>
                <c:manualLayout>
                  <c:x val="-7.5647507667689781E-2"/>
                  <c:y val="6.520355257855323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B99-4EBC-AB8F-8F7122E16EEB}"/>
                </c:ext>
              </c:extLst>
            </c:dLbl>
            <c:dLbl>
              <c:idx val="3"/>
              <c:layout>
                <c:manualLayout>
                  <c:x val="2.6412882905390751E-2"/>
                  <c:y val="-1.841183108629803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B99-4EBC-AB8F-8F7122E16EEB}"/>
                </c:ext>
              </c:extLst>
            </c:dLbl>
            <c:dLbl>
              <c:idx val="4"/>
              <c:layout>
                <c:manualLayout>
                  <c:x val="-4.8946930423831678E-2"/>
                  <c:y val="-0.1556579010831450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B99-4EBC-AB8F-8F7122E16EEB}"/>
                </c:ext>
              </c:extLst>
            </c:dLbl>
            <c:dLbl>
              <c:idx val="5"/>
              <c:layout>
                <c:manualLayout>
                  <c:x val="5.26428844997165E-3"/>
                  <c:y val="5.425929550331166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3B99-4EBC-AB8F-8F7122E16EEB}"/>
                </c:ext>
              </c:extLst>
            </c:dLbl>
            <c:dLbl>
              <c:idx val="7"/>
              <c:layout>
                <c:manualLayout>
                  <c:x val="2.4924029389459878E-2"/>
                  <c:y val="-1.3074432986156647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3B99-4EBC-AB8F-8F7122E16EEB}"/>
                </c:ext>
              </c:extLst>
            </c:dLbl>
            <c:dLbl>
              <c:idx val="8"/>
              <c:layout>
                <c:manualLayout>
                  <c:x val="-6.1583539325933516E-3"/>
                  <c:y val="3.746163869681368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3B99-4EBC-AB8F-8F7122E16EEB}"/>
                </c:ext>
              </c:extLst>
            </c:dLbl>
            <c:dLbl>
              <c:idx val="9"/>
              <c:layout>
                <c:manualLayout>
                  <c:x val="-5.1951288027800219E-2"/>
                  <c:y val="6.6793212296502365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3B99-4EBC-AB8F-8F7122E16EEB}"/>
                </c:ext>
              </c:extLst>
            </c:dLbl>
            <c:dLbl>
              <c:idx val="10"/>
              <c:layout>
                <c:manualLayout>
                  <c:x val="3.1961193000147194E-2"/>
                  <c:y val="-0.1945059080094056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3B99-4EBC-AB8F-8F7122E16EE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Лист1!$A$2:$A$13</c:f>
              <c:strCache>
                <c:ptCount val="12"/>
                <c:pt idx="0">
                  <c:v>Петропавловск-Камчатский ГО</c:v>
                </c:pt>
                <c:pt idx="1">
                  <c:v>Елизовский МР</c:v>
                </c:pt>
                <c:pt idx="2">
                  <c:v>Усть-Камчатский МР</c:v>
                </c:pt>
                <c:pt idx="3">
                  <c:v>Быстринский МР</c:v>
                </c:pt>
                <c:pt idx="4">
                  <c:v>Мильковский МР</c:v>
                </c:pt>
                <c:pt idx="5">
                  <c:v>Алеутский МР</c:v>
                </c:pt>
                <c:pt idx="6">
                  <c:v>Вилючинский ГО</c:v>
                </c:pt>
                <c:pt idx="7">
                  <c:v>ГО "поселок Палана"</c:v>
                </c:pt>
                <c:pt idx="8">
                  <c:v>Олюторский МР</c:v>
                </c:pt>
                <c:pt idx="9">
                  <c:v>Карагинский МР</c:v>
                </c:pt>
                <c:pt idx="10">
                  <c:v>Тигильский МР</c:v>
                </c:pt>
                <c:pt idx="11">
                  <c:v>Пенжинский МР</c:v>
                </c:pt>
              </c:strCache>
            </c:strRef>
          </c:cat>
          <c:val>
            <c:numRef>
              <c:f>Лист1!$B$2:$B$13</c:f>
              <c:numCache>
                <c:formatCode>0.0</c:formatCode>
                <c:ptCount val="12"/>
                <c:pt idx="0">
                  <c:v>10050</c:v>
                </c:pt>
                <c:pt idx="1">
                  <c:v>5330</c:v>
                </c:pt>
                <c:pt idx="2">
                  <c:v>900</c:v>
                </c:pt>
                <c:pt idx="3">
                  <c:v>200</c:v>
                </c:pt>
                <c:pt idx="4">
                  <c:v>900</c:v>
                </c:pt>
                <c:pt idx="5">
                  <c:v>300</c:v>
                </c:pt>
                <c:pt idx="6">
                  <c:v>2370.4</c:v>
                </c:pt>
                <c:pt idx="7">
                  <c:v>600</c:v>
                </c:pt>
                <c:pt idx="8">
                  <c:v>150</c:v>
                </c:pt>
                <c:pt idx="9">
                  <c:v>225</c:v>
                </c:pt>
                <c:pt idx="10">
                  <c:v>550</c:v>
                </c:pt>
                <c:pt idx="11">
                  <c:v>475</c:v>
                </c:pt>
              </c:numCache>
            </c:numRef>
          </c:val>
          <c:extLst>
            <c:ext xmlns:c16="http://schemas.microsoft.com/office/drawing/2014/chart" uri="{C3380CC4-5D6E-409C-BE32-E72D297353CC}">
              <c16:uniqueId val="{0000000A-3B99-4EBC-AB8F-8F7122E16EEB}"/>
            </c:ext>
          </c:extLst>
        </c:ser>
        <c:dLbls>
          <c:dLblPos val="inEnd"/>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69372371493154339"/>
          <c:y val="2.6844242446226411E-2"/>
          <c:w val="0.29862079051623852"/>
          <c:h val="0.946311515107547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68"/>
      <c:depthPercent val="100"/>
      <c:rAngAx val="0"/>
      <c:perspective val="40"/>
    </c:view3D>
    <c:floor>
      <c:thickness val="0"/>
    </c:floor>
    <c:sideWall>
      <c:thickness val="0"/>
    </c:sideWall>
    <c:backWall>
      <c:thickness val="0"/>
    </c:backWall>
    <c:plotArea>
      <c:layout>
        <c:manualLayout>
          <c:layoutTarget val="inner"/>
          <c:xMode val="edge"/>
          <c:yMode val="edge"/>
          <c:x val="3.5046497782026446E-2"/>
          <c:y val="0.1346379061772208"/>
          <c:w val="0.48846964017676703"/>
          <c:h val="0.69900003696721003"/>
        </c:manualLayout>
      </c:layout>
      <c:pie3DChart>
        <c:varyColors val="1"/>
        <c:ser>
          <c:idx val="0"/>
          <c:order val="0"/>
          <c:tx>
            <c:strRef>
              <c:f>Лист1!$B$2:$B$8</c:f>
              <c:strCache>
                <c:ptCount val="7"/>
                <c:pt idx="0">
                  <c:v>22 050,4</c:v>
                </c:pt>
                <c:pt idx="1">
                  <c:v>2 529,6</c:v>
                </c:pt>
                <c:pt idx="2">
                  <c:v>640,0</c:v>
                </c:pt>
                <c:pt idx="3">
                  <c:v>250,0</c:v>
                </c:pt>
                <c:pt idx="4">
                  <c:v>350,0</c:v>
                </c:pt>
                <c:pt idx="5">
                  <c:v>380,0</c:v>
                </c:pt>
                <c:pt idx="6">
                  <c:v>800,0</c:v>
                </c:pt>
              </c:strCache>
            </c:strRef>
          </c:tx>
          <c:spPr>
            <a:solidFill>
              <a:schemeClr val="accent5">
                <a:lumMod val="60000"/>
                <a:lumOff val="40000"/>
              </a:schemeClr>
            </a:solidFill>
            <a:scene3d>
              <a:camera prst="orthographicFront"/>
              <a:lightRig rig="threePt" dir="t">
                <a:rot lat="0" lon="0" rev="0"/>
              </a:lightRig>
            </a:scene3d>
            <a:sp3d prstMaterial="metal">
              <a:bevelT/>
              <a:bevelB/>
            </a:sp3d>
          </c:spPr>
          <c:dPt>
            <c:idx val="0"/>
            <c:bubble3D val="0"/>
            <c:spPr>
              <a:solidFill>
                <a:srgbClr val="FDF591"/>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1-5144-4B95-ADEC-C5273C87A843}"/>
              </c:ext>
            </c:extLst>
          </c:dPt>
          <c:dPt>
            <c:idx val="1"/>
            <c:bubble3D val="0"/>
            <c:spPr>
              <a:solidFill>
                <a:schemeClr val="tx2">
                  <a:lumMod val="40000"/>
                  <a:lumOff val="6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3-5144-4B95-ADEC-C5273C87A843}"/>
              </c:ext>
            </c:extLst>
          </c:dPt>
          <c:dPt>
            <c:idx val="2"/>
            <c:bubble3D val="0"/>
            <c:spPr>
              <a:solidFill>
                <a:srgbClr val="F9C3FD"/>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5-5144-4B95-ADEC-C5273C87A843}"/>
              </c:ext>
            </c:extLst>
          </c:dPt>
          <c:dPt>
            <c:idx val="3"/>
            <c:bubble3D val="0"/>
            <c:spPr>
              <a:solidFill>
                <a:srgbClr val="ABEFAE"/>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7-5144-4B95-ADEC-C5273C87A843}"/>
              </c:ext>
            </c:extLst>
          </c:dPt>
          <c:dPt>
            <c:idx val="4"/>
            <c:bubble3D val="0"/>
            <c:spPr>
              <a:solidFill>
                <a:schemeClr val="accent3">
                  <a:lumMod val="40000"/>
                  <a:lumOff val="6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9-47B1-4527-AA62-0B4757FA2FC5}"/>
              </c:ext>
            </c:extLst>
          </c:dPt>
          <c:dPt>
            <c:idx val="5"/>
            <c:bubble3D val="0"/>
            <c:spPr>
              <a:solidFill>
                <a:schemeClr val="accent6">
                  <a:lumMod val="60000"/>
                  <a:lumOff val="4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B-47B1-4527-AA62-0B4757FA2FC5}"/>
              </c:ext>
            </c:extLst>
          </c:dPt>
          <c:dPt>
            <c:idx val="6"/>
            <c:bubble3D val="0"/>
            <c:spPr>
              <a:solidFill>
                <a:schemeClr val="accent5"/>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9-5144-4B95-ADEC-C5273C87A843}"/>
              </c:ext>
            </c:extLst>
          </c:dPt>
          <c:dLbls>
            <c:dLbl>
              <c:idx val="0"/>
              <c:layout>
                <c:manualLayout>
                  <c:x val="-1.8806235482545512E-3"/>
                  <c:y val="0.2053519278400058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144-4B95-ADEC-C5273C87A843}"/>
                </c:ext>
              </c:extLst>
            </c:dLbl>
            <c:dLbl>
              <c:idx val="2"/>
              <c:layout>
                <c:manualLayout>
                  <c:x val="3.4995849161027395E-2"/>
                  <c:y val="-3.30309415548408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144-4B95-ADEC-C5273C87A843}"/>
                </c:ext>
              </c:extLst>
            </c:dLbl>
            <c:dLbl>
              <c:idx val="3"/>
              <c:layout>
                <c:manualLayout>
                  <c:x val="2.3312034078807241E-2"/>
                  <c:y val="4.7613766589035524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144-4B95-ADEC-C5273C87A843}"/>
                </c:ext>
              </c:extLst>
            </c:dLbl>
            <c:dLbl>
              <c:idx val="4"/>
              <c:layout>
                <c:manualLayout>
                  <c:x val="9.4738916421389825E-3"/>
                  <c:y val="4.54445307012679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7B1-4527-AA62-0B4757FA2FC5}"/>
                </c:ext>
              </c:extLst>
            </c:dLbl>
            <c:dLbl>
              <c:idx val="5"/>
              <c:layout>
                <c:manualLayout>
                  <c:x val="-1.8631900245696126E-2"/>
                  <c:y val="5.72139662119699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7B1-4527-AA62-0B4757FA2FC5}"/>
                </c:ext>
              </c:extLst>
            </c:dLbl>
            <c:dLbl>
              <c:idx val="6"/>
              <c:layout>
                <c:manualLayout>
                  <c:x val="-2.9938030909075701E-2"/>
                  <c:y val="-0.1969145318102842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144-4B95-ADEC-C5273C87A843}"/>
                </c:ext>
              </c:extLst>
            </c:dLbl>
            <c:spPr>
              <a:noFill/>
              <a:ln>
                <a:noFill/>
              </a:ln>
              <a:effectLst/>
            </c:spPr>
            <c:txPr>
              <a:bodyPr wrap="square" lIns="38100" tIns="19050" rIns="38100" bIns="19050" anchor="ctr">
                <a:spAutoFit/>
              </a:bodyPr>
              <a:lstStyle/>
              <a:p>
                <a:pPr>
                  <a:defRPr sz="1200" b="1"/>
                </a:pPr>
                <a:endParaRPr lang="ru-RU"/>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Лист1!$A$2:$A$8</c:f>
              <c:strCache>
                <c:ptCount val="7"/>
                <c:pt idx="0">
                  <c:v>Органы местного самоуправления муниципальных районов (городских округов) в Камчатском крае</c:v>
                </c:pt>
                <c:pt idx="1">
                  <c:v>Министерство спорта и молодежной политики Камчатского края</c:v>
                </c:pt>
                <c:pt idx="2">
                  <c:v>Министерство образования и науки Камчатского края</c:v>
                </c:pt>
                <c:pt idx="3">
                  <c:v>Министерство здравоохранения Камчатского края</c:v>
                </c:pt>
                <c:pt idx="4">
                  <c:v>Министерство культуры Камчатского края</c:v>
                </c:pt>
                <c:pt idx="5">
                  <c:v>Агентство по внутренней политике Камчатского края</c:v>
                </c:pt>
                <c:pt idx="6">
                  <c:v>Министерство социального развития и труда Камчатского края</c:v>
                </c:pt>
              </c:strCache>
            </c:strRef>
          </c:cat>
          <c:val>
            <c:numRef>
              <c:f>Лист1!$B$2:$B$8</c:f>
              <c:numCache>
                <c:formatCode>#,##0.0</c:formatCode>
                <c:ptCount val="7"/>
                <c:pt idx="0">
                  <c:v>22050.400000000001</c:v>
                </c:pt>
                <c:pt idx="1">
                  <c:v>2529.6</c:v>
                </c:pt>
                <c:pt idx="2">
                  <c:v>640</c:v>
                </c:pt>
                <c:pt idx="3">
                  <c:v>250</c:v>
                </c:pt>
                <c:pt idx="4">
                  <c:v>350</c:v>
                </c:pt>
                <c:pt idx="5">
                  <c:v>380</c:v>
                </c:pt>
                <c:pt idx="6">
                  <c:v>800</c:v>
                </c:pt>
              </c:numCache>
            </c:numRef>
          </c:val>
          <c:extLst>
            <c:ext xmlns:c16="http://schemas.microsoft.com/office/drawing/2014/chart" uri="{C3380CC4-5D6E-409C-BE32-E72D297353CC}">
              <c16:uniqueId val="{0000000A-5144-4B95-ADEC-C5273C87A843}"/>
            </c:ext>
          </c:extLst>
        </c:ser>
        <c:dLbls>
          <c:showLegendKey val="0"/>
          <c:showVal val="0"/>
          <c:showCatName val="0"/>
          <c:showSerName val="0"/>
          <c:showPercent val="0"/>
          <c:showBubbleSize val="0"/>
          <c:showLeaderLines val="1"/>
        </c:dLbls>
      </c:pie3DChart>
    </c:plotArea>
    <c:legend>
      <c:legendPos val="r"/>
      <c:layout>
        <c:manualLayout>
          <c:xMode val="edge"/>
          <c:yMode val="edge"/>
          <c:x val="0.59522997325014892"/>
          <c:y val="3.2168681379616273E-2"/>
          <c:w val="0.38347077222375964"/>
          <c:h val="0.94648959373036112"/>
        </c:manualLayout>
      </c:layout>
      <c:overlay val="0"/>
      <c:txPr>
        <a:bodyPr/>
        <a:lstStyle/>
        <a:p>
          <a:pPr algn="just" rtl="0">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696951342620628E-2"/>
          <c:y val="0.12902097636262724"/>
          <c:w val="0.70411334682736149"/>
          <c:h val="0.7383863597548459"/>
        </c:manualLayout>
      </c:layout>
      <c:bar3DChart>
        <c:barDir val="col"/>
        <c:grouping val="stacked"/>
        <c:varyColors val="0"/>
        <c:ser>
          <c:idx val="0"/>
          <c:order val="0"/>
          <c:tx>
            <c:strRef>
              <c:f>Лист1!$B$1</c:f>
              <c:strCache>
                <c:ptCount val="1"/>
                <c:pt idx="0">
                  <c:v>Налог на доходы физических лиц</c:v>
                </c:pt>
              </c:strCache>
            </c:strRef>
          </c:tx>
          <c:spPr>
            <a:solidFill>
              <a:srgbClr val="99CCF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4904357126900277E-3"/>
                  <c:y val="-0.1160912487258212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FC6-4ADA-A4DA-4AF7287B50AE}"/>
                </c:ext>
              </c:extLst>
            </c:dLbl>
            <c:dLbl>
              <c:idx val="1"/>
              <c:layout>
                <c:manualLayout>
                  <c:x val="1.4032773789994111E-3"/>
                  <c:y val="-0.1150448319938346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FC6-4ADA-A4DA-4AF7287B50AE}"/>
                </c:ext>
              </c:extLst>
            </c:dLbl>
            <c:dLbl>
              <c:idx val="2"/>
              <c:layout>
                <c:manualLayout>
                  <c:x val="4.0247969690336439E-3"/>
                  <c:y val="-0.1264283922176858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FC6-4ADA-A4DA-4AF7287B50AE}"/>
                </c:ext>
              </c:extLst>
            </c:dLbl>
            <c:dLbl>
              <c:idx val="3"/>
              <c:layout>
                <c:manualLayout>
                  <c:x val="3.1008434143651978E-3"/>
                  <c:y val="-0.1333933775895476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FC6-4ADA-A4DA-4AF7287B50AE}"/>
                </c:ext>
              </c:extLst>
            </c:dLbl>
            <c:dLbl>
              <c:idx val="4"/>
              <c:layout>
                <c:manualLayout>
                  <c:x val="5.3030251745610369E-3"/>
                  <c:y val="-0.149400605152642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FC6-4ADA-A4DA-4AF7287B50AE}"/>
                </c:ext>
              </c:extLst>
            </c:dLbl>
            <c:numFmt formatCode="#,##0.0" sourceLinked="0"/>
            <c:spPr>
              <a:noFill/>
              <a:ln>
                <a:noFill/>
              </a:ln>
              <a:effectLst/>
            </c:spPr>
            <c:txPr>
              <a:bodyPr rot="0" spcFirstLastPara="1" vertOverflow="ellipsis" vert="horz" wrap="square" lIns="38100" tIns="19050" rIns="38100" bIns="19050" anchor="ctr" anchorCtr="0">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2016 год факт</c:v>
                </c:pt>
                <c:pt idx="1">
                  <c:v>2017 год план</c:v>
                </c:pt>
                <c:pt idx="2">
                  <c:v>2018 год</c:v>
                </c:pt>
                <c:pt idx="3">
                  <c:v>2019 год</c:v>
                </c:pt>
                <c:pt idx="4">
                  <c:v>2020 год</c:v>
                </c:pt>
              </c:strCache>
            </c:strRef>
          </c:cat>
          <c:val>
            <c:numRef>
              <c:f>Лист1!$B$2:$B$6</c:f>
              <c:numCache>
                <c:formatCode>#,##0.0</c:formatCode>
                <c:ptCount val="5"/>
                <c:pt idx="0">
                  <c:v>11364.9</c:v>
                </c:pt>
                <c:pt idx="1">
                  <c:v>11541.4</c:v>
                </c:pt>
                <c:pt idx="2">
                  <c:v>12675.4</c:v>
                </c:pt>
                <c:pt idx="3">
                  <c:v>13508.5</c:v>
                </c:pt>
                <c:pt idx="4">
                  <c:v>14668.9</c:v>
                </c:pt>
              </c:numCache>
            </c:numRef>
          </c:val>
          <c:extLst>
            <c:ext xmlns:c16="http://schemas.microsoft.com/office/drawing/2014/chart" uri="{C3380CC4-5D6E-409C-BE32-E72D297353CC}">
              <c16:uniqueId val="{00000005-0FC6-4ADA-A4DA-4AF7287B50AE}"/>
            </c:ext>
          </c:extLst>
        </c:ser>
        <c:ser>
          <c:idx val="1"/>
          <c:order val="1"/>
          <c:tx>
            <c:strRef>
              <c:f>Лист1!$C$1</c:f>
              <c:strCache>
                <c:ptCount val="1"/>
                <c:pt idx="0">
                  <c:v>Налог на имущество организаций</c:v>
                </c:pt>
              </c:strCache>
            </c:strRef>
          </c:tx>
          <c:spPr>
            <a:solidFill>
              <a:srgbClr val="FFCCF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2.0285232463592828E-3"/>
                  <c:y val="-1.00079941565330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678-466D-B971-BC4D4EB9B586}"/>
                </c:ext>
              </c:extLst>
            </c:dLbl>
            <c:dLbl>
              <c:idx val="1"/>
              <c:layout>
                <c:manualLayout>
                  <c:x val="4.7556294693326777E-3"/>
                  <c:y val="1.354240899113596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678-466D-B971-BC4D4EB9B586}"/>
                </c:ext>
              </c:extLst>
            </c:dLbl>
            <c:dLbl>
              <c:idx val="2"/>
              <c:layout>
                <c:manualLayout>
                  <c:x val="2.8073069334783526E-3"/>
                  <c:y val="-1.000799415653260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678-466D-B971-BC4D4EB9B586}"/>
                </c:ext>
              </c:extLst>
            </c:dLbl>
            <c:dLbl>
              <c:idx val="3"/>
              <c:layout>
                <c:manualLayout>
                  <c:x val="5.1075535718180035E-3"/>
                  <c:y val="-1.000799415653347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678-466D-B971-BC4D4EB9B586}"/>
                </c:ext>
              </c:extLst>
            </c:dLbl>
            <c:dLbl>
              <c:idx val="4"/>
              <c:layout>
                <c:manualLayout>
                  <c:x val="6.3016321455729458E-3"/>
                  <c:y val="-1.00079941565330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678-466D-B971-BC4D4EB9B58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Лист1!$A$2:$A$6</c:f>
              <c:strCache>
                <c:ptCount val="5"/>
                <c:pt idx="0">
                  <c:v>2016 год факт</c:v>
                </c:pt>
                <c:pt idx="1">
                  <c:v>2017 год план</c:v>
                </c:pt>
                <c:pt idx="2">
                  <c:v>2018 год</c:v>
                </c:pt>
                <c:pt idx="3">
                  <c:v>2019 год</c:v>
                </c:pt>
                <c:pt idx="4">
                  <c:v>2020 год</c:v>
                </c:pt>
              </c:strCache>
            </c:strRef>
          </c:cat>
          <c:val>
            <c:numRef>
              <c:f>Лист1!$C$2:$C$6</c:f>
              <c:numCache>
                <c:formatCode>#,##0.0</c:formatCode>
                <c:ptCount val="5"/>
                <c:pt idx="0">
                  <c:v>1872.3</c:v>
                </c:pt>
                <c:pt idx="1">
                  <c:v>1593.9</c:v>
                </c:pt>
                <c:pt idx="2">
                  <c:v>1636.2</c:v>
                </c:pt>
                <c:pt idx="3">
                  <c:v>1709.9</c:v>
                </c:pt>
                <c:pt idx="4">
                  <c:v>1829.6</c:v>
                </c:pt>
              </c:numCache>
            </c:numRef>
          </c:val>
          <c:extLst>
            <c:ext xmlns:c16="http://schemas.microsoft.com/office/drawing/2014/chart" uri="{C3380CC4-5D6E-409C-BE32-E72D297353CC}">
              <c16:uniqueId val="{00000000-2678-466D-B971-BC4D4EB9B586}"/>
            </c:ext>
          </c:extLst>
        </c:ser>
        <c:ser>
          <c:idx val="2"/>
          <c:order val="2"/>
          <c:tx>
            <c:strRef>
              <c:f>Лист1!$D$1</c:f>
              <c:strCache>
                <c:ptCount val="1"/>
                <c:pt idx="0">
                  <c:v>Налог на прибыль организаций</c:v>
                </c:pt>
              </c:strCache>
            </c:strRef>
          </c:tx>
          <c:spPr>
            <a:solidFill>
              <a:srgbClr val="CCFF99"/>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2.5434813840329693E-3"/>
                  <c:y val="-3.70909577763528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678-466D-B971-BC4D4EB9B586}"/>
                </c:ext>
              </c:extLst>
            </c:dLbl>
            <c:dLbl>
              <c:idx val="1"/>
              <c:layout>
                <c:manualLayout>
                  <c:x val="1.135878996026257E-3"/>
                  <c:y val="1.000984851898604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678-466D-B971-BC4D4EB9B586}"/>
                </c:ext>
              </c:extLst>
            </c:dLbl>
            <c:dLbl>
              <c:idx val="2"/>
              <c:layout>
                <c:manualLayout>
                  <c:x val="3.9134749980631045E-3"/>
                  <c:y val="1.0009848518985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678-466D-B971-BC4D4EB9B586}"/>
                </c:ext>
              </c:extLst>
            </c:dLbl>
            <c:dLbl>
              <c:idx val="3"/>
              <c:layout>
                <c:manualLayout>
                  <c:x val="5.5098734314320595E-3"/>
                  <c:y val="-1.35405546286833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678-466D-B971-BC4D4EB9B586}"/>
                </c:ext>
              </c:extLst>
            </c:dLbl>
            <c:dLbl>
              <c:idx val="4"/>
              <c:layout>
                <c:manualLayout>
                  <c:x val="5.1075535718180035E-3"/>
                  <c:y val="3.356025166665461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678-466D-B971-BC4D4EB9B58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Лист1!$A$2:$A$6</c:f>
              <c:strCache>
                <c:ptCount val="5"/>
                <c:pt idx="0">
                  <c:v>2016 год факт</c:v>
                </c:pt>
                <c:pt idx="1">
                  <c:v>2017 год план</c:v>
                </c:pt>
                <c:pt idx="2">
                  <c:v>2018 год</c:v>
                </c:pt>
                <c:pt idx="3">
                  <c:v>2019 год</c:v>
                </c:pt>
                <c:pt idx="4">
                  <c:v>2020 год</c:v>
                </c:pt>
              </c:strCache>
            </c:strRef>
          </c:cat>
          <c:val>
            <c:numRef>
              <c:f>Лист1!$D$2:$D$6</c:f>
              <c:numCache>
                <c:formatCode>#,##0.0</c:formatCode>
                <c:ptCount val="5"/>
                <c:pt idx="0">
                  <c:v>2683.3</c:v>
                </c:pt>
                <c:pt idx="1">
                  <c:v>1889.5</c:v>
                </c:pt>
                <c:pt idx="2">
                  <c:v>3667.4</c:v>
                </c:pt>
                <c:pt idx="3">
                  <c:v>4008.5</c:v>
                </c:pt>
                <c:pt idx="4">
                  <c:v>4413.3</c:v>
                </c:pt>
              </c:numCache>
            </c:numRef>
          </c:val>
          <c:extLst>
            <c:ext xmlns:c16="http://schemas.microsoft.com/office/drawing/2014/chart" uri="{C3380CC4-5D6E-409C-BE32-E72D297353CC}">
              <c16:uniqueId val="{00000002-2678-466D-B971-BC4D4EB9B586}"/>
            </c:ext>
          </c:extLst>
        </c:ser>
        <c:dLbls>
          <c:showLegendKey val="0"/>
          <c:showVal val="0"/>
          <c:showCatName val="0"/>
          <c:showSerName val="0"/>
          <c:showPercent val="0"/>
          <c:showBubbleSize val="0"/>
        </c:dLbls>
        <c:gapWidth val="150"/>
        <c:shape val="box"/>
        <c:axId val="2092183984"/>
        <c:axId val="2092179632"/>
        <c:axId val="0"/>
      </c:bar3DChart>
      <c:catAx>
        <c:axId val="209218398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92179632"/>
        <c:crosses val="autoZero"/>
        <c:auto val="1"/>
        <c:lblAlgn val="ctr"/>
        <c:lblOffset val="100"/>
        <c:noMultiLvlLbl val="0"/>
      </c:catAx>
      <c:valAx>
        <c:axId val="209217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92183984"/>
        <c:crosses val="autoZero"/>
        <c:crossBetween val="between"/>
      </c:valAx>
      <c:spPr>
        <a:noFill/>
        <a:ln>
          <a:noFill/>
        </a:ln>
        <a:effectLst/>
      </c:spPr>
    </c:plotArea>
    <c:legend>
      <c:legendPos val="tr"/>
      <c:layout>
        <c:manualLayout>
          <c:xMode val="edge"/>
          <c:yMode val="edge"/>
          <c:x val="0.76194962379943398"/>
          <c:y val="0.2095985880142541"/>
          <c:w val="0.22849774761052655"/>
          <c:h val="0.144580189957180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solidFill>
                  <a:schemeClr val="tx1"/>
                </a:solidFill>
              </a:rPr>
              <a:t>2018 </a:t>
            </a:r>
            <a:r>
              <a:rPr lang="ru-RU" dirty="0">
                <a:solidFill>
                  <a:schemeClr val="tx1"/>
                </a:solidFill>
              </a:rPr>
              <a:t>год</a:t>
            </a:r>
          </a:p>
        </c:rich>
      </c:tx>
      <c:layout>
        <c:manualLayout>
          <c:xMode val="edge"/>
          <c:yMode val="edge"/>
          <c:x val="0.3737927218557139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2018 год</c:v>
                </c:pt>
              </c:strCache>
            </c:strRef>
          </c:tx>
          <c:spPr>
            <a:scene3d>
              <a:camera prst="orthographicFront"/>
              <a:lightRig rig="threePt" dir="t"/>
            </a:scene3d>
            <a:sp3d prstMaterial="metal">
              <a:bevelT w="165100" prst="coolSlant"/>
              <a:contourClr>
                <a:srgbClr val="000000"/>
              </a:contourClr>
            </a:sp3d>
          </c:spPr>
          <c:dPt>
            <c:idx val="0"/>
            <c:bubble3D val="0"/>
            <c:explosion val="22"/>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4-4AD0-4A62-A387-E4B1673F95BD}"/>
              </c:ext>
            </c:extLst>
          </c:dPt>
          <c:dPt>
            <c:idx val="1"/>
            <c:bubble3D val="0"/>
            <c:explosion val="19"/>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2-4AD0-4A62-A387-E4B1673F95BD}"/>
              </c:ext>
            </c:extLst>
          </c:dPt>
          <c:dPt>
            <c:idx val="2"/>
            <c:bubble3D val="0"/>
            <c:explosion val="32"/>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4AD0-4A62-A387-E4B1673F95BD}"/>
              </c:ext>
            </c:extLst>
          </c:dPt>
          <c:dLbls>
            <c:dLbl>
              <c:idx val="0"/>
              <c:layout>
                <c:manualLayout>
                  <c:x val="3.998063960145911E-2"/>
                  <c:y val="-3.74550555026354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AD0-4A62-A387-E4B1673F95BD}"/>
                </c:ext>
              </c:extLst>
            </c:dLbl>
            <c:dLbl>
              <c:idx val="1"/>
              <c:layout>
                <c:manualLayout>
                  <c:x val="-4.8911373124991497E-2"/>
                  <c:y val="2.366269391423329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15653951287177187"/>
                      <c:h val="0.16176680249599149"/>
                    </c:manualLayout>
                  </c15:layout>
                </c:ext>
                <c:ext xmlns:c16="http://schemas.microsoft.com/office/drawing/2014/chart" uri="{C3380CC4-5D6E-409C-BE32-E72D297353CC}">
                  <c16:uniqueId val="{00000002-4AD0-4A62-A387-E4B1673F95BD}"/>
                </c:ext>
              </c:extLst>
            </c:dLbl>
            <c:dLbl>
              <c:idx val="2"/>
              <c:layout>
                <c:manualLayout>
                  <c:x val="-7.870190888807567E-2"/>
                  <c:y val="-4.00165871863985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AD0-4A62-A387-E4B1673F95B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и неналоговые поступления</c:v>
                </c:pt>
                <c:pt idx="1">
                  <c:v>дотация на выравнивание</c:v>
                </c:pt>
                <c:pt idx="2">
                  <c:v>безвозмездные поступления</c:v>
                </c:pt>
              </c:strCache>
            </c:strRef>
          </c:cat>
          <c:val>
            <c:numRef>
              <c:f>Лист1!$B$2:$B$4</c:f>
              <c:numCache>
                <c:formatCode>0.00%</c:formatCode>
                <c:ptCount val="3"/>
                <c:pt idx="0">
                  <c:v>0.34091157072030115</c:v>
                </c:pt>
                <c:pt idx="1">
                  <c:v>0.6180749801485188</c:v>
                </c:pt>
                <c:pt idx="2">
                  <c:v>4.1013449131180081E-2</c:v>
                </c:pt>
              </c:numCache>
            </c:numRef>
          </c:val>
          <c:extLst>
            <c:ext xmlns:c16="http://schemas.microsoft.com/office/drawing/2014/chart" uri="{C3380CC4-5D6E-409C-BE32-E72D297353CC}">
              <c16:uniqueId val="{00000000-4AD0-4A62-A387-E4B1673F95BD}"/>
            </c:ext>
          </c:extLst>
        </c:ser>
        <c:ser>
          <c:idx val="1"/>
          <c:order val="1"/>
          <c:tx>
            <c:strRef>
              <c:f>Лист1!$C$1</c:f>
              <c:strCache>
                <c:ptCount val="1"/>
                <c:pt idx="0">
                  <c:v>Столбец1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7-DDBD-454A-B4D6-1DFADE6FC26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9-DDBD-454A-B4D6-1DFADE6FC26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B-DDBD-454A-B4D6-1DFADE6FC26B}"/>
              </c:ext>
            </c:extLst>
          </c:dPt>
          <c:cat>
            <c:strRef>
              <c:f>Лист1!$A$2:$A$4</c:f>
              <c:strCache>
                <c:ptCount val="3"/>
                <c:pt idx="0">
                  <c:v>налоговые и неналоговые поступления</c:v>
                </c:pt>
                <c:pt idx="1">
                  <c:v>дотация на выравнивание</c:v>
                </c:pt>
                <c:pt idx="2">
                  <c:v>безвозмездные поступления</c:v>
                </c:pt>
              </c:strCache>
            </c:strRef>
          </c:cat>
          <c:val>
            <c:numRef>
              <c:f>Лист1!$C$2:$C$4</c:f>
              <c:numCache>
                <c:formatCode>#,##0</c:formatCode>
                <c:ptCount val="3"/>
                <c:pt idx="0">
                  <c:v>21708522</c:v>
                </c:pt>
                <c:pt idx="1">
                  <c:v>39357697</c:v>
                </c:pt>
                <c:pt idx="2">
                  <c:v>2611649</c:v>
                </c:pt>
              </c:numCache>
            </c:numRef>
          </c:val>
          <c:extLst>
            <c:ext xmlns:c16="http://schemas.microsoft.com/office/drawing/2014/chart" uri="{C3380CC4-5D6E-409C-BE32-E72D297353CC}">
              <c16:uniqueId val="{00000001-4AD0-4A62-A387-E4B1673F95B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solidFill>
                  <a:schemeClr val="tx1"/>
                </a:solidFill>
              </a:rPr>
              <a:t>2019 </a:t>
            </a:r>
            <a:r>
              <a:rPr lang="ru-RU" dirty="0">
                <a:solidFill>
                  <a:schemeClr val="tx1"/>
                </a:solidFill>
              </a:rPr>
              <a:t>год</a:t>
            </a:r>
          </a:p>
        </c:rich>
      </c:tx>
      <c:layout>
        <c:manualLayout>
          <c:xMode val="edge"/>
          <c:yMode val="edge"/>
          <c:x val="0.3773965021220110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2019 год</c:v>
                </c:pt>
              </c:strCache>
            </c:strRef>
          </c:tx>
          <c:spPr>
            <a:scene3d>
              <a:camera prst="orthographicFront"/>
              <a:lightRig rig="threePt" dir="t"/>
            </a:scene3d>
            <a:sp3d prstMaterial="metal">
              <a:bevelT w="165100" prst="coolSlant"/>
              <a:contourClr>
                <a:srgbClr val="000000"/>
              </a:contourClr>
            </a:sp3d>
          </c:spPr>
          <c:dPt>
            <c:idx val="0"/>
            <c:bubble3D val="0"/>
            <c:explosion val="13"/>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4-2096-4A8C-AD9A-A6BD324298BB}"/>
              </c:ext>
            </c:extLst>
          </c:dPt>
          <c:dPt>
            <c:idx val="1"/>
            <c:bubble3D val="0"/>
            <c:explosion val="15"/>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2-2096-4A8C-AD9A-A6BD324298BB}"/>
              </c:ext>
            </c:extLst>
          </c:dPt>
          <c:dPt>
            <c:idx val="2"/>
            <c:bubble3D val="0"/>
            <c:explosion val="19"/>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2096-4A8C-AD9A-A6BD324298BB}"/>
              </c:ext>
            </c:extLst>
          </c:dPt>
          <c:dLbls>
            <c:dLbl>
              <c:idx val="0"/>
              <c:layout>
                <c:manualLayout>
                  <c:x val="2.084925279158607E-2"/>
                  <c:y val="-3.00871889694526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096-4A8C-AD9A-A6BD324298BB}"/>
                </c:ext>
              </c:extLst>
            </c:dLbl>
            <c:dLbl>
              <c:idx val="1"/>
              <c:layout>
                <c:manualLayout>
                  <c:x val="-1.8322758509538621E-2"/>
                  <c:y val="6.02167605038816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96-4A8C-AD9A-A6BD324298BB}"/>
                </c:ext>
              </c:extLst>
            </c:dLbl>
            <c:dLbl>
              <c:idx val="2"/>
              <c:layout>
                <c:manualLayout>
                  <c:x val="-0.1288712126349684"/>
                  <c:y val="-1.4903704319281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096-4A8C-AD9A-A6BD324298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и неналоговые доходы</c:v>
                </c:pt>
                <c:pt idx="1">
                  <c:v>Дотация на выравнивание бюджетной обеспеченности</c:v>
                </c:pt>
                <c:pt idx="2">
                  <c:v>Безвозмездные поступления (за искл. дотации на выравнивание)</c:v>
                </c:pt>
              </c:strCache>
            </c:strRef>
          </c:cat>
          <c:val>
            <c:numRef>
              <c:f>Лист1!$B$2:$B$4</c:f>
              <c:numCache>
                <c:formatCode>0.00%</c:formatCode>
                <c:ptCount val="3"/>
                <c:pt idx="0">
                  <c:v>0.38532618575408178</c:v>
                </c:pt>
                <c:pt idx="1">
                  <c:v>0.57261277252938925</c:v>
                </c:pt>
                <c:pt idx="2">
                  <c:v>4.2061041716528941E-2</c:v>
                </c:pt>
              </c:numCache>
            </c:numRef>
          </c:val>
          <c:extLst>
            <c:ext xmlns:c16="http://schemas.microsoft.com/office/drawing/2014/chart" uri="{C3380CC4-5D6E-409C-BE32-E72D297353CC}">
              <c16:uniqueId val="{00000000-2096-4A8C-AD9A-A6BD324298B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6357145092084591"/>
          <c:w val="1"/>
          <c:h val="0.336428549079154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solidFill>
                  <a:schemeClr val="tx1"/>
                </a:solidFill>
              </a:rPr>
              <a:t>2020 </a:t>
            </a:r>
            <a:r>
              <a:rPr lang="ru-RU" dirty="0">
                <a:solidFill>
                  <a:schemeClr val="tx1"/>
                </a:solidFill>
              </a:rPr>
              <a:t>год</a:t>
            </a:r>
          </a:p>
        </c:rich>
      </c:tx>
      <c:layout>
        <c:manualLayout>
          <c:xMode val="edge"/>
          <c:yMode val="edge"/>
          <c:x val="0.3536154308936453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76837613191138"/>
          <c:y val="0.33286155244963722"/>
          <c:w val="0.77656616231881404"/>
          <c:h val="0.54886819633942274"/>
        </c:manualLayout>
      </c:layout>
      <c:pie3DChart>
        <c:varyColors val="1"/>
        <c:ser>
          <c:idx val="0"/>
          <c:order val="0"/>
          <c:tx>
            <c:strRef>
              <c:f>Лист1!$B$1</c:f>
              <c:strCache>
                <c:ptCount val="1"/>
                <c:pt idx="0">
                  <c:v>2020 год</c:v>
                </c:pt>
              </c:strCache>
            </c:strRef>
          </c:tx>
          <c:spPr>
            <a:scene3d>
              <a:camera prst="orthographicFront"/>
              <a:lightRig rig="threePt" dir="t"/>
            </a:scene3d>
            <a:sp3d prstMaterial="metal">
              <a:bevelT w="165100" prst="coolSlant"/>
              <a:contourClr>
                <a:srgbClr val="000000"/>
              </a:contourClr>
            </a:sp3d>
          </c:spPr>
          <c:dPt>
            <c:idx val="0"/>
            <c:bubble3D val="0"/>
            <c:explosion val="15"/>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4-EF9D-46CE-B459-E34A0E966DE4}"/>
              </c:ext>
            </c:extLst>
          </c:dPt>
          <c:dPt>
            <c:idx val="1"/>
            <c:bubble3D val="0"/>
            <c:explosion val="27"/>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EF9D-46CE-B459-E34A0E966DE4}"/>
              </c:ext>
            </c:extLst>
          </c:dPt>
          <c:dPt>
            <c:idx val="2"/>
            <c:bubble3D val="0"/>
            <c:explosion val="19"/>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2-EF9D-46CE-B459-E34A0E966DE4}"/>
              </c:ext>
            </c:extLst>
          </c:dPt>
          <c:dLbls>
            <c:dLbl>
              <c:idx val="0"/>
              <c:layout>
                <c:manualLayout>
                  <c:x val="-1.9504843875679783E-2"/>
                  <c:y val="-8.4235766825443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9D-46CE-B459-E34A0E966DE4}"/>
                </c:ext>
              </c:extLst>
            </c:dLbl>
            <c:dLbl>
              <c:idx val="1"/>
              <c:layout>
                <c:manualLayout>
                  <c:x val="2.3009396816035407E-2"/>
                  <c:y val="9.23659851160579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9D-46CE-B459-E34A0E966DE4}"/>
                </c:ext>
              </c:extLst>
            </c:dLbl>
            <c:dLbl>
              <c:idx val="2"/>
              <c:layout>
                <c:manualLayout>
                  <c:x val="-7.9387001904902332E-2"/>
                  <c:y val="-4.81799034379961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F9D-46CE-B459-E34A0E966D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и неналоговы</c:v>
                </c:pt>
                <c:pt idx="1">
                  <c:v>дотация на выравнивание</c:v>
                </c:pt>
                <c:pt idx="2">
                  <c:v>безвозмездные поступления</c:v>
                </c:pt>
              </c:strCache>
            </c:strRef>
          </c:cat>
          <c:val>
            <c:numRef>
              <c:f>Лист1!$B$2:$B$4</c:f>
              <c:numCache>
                <c:formatCode>0.00%</c:formatCode>
                <c:ptCount val="3"/>
                <c:pt idx="0">
                  <c:v>0.3949566341450525</c:v>
                </c:pt>
                <c:pt idx="1">
                  <c:v>0.56819280592485166</c:v>
                </c:pt>
                <c:pt idx="2">
                  <c:v>3.6850559930095873E-2</c:v>
                </c:pt>
              </c:numCache>
            </c:numRef>
          </c:val>
          <c:extLst>
            <c:ext xmlns:c16="http://schemas.microsoft.com/office/drawing/2014/chart" uri="{C3380CC4-5D6E-409C-BE32-E72D297353CC}">
              <c16:uniqueId val="{00000000-EF9D-46CE-B459-E34A0E966DE4}"/>
            </c:ext>
          </c:extLst>
        </c:ser>
        <c:ser>
          <c:idx val="1"/>
          <c:order val="1"/>
          <c:tx>
            <c:strRef>
              <c:f>Лист1!$C$1</c:f>
              <c:strCache>
                <c:ptCount val="1"/>
                <c:pt idx="0">
                  <c:v>2020 год2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9-E446-42C2-8B97-CB255950BFA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B-E446-42C2-8B97-CB255950BFA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D-E446-42C2-8B97-CB255950BFA6}"/>
              </c:ext>
            </c:extLst>
          </c:dPt>
          <c:cat>
            <c:strRef>
              <c:f>Лист1!$A$2:$A$4</c:f>
              <c:strCache>
                <c:ptCount val="3"/>
                <c:pt idx="0">
                  <c:v>налоговые и неналоговы</c:v>
                </c:pt>
                <c:pt idx="1">
                  <c:v>дотация на выравнивание</c:v>
                </c:pt>
                <c:pt idx="2">
                  <c:v>безвозмездные поступления</c:v>
                </c:pt>
              </c:strCache>
            </c:strRef>
          </c:cat>
          <c:val>
            <c:numRef>
              <c:f>Лист1!$C$2:$C$4</c:f>
              <c:numCache>
                <c:formatCode>#,##0</c:formatCode>
                <c:ptCount val="3"/>
                <c:pt idx="0">
                  <c:v>25185332</c:v>
                </c:pt>
                <c:pt idx="1">
                  <c:v>36232141</c:v>
                </c:pt>
                <c:pt idx="2">
                  <c:v>2349862</c:v>
                </c:pt>
              </c:numCache>
            </c:numRef>
          </c:val>
          <c:extLst>
            <c:ext xmlns:c16="http://schemas.microsoft.com/office/drawing/2014/chart" uri="{C3380CC4-5D6E-409C-BE32-E72D297353CC}">
              <c16:uniqueId val="{00000001-EF9D-46CE-B459-E34A0E966DE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2279691599687E-2"/>
          <c:y val="2.3665572637761267E-2"/>
          <c:w val="0.95855440616800625"/>
          <c:h val="0.77861484446439544"/>
        </c:manualLayout>
      </c:layout>
      <c:barChart>
        <c:barDir val="col"/>
        <c:grouping val="stacked"/>
        <c:varyColors val="0"/>
        <c:ser>
          <c:idx val="0"/>
          <c:order val="0"/>
          <c:tx>
            <c:strRef>
              <c:f>Лист1!$B$1</c:f>
              <c:strCache>
                <c:ptCount val="1"/>
                <c:pt idx="0">
                  <c:v>Дотации</c:v>
                </c:pt>
              </c:strCache>
            </c:strRef>
          </c:tx>
          <c:spPr>
            <a:gradFill flip="none" rotWithShape="1">
              <a:gsLst>
                <a:gs pos="0">
                  <a:srgbClr val="76B54B"/>
                </a:gs>
                <a:gs pos="41000">
                  <a:srgbClr val="A4CE88"/>
                </a:gs>
                <a:gs pos="100000">
                  <a:schemeClr val="accent6">
                    <a:lumMod val="40000"/>
                    <a:lumOff val="60000"/>
                  </a:schemeClr>
                </a:gs>
              </a:gsLst>
              <a:lin ang="0" scaled="1"/>
              <a:tileRect/>
            </a:gradFill>
            <a:ln>
              <a:noFill/>
            </a:ln>
            <a:effectLst>
              <a:outerShdw blurRad="76200" dir="18900000" sy="23000" kx="-1200000" algn="bl" rotWithShape="0">
                <a:prstClr val="black">
                  <a:alpha val="20000"/>
                </a:prstClr>
              </a:outerShdw>
            </a:effectLst>
            <a:scene3d>
              <a:camera prst="orthographicFront"/>
              <a:lightRig rig="threePt" dir="t"/>
            </a:scene3d>
            <a:sp3d>
              <a:bevelT w="1270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Лист1!$A$2:$A$6</c:f>
              <c:strCache>
                <c:ptCount val="5"/>
                <c:pt idx="0">
                  <c:v>Факт 2016 год</c:v>
                </c:pt>
                <c:pt idx="1">
                  <c:v>План 2017 год</c:v>
                </c:pt>
                <c:pt idx="2">
                  <c:v>2018 год</c:v>
                </c:pt>
                <c:pt idx="3">
                  <c:v>2019 год</c:v>
                </c:pt>
                <c:pt idx="4">
                  <c:v>2020 год</c:v>
                </c:pt>
              </c:strCache>
            </c:strRef>
          </c:cat>
          <c:val>
            <c:numRef>
              <c:f>Лист1!$B$2:$B$6</c:f>
              <c:numCache>
                <c:formatCode>#,##0.0\ _₽</c:formatCode>
                <c:ptCount val="5"/>
                <c:pt idx="0">
                  <c:v>38981</c:v>
                </c:pt>
                <c:pt idx="1">
                  <c:v>38168</c:v>
                </c:pt>
                <c:pt idx="2">
                  <c:v>39813.599999999999</c:v>
                </c:pt>
                <c:pt idx="3">
                  <c:v>34926.9</c:v>
                </c:pt>
                <c:pt idx="4">
                  <c:v>36588.800000000003</c:v>
                </c:pt>
              </c:numCache>
            </c:numRef>
          </c:val>
          <c:extLst>
            <c:ext xmlns:c16="http://schemas.microsoft.com/office/drawing/2014/chart" uri="{C3380CC4-5D6E-409C-BE32-E72D297353CC}">
              <c16:uniqueId val="{00000000-9819-45B3-B8C9-C68F61B9B091}"/>
            </c:ext>
          </c:extLst>
        </c:ser>
        <c:ser>
          <c:idx val="1"/>
          <c:order val="1"/>
          <c:tx>
            <c:strRef>
              <c:f>Лист1!$C$1</c:f>
              <c:strCache>
                <c:ptCount val="1"/>
                <c:pt idx="0">
                  <c:v>Субсидии</c:v>
                </c:pt>
              </c:strCache>
            </c:strRef>
          </c:tx>
          <c:spPr>
            <a:gradFill flip="none" rotWithShape="1">
              <a:gsLst>
                <a:gs pos="0">
                  <a:schemeClr val="accent4">
                    <a:lumMod val="20000"/>
                    <a:lumOff val="80000"/>
                  </a:schemeClr>
                </a:gs>
                <a:gs pos="35000">
                  <a:schemeClr val="accent4">
                    <a:lumMod val="40000"/>
                    <a:lumOff val="60000"/>
                  </a:schemeClr>
                </a:gs>
                <a:gs pos="100000">
                  <a:schemeClr val="accent4">
                    <a:lumMod val="100000"/>
                  </a:schemeClr>
                </a:gs>
              </a:gsLst>
              <a:path path="circle">
                <a:fillToRect l="100000" t="100000"/>
              </a:path>
              <a:tileRect r="-100000" b="-100000"/>
            </a:gradFill>
            <a:ln>
              <a:noFill/>
            </a:ln>
            <a:effectLst/>
            <a:scene3d>
              <a:camera prst="orthographicFront"/>
              <a:lightRig rig="threePt" dir="t"/>
            </a:scene3d>
            <a:sp3d>
              <a:bevelT w="127000"/>
            </a:sp3d>
          </c:spPr>
          <c:invertIfNegative val="0"/>
          <c:dLbls>
            <c:dLbl>
              <c:idx val="0"/>
              <c:layout>
                <c:manualLayout>
                  <c:x val="8.033973279335456E-2"/>
                  <c:y val="1.536520181043210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581-4253-BDE7-C556394F579C}"/>
                </c:ext>
              </c:extLst>
            </c:dLbl>
            <c:dLbl>
              <c:idx val="1"/>
              <c:layout>
                <c:manualLayout>
                  <c:x val="7.515652422604141E-2"/>
                  <c:y val="5.377820633651243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581-4253-BDE7-C556394F579C}"/>
                </c:ext>
              </c:extLst>
            </c:dLbl>
            <c:dLbl>
              <c:idx val="2"/>
              <c:layout>
                <c:manualLayout>
                  <c:x val="7.6452326367869569E-2"/>
                  <c:y val="5.889994027332314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581-4253-BDE7-C556394F579C}"/>
                </c:ext>
              </c:extLst>
            </c:dLbl>
            <c:dLbl>
              <c:idx val="3"/>
              <c:layout>
                <c:manualLayout>
                  <c:x val="7.7748128509697867E-2"/>
                  <c:y val="5.633907330491778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581-4253-BDE7-C556394F579C}"/>
                </c:ext>
              </c:extLst>
            </c:dLbl>
            <c:dLbl>
              <c:idx val="4"/>
              <c:layout>
                <c:manualLayout>
                  <c:x val="7.1269117800556461E-2"/>
                  <c:y val="4.865647239970172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581-4253-BDE7-C556394F579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Факт 2016 год</c:v>
                </c:pt>
                <c:pt idx="1">
                  <c:v>План 2017 год</c:v>
                </c:pt>
                <c:pt idx="2">
                  <c:v>2018 год</c:v>
                </c:pt>
                <c:pt idx="3">
                  <c:v>2019 год</c:v>
                </c:pt>
                <c:pt idx="4">
                  <c:v>2020 год</c:v>
                </c:pt>
              </c:strCache>
            </c:strRef>
          </c:cat>
          <c:val>
            <c:numRef>
              <c:f>Лист1!$C$2:$C$6</c:f>
              <c:numCache>
                <c:formatCode>#,##0.0\ _₽</c:formatCode>
                <c:ptCount val="5"/>
                <c:pt idx="0">
                  <c:v>3212.8</c:v>
                </c:pt>
                <c:pt idx="1">
                  <c:v>1417.5</c:v>
                </c:pt>
                <c:pt idx="2">
                  <c:v>640.70000000000005</c:v>
                </c:pt>
                <c:pt idx="3">
                  <c:v>530.4</c:v>
                </c:pt>
                <c:pt idx="4">
                  <c:v>342.5</c:v>
                </c:pt>
              </c:numCache>
            </c:numRef>
          </c:val>
          <c:extLst>
            <c:ext xmlns:c16="http://schemas.microsoft.com/office/drawing/2014/chart" uri="{C3380CC4-5D6E-409C-BE32-E72D297353CC}">
              <c16:uniqueId val="{00000003-9819-45B3-B8C9-C68F61B9B091}"/>
            </c:ext>
          </c:extLst>
        </c:ser>
        <c:ser>
          <c:idx val="2"/>
          <c:order val="2"/>
          <c:tx>
            <c:strRef>
              <c:f>Лист1!$D$1</c:f>
              <c:strCache>
                <c:ptCount val="1"/>
                <c:pt idx="0">
                  <c:v>Субвенции</c:v>
                </c:pt>
              </c:strCache>
            </c:strRef>
          </c:tx>
          <c:spPr>
            <a:gradFill flip="none" rotWithShape="1">
              <a:gsLst>
                <a:gs pos="0">
                  <a:srgbClr val="90C2F0"/>
                </a:gs>
                <a:gs pos="48000">
                  <a:srgbClr val="D4E5F4"/>
                </a:gs>
                <a:gs pos="100000">
                  <a:srgbClr val="DEEBF6"/>
                </a:gs>
              </a:gsLst>
              <a:lin ang="0" scaled="1"/>
              <a:tileRect/>
            </a:gradFill>
            <a:ln>
              <a:noFill/>
            </a:ln>
            <a:effectLst/>
            <a:scene3d>
              <a:camera prst="orthographicFront"/>
              <a:lightRig rig="threePt" dir="t"/>
            </a:scene3d>
            <a:sp3d>
              <a:bevelT w="127000"/>
            </a:sp3d>
          </c:spPr>
          <c:invertIfNegative val="0"/>
          <c:dLbls>
            <c:dLbl>
              <c:idx val="0"/>
              <c:layout>
                <c:manualLayout>
                  <c:x val="8.1635534935182802E-2"/>
                  <c:y val="5.121733936810685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581-4253-BDE7-C556394F579C}"/>
                </c:ext>
              </c:extLst>
            </c:dLbl>
            <c:dLbl>
              <c:idx val="1"/>
              <c:layout>
                <c:manualLayout>
                  <c:x val="7.2564919942384717E-2"/>
                  <c:y val="1.280433484202677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581-4253-BDE7-C556394F579C}"/>
                </c:ext>
              </c:extLst>
            </c:dLbl>
            <c:dLbl>
              <c:idx val="2"/>
              <c:layout>
                <c:manualLayout>
                  <c:x val="7.386072208421296E-2"/>
                  <c:y val="1.536520181043212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581-4253-BDE7-C556394F579C}"/>
                </c:ext>
              </c:extLst>
            </c:dLbl>
            <c:dLbl>
              <c:idx val="3"/>
              <c:layout>
                <c:manualLayout>
                  <c:x val="7.5156524226041257E-2"/>
                  <c:y val="1.280433484202677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581-4253-BDE7-C556394F579C}"/>
                </c:ext>
              </c:extLst>
            </c:dLbl>
            <c:dLbl>
              <c:idx val="4"/>
              <c:layout>
                <c:manualLayout>
                  <c:x val="7.1269117800556461E-2"/>
                  <c:y val="7.682600905216038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A581-4253-BDE7-C556394F579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Факт 2016 год</c:v>
                </c:pt>
                <c:pt idx="1">
                  <c:v>План 2017 год</c:v>
                </c:pt>
                <c:pt idx="2">
                  <c:v>2018 год</c:v>
                </c:pt>
                <c:pt idx="3">
                  <c:v>2019 год</c:v>
                </c:pt>
                <c:pt idx="4">
                  <c:v>2020 год</c:v>
                </c:pt>
              </c:strCache>
            </c:strRef>
          </c:cat>
          <c:val>
            <c:numRef>
              <c:f>Лист1!$D$2:$D$6</c:f>
              <c:numCache>
                <c:formatCode>#,##0.0\ _₽</c:formatCode>
                <c:ptCount val="5"/>
                <c:pt idx="0">
                  <c:v>1112.7</c:v>
                </c:pt>
                <c:pt idx="1">
                  <c:v>981.9</c:v>
                </c:pt>
                <c:pt idx="2">
                  <c:v>957.9</c:v>
                </c:pt>
                <c:pt idx="3">
                  <c:v>986.5</c:v>
                </c:pt>
                <c:pt idx="4">
                  <c:v>987.2</c:v>
                </c:pt>
              </c:numCache>
            </c:numRef>
          </c:val>
          <c:extLst>
            <c:ext xmlns:c16="http://schemas.microsoft.com/office/drawing/2014/chart" uri="{C3380CC4-5D6E-409C-BE32-E72D297353CC}">
              <c16:uniqueId val="{00000004-9819-45B3-B8C9-C68F61B9B091}"/>
            </c:ext>
          </c:extLst>
        </c:ser>
        <c:ser>
          <c:idx val="3"/>
          <c:order val="3"/>
          <c:tx>
            <c:strRef>
              <c:f>Лист1!$E$1</c:f>
              <c:strCache>
                <c:ptCount val="1"/>
                <c:pt idx="0">
                  <c:v>Иные межбюджетные трансферты</c:v>
                </c:pt>
              </c:strCache>
            </c:strRef>
          </c:tx>
          <c:spPr>
            <a:gradFill>
              <a:gsLst>
                <a:gs pos="0">
                  <a:srgbClr val="AE78D6"/>
                </a:gs>
                <a:gs pos="48000">
                  <a:srgbClr val="F6ACE8"/>
                </a:gs>
                <a:gs pos="100000">
                  <a:srgbClr val="FAEAF9"/>
                </a:gs>
              </a:gsLst>
              <a:lin ang="0" scaled="1"/>
            </a:gradFill>
            <a:ln>
              <a:noFill/>
            </a:ln>
            <a:effectLst/>
            <a:scene3d>
              <a:camera prst="orthographicFront"/>
              <a:lightRig rig="threePt" dir="t"/>
            </a:scene3d>
            <a:sp3d>
              <a:bevelT w="127000"/>
              <a:bevelB/>
            </a:sp3d>
          </c:spPr>
          <c:invertIfNegative val="0"/>
          <c:dLbls>
            <c:dLbl>
              <c:idx val="0"/>
              <c:layout>
                <c:manualLayout>
                  <c:x val="7.6452326367869611E-2"/>
                  <c:y val="-2.816953665245889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581-4253-BDE7-C556394F579C}"/>
                </c:ext>
              </c:extLst>
            </c:dLbl>
            <c:dLbl>
              <c:idx val="1"/>
              <c:layout>
                <c:manualLayout>
                  <c:x val="7.126911780055642E-2"/>
                  <c:y val="-2.816953665245891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581-4253-BDE7-C556394F579C}"/>
                </c:ext>
              </c:extLst>
            </c:dLbl>
            <c:dLbl>
              <c:idx val="2"/>
              <c:layout>
                <c:manualLayout>
                  <c:x val="7.2564919942384759E-2"/>
                  <c:y val="-2.30478027156482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581-4253-BDE7-C556394F579C}"/>
                </c:ext>
              </c:extLst>
            </c:dLbl>
            <c:dLbl>
              <c:idx val="3"/>
              <c:layout>
                <c:manualLayout>
                  <c:x val="7.3860722084213057E-2"/>
                  <c:y val="-2.816953665245889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581-4253-BDE7-C556394F579C}"/>
                </c:ext>
              </c:extLst>
            </c:dLbl>
            <c:dLbl>
              <c:idx val="4"/>
              <c:layout>
                <c:manualLayout>
                  <c:x val="7.1269117800556461E-2"/>
                  <c:y val="-3.073040362086424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581-4253-BDE7-C556394F579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Факт 2016 год</c:v>
                </c:pt>
                <c:pt idx="1">
                  <c:v>План 2017 год</c:v>
                </c:pt>
                <c:pt idx="2">
                  <c:v>2018 год</c:v>
                </c:pt>
                <c:pt idx="3">
                  <c:v>2019 год</c:v>
                </c:pt>
                <c:pt idx="4">
                  <c:v>2020 год</c:v>
                </c:pt>
              </c:strCache>
            </c:strRef>
          </c:cat>
          <c:val>
            <c:numRef>
              <c:f>Лист1!$E$2:$E$6</c:f>
              <c:numCache>
                <c:formatCode>#,##0.0\ _₽</c:formatCode>
                <c:ptCount val="5"/>
                <c:pt idx="0">
                  <c:v>817.5</c:v>
                </c:pt>
                <c:pt idx="1">
                  <c:v>590.20000000000005</c:v>
                </c:pt>
                <c:pt idx="2">
                  <c:v>557.1</c:v>
                </c:pt>
                <c:pt idx="3">
                  <c:v>638.70000000000005</c:v>
                </c:pt>
                <c:pt idx="4">
                  <c:v>663.6</c:v>
                </c:pt>
              </c:numCache>
            </c:numRef>
          </c:val>
          <c:extLst>
            <c:ext xmlns:c16="http://schemas.microsoft.com/office/drawing/2014/chart" uri="{C3380CC4-5D6E-409C-BE32-E72D297353CC}">
              <c16:uniqueId val="{00000005-9819-45B3-B8C9-C68F61B9B091}"/>
            </c:ext>
          </c:extLst>
        </c:ser>
        <c:dLbls>
          <c:showLegendKey val="0"/>
          <c:showVal val="0"/>
          <c:showCatName val="0"/>
          <c:showSerName val="0"/>
          <c:showPercent val="0"/>
          <c:showBubbleSize val="0"/>
        </c:dLbls>
        <c:gapWidth val="150"/>
        <c:overlap val="100"/>
        <c:axId val="299125616"/>
        <c:axId val="299122896"/>
      </c:barChart>
      <c:catAx>
        <c:axId val="29912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299122896"/>
        <c:crosses val="autoZero"/>
        <c:auto val="1"/>
        <c:lblAlgn val="ctr"/>
        <c:lblOffset val="100"/>
        <c:noMultiLvlLbl val="0"/>
      </c:catAx>
      <c:valAx>
        <c:axId val="2991228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99125616"/>
        <c:crosses val="autoZero"/>
        <c:crossBetween val="between"/>
      </c:valAx>
      <c:spPr>
        <a:noFill/>
        <a:ln>
          <a:noFill/>
        </a:ln>
        <a:effectLst/>
      </c:spPr>
    </c:plotArea>
    <c:legend>
      <c:legendPos val="b"/>
      <c:layout>
        <c:manualLayout>
          <c:xMode val="edge"/>
          <c:yMode val="edge"/>
          <c:x val="0.18116426087904974"/>
          <c:y val="0.91174244211533262"/>
          <c:w val="0.58843099685242517"/>
          <c:h val="5.24054203269924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305761654772741"/>
          <c:y val="9.2110056096554052E-2"/>
          <c:w val="0.86694238345227259"/>
          <c:h val="0.74542489041744586"/>
        </c:manualLayout>
      </c:layout>
      <c:bar3DChart>
        <c:barDir val="bar"/>
        <c:grouping val="stacked"/>
        <c:varyColors val="0"/>
        <c:ser>
          <c:idx val="0"/>
          <c:order val="0"/>
          <c:tx>
            <c:strRef>
              <c:f>Лист1!$B$1</c:f>
              <c:strCache>
                <c:ptCount val="1"/>
                <c:pt idx="0">
                  <c:v>Ряд 1</c:v>
                </c:pt>
              </c:strCache>
            </c:strRef>
          </c:tx>
          <c:spPr>
            <a:gradFill flip="none" rotWithShape="1">
              <a:gsLst>
                <a:gs pos="0">
                  <a:schemeClr val="accent5">
                    <a:lumMod val="5000"/>
                    <a:lumOff val="95000"/>
                  </a:schemeClr>
                </a:gs>
                <a:gs pos="38000">
                  <a:schemeClr val="accent5">
                    <a:lumMod val="45000"/>
                    <a:lumOff val="55000"/>
                  </a:schemeClr>
                </a:gs>
                <a:gs pos="83000">
                  <a:schemeClr val="accent5">
                    <a:lumMod val="45000"/>
                    <a:lumOff val="55000"/>
                  </a:schemeClr>
                </a:gs>
                <a:gs pos="100000">
                  <a:schemeClr val="accent5">
                    <a:lumMod val="30000"/>
                    <a:lumOff val="70000"/>
                  </a:schemeClr>
                </a:gs>
              </a:gsLst>
              <a:lin ang="8100000" scaled="1"/>
              <a:tileRect/>
            </a:gradFill>
            <a:ln>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8-FA3A-4E96-8149-0FDE0BA0F30C}"/>
              </c:ext>
            </c:extLst>
          </c:dPt>
          <c:dPt>
            <c:idx val="1"/>
            <c:invertIfNegative val="0"/>
            <c:bubble3D val="0"/>
            <c:extLst>
              <c:ext xmlns:c16="http://schemas.microsoft.com/office/drawing/2014/chart" uri="{C3380CC4-5D6E-409C-BE32-E72D297353CC}">
                <c16:uniqueId val="{00000001-FA3A-4E96-8149-0FDE0BA0F30C}"/>
              </c:ext>
            </c:extLst>
          </c:dPt>
          <c:dPt>
            <c:idx val="2"/>
            <c:invertIfNegative val="0"/>
            <c:bubble3D val="0"/>
            <c:extLst>
              <c:ext xmlns:c16="http://schemas.microsoft.com/office/drawing/2014/chart" uri="{C3380CC4-5D6E-409C-BE32-E72D297353CC}">
                <c16:uniqueId val="{00000003-FA3A-4E96-8149-0FDE0BA0F30C}"/>
              </c:ext>
            </c:extLst>
          </c:dPt>
          <c:dPt>
            <c:idx val="3"/>
            <c:invertIfNegative val="0"/>
            <c:bubble3D val="0"/>
            <c:extLst>
              <c:ext xmlns:c16="http://schemas.microsoft.com/office/drawing/2014/chart" uri="{C3380CC4-5D6E-409C-BE32-E72D297353CC}">
                <c16:uniqueId val="{00000005-FA3A-4E96-8149-0FDE0BA0F30C}"/>
              </c:ext>
            </c:extLst>
          </c:dPt>
          <c:dPt>
            <c:idx val="4"/>
            <c:invertIfNegative val="0"/>
            <c:bubble3D val="0"/>
            <c:extLst>
              <c:ext xmlns:c16="http://schemas.microsoft.com/office/drawing/2014/chart" uri="{C3380CC4-5D6E-409C-BE32-E72D297353CC}">
                <c16:uniqueId val="{00000007-FA3A-4E96-8149-0FDE0BA0F3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25000"/>
                      </a:schemeClr>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2016 год факт</c:v>
                </c:pt>
                <c:pt idx="1">
                  <c:v>2017 год уточненный план</c:v>
                </c:pt>
                <c:pt idx="2">
                  <c:v>2018 год</c:v>
                </c:pt>
                <c:pt idx="3">
                  <c:v>2019 год</c:v>
                </c:pt>
                <c:pt idx="4">
                  <c:v>2020 год</c:v>
                </c:pt>
              </c:strCache>
            </c:strRef>
          </c:cat>
          <c:val>
            <c:numRef>
              <c:f>Лист1!$B$2:$B$6</c:f>
              <c:numCache>
                <c:formatCode>General</c:formatCode>
                <c:ptCount val="5"/>
                <c:pt idx="0">
                  <c:v>65271.5</c:v>
                </c:pt>
                <c:pt idx="1">
                  <c:v>67375.8</c:v>
                </c:pt>
                <c:pt idx="2">
                  <c:v>63693.9</c:v>
                </c:pt>
                <c:pt idx="3">
                  <c:v>60344.7</c:v>
                </c:pt>
                <c:pt idx="4">
                  <c:v>63783.3</c:v>
                </c:pt>
              </c:numCache>
            </c:numRef>
          </c:val>
          <c:extLst>
            <c:ext xmlns:c16="http://schemas.microsoft.com/office/drawing/2014/chart" uri="{C3380CC4-5D6E-409C-BE32-E72D297353CC}">
              <c16:uniqueId val="{00000009-FA3A-4E96-8149-0FDE0BA0F30C}"/>
            </c:ext>
          </c:extLst>
        </c:ser>
        <c:dLbls>
          <c:showLegendKey val="0"/>
          <c:showVal val="1"/>
          <c:showCatName val="0"/>
          <c:showSerName val="0"/>
          <c:showPercent val="0"/>
          <c:showBubbleSize val="0"/>
        </c:dLbls>
        <c:gapWidth val="79"/>
        <c:shape val="box"/>
        <c:axId val="299136496"/>
        <c:axId val="299134864"/>
        <c:axId val="0"/>
      </c:bar3DChart>
      <c:catAx>
        <c:axId val="29913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Palatino Linotype" panose="02040502050505030304" pitchFamily="18" charset="0"/>
                <a:ea typeface="+mn-ea"/>
                <a:cs typeface="+mn-cs"/>
              </a:defRPr>
            </a:pPr>
            <a:endParaRPr lang="ru-RU"/>
          </a:p>
        </c:txPr>
        <c:crossAx val="299134864"/>
        <c:crosses val="autoZero"/>
        <c:auto val="1"/>
        <c:lblAlgn val="ctr"/>
        <c:lblOffset val="100"/>
        <c:noMultiLvlLbl val="0"/>
      </c:catAx>
      <c:valAx>
        <c:axId val="299134864"/>
        <c:scaling>
          <c:orientation val="minMax"/>
          <c:max val="70000"/>
          <c:min val="0"/>
        </c:scaling>
        <c:delete val="1"/>
        <c:axPos val="b"/>
        <c:numFmt formatCode="#,##0" sourceLinked="0"/>
        <c:majorTickMark val="none"/>
        <c:minorTickMark val="none"/>
        <c:tickLblPos val="nextTo"/>
        <c:crossAx val="299136496"/>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8.858012248575739E-2"/>
          <c:y val="7.1316458115290693E-2"/>
          <c:w val="0.81809645978009471"/>
          <c:h val="0.55833005734405583"/>
        </c:manualLayout>
      </c:layout>
      <c:bar3DChart>
        <c:barDir val="col"/>
        <c:grouping val="clustered"/>
        <c:varyColors val="0"/>
        <c:ser>
          <c:idx val="0"/>
          <c:order val="0"/>
          <c:tx>
            <c:strRef>
              <c:f>Лист1!$B$1</c:f>
              <c:strCache>
                <c:ptCount val="1"/>
                <c:pt idx="0">
                  <c:v>2018 год</c:v>
                </c:pt>
              </c:strCache>
            </c:strRef>
          </c:tx>
          <c:spPr>
            <a:gradFill flip="none" rotWithShape="1">
              <a:gsLst>
                <a:gs pos="0">
                  <a:schemeClr val="accent1">
                    <a:lumMod val="75000"/>
                  </a:schemeClr>
                </a:gs>
                <a:gs pos="48000">
                  <a:schemeClr val="accent5">
                    <a:lumMod val="97000"/>
                    <a:lumOff val="3000"/>
                  </a:schemeClr>
                </a:gs>
                <a:gs pos="100000">
                  <a:schemeClr val="accent5">
                    <a:lumMod val="60000"/>
                    <a:lumOff val="40000"/>
                  </a:schemeClr>
                </a:gs>
              </a:gsLst>
              <a:lin ang="0" scaled="1"/>
              <a:tileRect/>
            </a:gradFill>
            <a:scene3d>
              <a:camera prst="orthographicFront"/>
              <a:lightRig rig="threePt" dir="t"/>
            </a:scene3d>
            <a:sp3d prstMaterial="plastic">
              <a:bevelT/>
            </a:sp3d>
          </c:spPr>
          <c:invertIfNegative val="0"/>
          <c:cat>
            <c:strRef>
              <c:f>Лист1!$A$2:$A$15</c:f>
              <c:strCache>
                <c:ptCount val="14"/>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Здравоохранение</c:v>
                </c:pt>
                <c:pt idx="9">
                  <c:v>Социальная политика</c:v>
                </c:pt>
                <c:pt idx="10">
                  <c:v>Физическая культура и спорт</c:v>
                </c:pt>
                <c:pt idx="11">
                  <c:v>Средства массовой информации</c:v>
                </c:pt>
                <c:pt idx="12">
                  <c:v>Обслуживание государственного и муниципального долга</c:v>
                </c:pt>
                <c:pt idx="13">
                  <c:v>Межбюджетные трансферты общего характера</c:v>
                </c:pt>
              </c:strCache>
            </c:strRef>
          </c:cat>
          <c:val>
            <c:numRef>
              <c:f>Лист1!$B$2:$B$15</c:f>
              <c:numCache>
                <c:formatCode>General</c:formatCode>
                <c:ptCount val="14"/>
                <c:pt idx="0">
                  <c:v>3734.4</c:v>
                </c:pt>
                <c:pt idx="1">
                  <c:v>14.4</c:v>
                </c:pt>
                <c:pt idx="2">
                  <c:v>1325.9</c:v>
                </c:pt>
                <c:pt idx="3">
                  <c:v>9523.4</c:v>
                </c:pt>
                <c:pt idx="4">
                  <c:v>7902.3</c:v>
                </c:pt>
                <c:pt idx="5">
                  <c:v>276.39999999999998</c:v>
                </c:pt>
                <c:pt idx="6">
                  <c:v>12917.9</c:v>
                </c:pt>
                <c:pt idx="7">
                  <c:v>1085.5</c:v>
                </c:pt>
                <c:pt idx="8">
                  <c:v>5176</c:v>
                </c:pt>
                <c:pt idx="9">
                  <c:v>13102.2</c:v>
                </c:pt>
                <c:pt idx="10">
                  <c:v>1250.5999999999999</c:v>
                </c:pt>
                <c:pt idx="11">
                  <c:v>47.3</c:v>
                </c:pt>
                <c:pt idx="12">
                  <c:v>209.2</c:v>
                </c:pt>
                <c:pt idx="13">
                  <c:v>7128.4</c:v>
                </c:pt>
              </c:numCache>
            </c:numRef>
          </c:val>
          <c:extLst>
            <c:ext xmlns:c16="http://schemas.microsoft.com/office/drawing/2014/chart" uri="{C3380CC4-5D6E-409C-BE32-E72D297353CC}">
              <c16:uniqueId val="{00000000-6884-4BA7-B071-A24347226751}"/>
            </c:ext>
          </c:extLst>
        </c:ser>
        <c:ser>
          <c:idx val="1"/>
          <c:order val="1"/>
          <c:tx>
            <c:strRef>
              <c:f>Лист1!$C$1</c:f>
              <c:strCache>
                <c:ptCount val="1"/>
                <c:pt idx="0">
                  <c:v>2019 год</c:v>
                </c:pt>
              </c:strCache>
            </c:strRef>
          </c:tx>
          <c:spPr>
            <a:gradFill flip="none" rotWithShape="1">
              <a:gsLst>
                <a:gs pos="0">
                  <a:srgbClr val="F1A43D"/>
                </a:gs>
                <a:gs pos="35000">
                  <a:schemeClr val="accent4">
                    <a:lumMod val="0"/>
                    <a:lumOff val="100000"/>
                  </a:schemeClr>
                </a:gs>
                <a:gs pos="100000">
                  <a:schemeClr val="accent4">
                    <a:lumMod val="100000"/>
                  </a:schemeClr>
                </a:gs>
              </a:gsLst>
              <a:path path="circle">
                <a:fillToRect l="50000" t="-80000" r="50000" b="180000"/>
              </a:path>
              <a:tileRect/>
            </a:gradFill>
            <a:scene3d>
              <a:camera prst="orthographicFront"/>
              <a:lightRig rig="threePt" dir="t"/>
            </a:scene3d>
            <a:sp3d>
              <a:bevelT/>
            </a:sp3d>
          </c:spPr>
          <c:invertIfNegative val="0"/>
          <c:cat>
            <c:strRef>
              <c:f>Лист1!$A$2:$A$15</c:f>
              <c:strCache>
                <c:ptCount val="14"/>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Здравоохранение</c:v>
                </c:pt>
                <c:pt idx="9">
                  <c:v>Социальная политика</c:v>
                </c:pt>
                <c:pt idx="10">
                  <c:v>Физическая культура и спорт</c:v>
                </c:pt>
                <c:pt idx="11">
                  <c:v>Средства массовой информации</c:v>
                </c:pt>
                <c:pt idx="12">
                  <c:v>Обслуживание государственного и муниципального долга</c:v>
                </c:pt>
                <c:pt idx="13">
                  <c:v>Межбюджетные трансферты общего характера</c:v>
                </c:pt>
              </c:strCache>
            </c:strRef>
          </c:cat>
          <c:val>
            <c:numRef>
              <c:f>Лист1!$C$2:$C$15</c:f>
              <c:numCache>
                <c:formatCode>General</c:formatCode>
                <c:ptCount val="14"/>
                <c:pt idx="0">
                  <c:v>3255.7</c:v>
                </c:pt>
                <c:pt idx="1">
                  <c:v>14.6</c:v>
                </c:pt>
                <c:pt idx="2">
                  <c:v>1223.7</c:v>
                </c:pt>
                <c:pt idx="3">
                  <c:v>8139.3</c:v>
                </c:pt>
                <c:pt idx="4">
                  <c:v>6814.6</c:v>
                </c:pt>
                <c:pt idx="5">
                  <c:v>165.3</c:v>
                </c:pt>
                <c:pt idx="6">
                  <c:v>12504.1</c:v>
                </c:pt>
                <c:pt idx="7">
                  <c:v>934.3</c:v>
                </c:pt>
                <c:pt idx="8">
                  <c:v>4965.7</c:v>
                </c:pt>
                <c:pt idx="9">
                  <c:v>13075.7</c:v>
                </c:pt>
                <c:pt idx="10">
                  <c:v>974.2</c:v>
                </c:pt>
                <c:pt idx="11">
                  <c:v>46.8</c:v>
                </c:pt>
                <c:pt idx="12">
                  <c:v>174.9</c:v>
                </c:pt>
                <c:pt idx="13">
                  <c:v>5977.9</c:v>
                </c:pt>
              </c:numCache>
            </c:numRef>
          </c:val>
          <c:extLst>
            <c:ext xmlns:c16="http://schemas.microsoft.com/office/drawing/2014/chart" uri="{C3380CC4-5D6E-409C-BE32-E72D297353CC}">
              <c16:uniqueId val="{00000001-6884-4BA7-B071-A24347226751}"/>
            </c:ext>
          </c:extLst>
        </c:ser>
        <c:ser>
          <c:idx val="2"/>
          <c:order val="2"/>
          <c:tx>
            <c:strRef>
              <c:f>Лист1!$D$1</c:f>
              <c:strCache>
                <c:ptCount val="1"/>
                <c:pt idx="0">
                  <c:v>2020 год</c:v>
                </c:pt>
              </c:strCache>
            </c:strRef>
          </c:tx>
          <c:spPr>
            <a:gradFill flip="none" rotWithShape="1">
              <a:gsLst>
                <a:gs pos="0">
                  <a:srgbClr val="92D050"/>
                </a:gs>
                <a:gs pos="48000">
                  <a:schemeClr val="accent6">
                    <a:lumMod val="97000"/>
                    <a:lumOff val="3000"/>
                  </a:schemeClr>
                </a:gs>
                <a:gs pos="100000">
                  <a:schemeClr val="accent6">
                    <a:lumMod val="60000"/>
                    <a:lumOff val="40000"/>
                  </a:schemeClr>
                </a:gs>
              </a:gsLst>
              <a:lin ang="16200000" scaled="1"/>
              <a:tileRect/>
            </a:gradFill>
            <a:scene3d>
              <a:camera prst="orthographicFront"/>
              <a:lightRig rig="threePt" dir="t"/>
            </a:scene3d>
            <a:sp3d>
              <a:bevelT/>
            </a:sp3d>
          </c:spPr>
          <c:invertIfNegative val="0"/>
          <c:cat>
            <c:strRef>
              <c:f>Лист1!$A$2:$A$15</c:f>
              <c:strCache>
                <c:ptCount val="14"/>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Здравоохранение</c:v>
                </c:pt>
                <c:pt idx="9">
                  <c:v>Социальная политика</c:v>
                </c:pt>
                <c:pt idx="10">
                  <c:v>Физическая культура и спорт</c:v>
                </c:pt>
                <c:pt idx="11">
                  <c:v>Средства массовой информации</c:v>
                </c:pt>
                <c:pt idx="12">
                  <c:v>Обслуживание государственного и муниципального долга</c:v>
                </c:pt>
                <c:pt idx="13">
                  <c:v>Межбюджетные трансферты общего характера</c:v>
                </c:pt>
              </c:strCache>
            </c:strRef>
          </c:cat>
          <c:val>
            <c:numRef>
              <c:f>Лист1!$D$2:$D$15</c:f>
              <c:numCache>
                <c:formatCode>General</c:formatCode>
                <c:ptCount val="14"/>
                <c:pt idx="0">
                  <c:v>3374.9</c:v>
                </c:pt>
                <c:pt idx="1">
                  <c:v>15.2</c:v>
                </c:pt>
                <c:pt idx="2">
                  <c:v>1209</c:v>
                </c:pt>
                <c:pt idx="3">
                  <c:v>8115.5</c:v>
                </c:pt>
                <c:pt idx="4">
                  <c:v>6423.2</c:v>
                </c:pt>
                <c:pt idx="5">
                  <c:v>161.5</c:v>
                </c:pt>
                <c:pt idx="6">
                  <c:v>11630.1</c:v>
                </c:pt>
                <c:pt idx="7">
                  <c:v>988.3</c:v>
                </c:pt>
                <c:pt idx="8">
                  <c:v>5062.6000000000004</c:v>
                </c:pt>
                <c:pt idx="9">
                  <c:v>8961.2999999999993</c:v>
                </c:pt>
                <c:pt idx="10">
                  <c:v>811.3</c:v>
                </c:pt>
                <c:pt idx="11">
                  <c:v>47.5</c:v>
                </c:pt>
                <c:pt idx="12">
                  <c:v>100.5</c:v>
                </c:pt>
                <c:pt idx="13">
                  <c:v>5970.4</c:v>
                </c:pt>
              </c:numCache>
            </c:numRef>
          </c:val>
          <c:extLst>
            <c:ext xmlns:c16="http://schemas.microsoft.com/office/drawing/2014/chart" uri="{C3380CC4-5D6E-409C-BE32-E72D297353CC}">
              <c16:uniqueId val="{00000002-6884-4BA7-B071-A24347226751}"/>
            </c:ext>
          </c:extLst>
        </c:ser>
        <c:dLbls>
          <c:showLegendKey val="0"/>
          <c:showVal val="0"/>
          <c:showCatName val="0"/>
          <c:showSerName val="0"/>
          <c:showPercent val="0"/>
          <c:showBubbleSize val="0"/>
        </c:dLbls>
        <c:gapWidth val="150"/>
        <c:shape val="cylinder"/>
        <c:axId val="299138128"/>
        <c:axId val="299127248"/>
        <c:axId val="0"/>
      </c:bar3DChart>
      <c:catAx>
        <c:axId val="299138128"/>
        <c:scaling>
          <c:orientation val="minMax"/>
        </c:scaling>
        <c:delete val="0"/>
        <c:axPos val="b"/>
        <c:numFmt formatCode="General" sourceLinked="0"/>
        <c:majorTickMark val="out"/>
        <c:minorTickMark val="none"/>
        <c:tickLblPos val="low"/>
        <c:spPr>
          <a:ln w="3175">
            <a:round/>
          </a:ln>
        </c:spPr>
        <c:txPr>
          <a:bodyPr rot="-5400000" anchor="t" anchorCtr="0"/>
          <a:lstStyle/>
          <a:p>
            <a:pPr>
              <a:defRPr sz="1000" baseline="0"/>
            </a:pPr>
            <a:endParaRPr lang="ru-RU"/>
          </a:p>
        </c:txPr>
        <c:crossAx val="299127248"/>
        <c:crosses val="autoZero"/>
        <c:auto val="0"/>
        <c:lblAlgn val="ctr"/>
        <c:lblOffset val="100"/>
        <c:tickLblSkip val="1"/>
        <c:noMultiLvlLbl val="0"/>
      </c:catAx>
      <c:valAx>
        <c:axId val="299127248"/>
        <c:scaling>
          <c:orientation val="minMax"/>
          <c:max val="12000"/>
          <c:min val="0"/>
        </c:scaling>
        <c:delete val="0"/>
        <c:axPos val="l"/>
        <c:majorGridlines/>
        <c:numFmt formatCode="#,##0" sourceLinked="0"/>
        <c:majorTickMark val="out"/>
        <c:minorTickMark val="none"/>
        <c:tickLblPos val="nextTo"/>
        <c:txPr>
          <a:bodyPr/>
          <a:lstStyle/>
          <a:p>
            <a:pPr>
              <a:defRPr>
                <a:solidFill>
                  <a:schemeClr val="tx1"/>
                </a:solidFill>
              </a:defRPr>
            </a:pPr>
            <a:endParaRPr lang="ru-RU"/>
          </a:p>
        </c:txPr>
        <c:crossAx val="299138128"/>
        <c:crosses val="autoZero"/>
        <c:crossBetween val="between"/>
        <c:majorUnit val="3000"/>
        <c:minorUnit val="1000"/>
      </c:valAx>
      <c:spPr>
        <a:noFill/>
        <a:ln w="25400">
          <a:noFill/>
        </a:ln>
      </c:spPr>
    </c:plotArea>
    <c:legend>
      <c:legendPos val="r"/>
      <c:layout>
        <c:manualLayout>
          <c:xMode val="edge"/>
          <c:yMode val="edge"/>
          <c:x val="0.88058401581746315"/>
          <c:y val="6.7666167733793012E-2"/>
          <c:w val="0.1194160034335684"/>
          <c:h val="0.16718163208766854"/>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hPercent val="100"/>
      <c:rotY val="130"/>
      <c:depthPercent val="90"/>
      <c:rAngAx val="1"/>
    </c:view3D>
    <c:floor>
      <c:thickness val="0"/>
    </c:floor>
    <c:sideWall>
      <c:thickness val="0"/>
    </c:sideWall>
    <c:backWall>
      <c:thickness val="0"/>
    </c:backWall>
    <c:plotArea>
      <c:layout>
        <c:manualLayout>
          <c:layoutTarget val="inner"/>
          <c:xMode val="edge"/>
          <c:yMode val="edge"/>
          <c:x val="0.22410389844470158"/>
          <c:y val="0.10426477017118983"/>
          <c:w val="0.46431905127691592"/>
          <c:h val="0.81819192562462273"/>
        </c:manualLayout>
      </c:layout>
      <c:pie3DChart>
        <c:varyColors val="1"/>
        <c:ser>
          <c:idx val="0"/>
          <c:order val="0"/>
          <c:tx>
            <c:strRef>
              <c:f>Лист1!$B$1</c:f>
              <c:strCache>
                <c:ptCount val="1"/>
                <c:pt idx="0">
                  <c:v>Продажи</c:v>
                </c:pt>
              </c:strCache>
            </c:strRef>
          </c:tx>
          <c:spPr>
            <a:effectLst>
              <a:glow rad="12700">
                <a:schemeClr val="accent1"/>
              </a:glow>
            </a:effectLst>
            <a:scene3d>
              <a:camera prst="orthographicFront"/>
              <a:lightRig rig="threePt" dir="t"/>
            </a:scene3d>
            <a:sp3d prstMaterial="metal">
              <a:bevelT w="165100" prst="coolSlant"/>
            </a:sp3d>
          </c:spPr>
          <c:dPt>
            <c:idx val="0"/>
            <c:bubble3D val="0"/>
            <c:explosion val="1"/>
            <c:spPr>
              <a:solidFill>
                <a:schemeClr val="tx2">
                  <a:lumMod val="60000"/>
                  <a:lumOff val="40000"/>
                  <a:alpha val="86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1-0919-4613-90E1-B51F1328209D}"/>
              </c:ext>
            </c:extLst>
          </c:dPt>
          <c:dPt>
            <c:idx val="2"/>
            <c:bubble3D val="0"/>
            <c:spPr>
              <a:solidFill>
                <a:schemeClr val="accent5">
                  <a:lumMod val="60000"/>
                  <a:lumOff val="40000"/>
                  <a:alpha val="85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3-0919-4613-90E1-B51F1328209D}"/>
              </c:ext>
            </c:extLst>
          </c:dPt>
          <c:dPt>
            <c:idx val="3"/>
            <c:bubble3D val="0"/>
            <c:explosion val="1"/>
            <c:spPr>
              <a:solidFill>
                <a:srgbClr val="FFC000">
                  <a:alpha val="86000"/>
                </a:srgb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5-0919-4613-90E1-B51F1328209D}"/>
              </c:ext>
            </c:extLst>
          </c:dPt>
          <c:dPt>
            <c:idx val="4"/>
            <c:bubble3D val="0"/>
            <c:spPr>
              <a:solidFill>
                <a:schemeClr val="accent5">
                  <a:lumMod val="75000"/>
                  <a:alpha val="79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15-0919-4613-90E1-B51F1328209D}"/>
              </c:ext>
            </c:extLst>
          </c:dPt>
          <c:dPt>
            <c:idx val="6"/>
            <c:bubble3D val="0"/>
            <c:spPr>
              <a:solidFill>
                <a:srgbClr val="7030A0">
                  <a:alpha val="78000"/>
                </a:srgb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7-0919-4613-90E1-B51F1328209D}"/>
              </c:ext>
            </c:extLst>
          </c:dPt>
          <c:dPt>
            <c:idx val="7"/>
            <c:bubble3D val="0"/>
            <c:spPr>
              <a:solidFill>
                <a:schemeClr val="accent2">
                  <a:lumMod val="40000"/>
                  <a:lumOff val="60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9-0919-4613-90E1-B51F1328209D}"/>
              </c:ext>
            </c:extLst>
          </c:dPt>
          <c:dPt>
            <c:idx val="8"/>
            <c:bubble3D val="0"/>
            <c:spPr>
              <a:solidFill>
                <a:schemeClr val="accent3">
                  <a:lumMod val="50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1-76F9-42DF-8BC7-735374D908A7}"/>
              </c:ext>
            </c:extLst>
          </c:dPt>
          <c:dPt>
            <c:idx val="9"/>
            <c:bubble3D val="0"/>
            <c:spPr>
              <a:solidFill>
                <a:schemeClr val="accent1">
                  <a:lumMod val="40000"/>
                  <a:lumOff val="60000"/>
                  <a:alpha val="86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B-0919-4613-90E1-B51F1328209D}"/>
              </c:ext>
            </c:extLst>
          </c:dPt>
          <c:dPt>
            <c:idx val="10"/>
            <c:bubble3D val="0"/>
            <c:spPr>
              <a:solidFill>
                <a:schemeClr val="tx2">
                  <a:lumMod val="75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D-0919-4613-90E1-B51F1328209D}"/>
              </c:ext>
            </c:extLst>
          </c:dPt>
          <c:dPt>
            <c:idx val="11"/>
            <c:bubble3D val="0"/>
            <c:spPr>
              <a:solidFill>
                <a:schemeClr val="accent3">
                  <a:lumMod val="60000"/>
                  <a:lumOff val="40000"/>
                  <a:alpha val="86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F-0919-4613-90E1-B51F1328209D}"/>
              </c:ext>
            </c:extLst>
          </c:dPt>
          <c:dPt>
            <c:idx val="12"/>
            <c:bubble3D val="0"/>
            <c:spPr>
              <a:effectLst>
                <a:glow rad="12700">
                  <a:schemeClr val="accent1">
                    <a:lumMod val="40000"/>
                    <a:lumOff val="60000"/>
                  </a:schemeClr>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11-0919-4613-90E1-B51F1328209D}"/>
              </c:ext>
            </c:extLst>
          </c:dPt>
          <c:dPt>
            <c:idx val="13"/>
            <c:bubble3D val="0"/>
            <c:spPr>
              <a:solidFill>
                <a:srgbClr val="FFFF00">
                  <a:alpha val="86000"/>
                </a:srgb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13-0919-4613-90E1-B51F1328209D}"/>
              </c:ext>
            </c:extLst>
          </c:dPt>
          <c:dLbls>
            <c:dLbl>
              <c:idx val="0"/>
              <c:layout>
                <c:manualLayout>
                  <c:x val="1.9302978619436521E-2"/>
                  <c:y val="-6.7318164697411351E-2"/>
                </c:manualLayout>
              </c:layout>
              <c:tx>
                <c:rich>
                  <a:bodyPr rot="0" vert="horz"/>
                  <a:lstStyle/>
                  <a:p>
                    <a:pPr>
                      <a:defRPr>
                        <a:solidFill>
                          <a:schemeClr val="tx1"/>
                        </a:solidFill>
                      </a:defRPr>
                    </a:pPr>
                    <a:fld id="{6D920446-D60B-4900-B2B3-B9543327B298}" type="CATEGORYNAME">
                      <a:rPr lang="ru-RU" sz="1200"/>
                      <a:pPr>
                        <a:defRPr>
                          <a:solidFill>
                            <a:schemeClr val="tx1"/>
                          </a:solidFill>
                        </a:defRPr>
                      </a:pPr>
                      <a:t>[ИМЯ КАТЕГОРИИ]</a:t>
                    </a:fld>
                    <a:r>
                      <a:rPr lang="ru-RU" baseline="0" dirty="0"/>
                      <a:t> </a:t>
                    </a:r>
                    <a:fld id="{02A359CA-0549-4051-A14C-8C4880442E70}" type="VALUE">
                      <a:rPr lang="ru-RU" sz="1200" baseline="0"/>
                      <a:pPr>
                        <a:defRPr>
                          <a:solidFill>
                            <a:schemeClr val="tx1"/>
                          </a:solidFill>
                        </a:defRPr>
                      </a:pPr>
                      <a:t>[ЗНАЧЕНИЕ]</a:t>
                    </a:fld>
                    <a:endParaRPr lang="ru-RU" baseline="0" dirty="0"/>
                  </a:p>
                </c:rich>
              </c:tx>
              <c:numFmt formatCode="0.0%" sourceLinked="0"/>
              <c:spPr>
                <a:ln w="6350"/>
                <a:effectLst>
                  <a:outerShdw blurRad="50800" dist="50800" dir="5400000" sx="200000" sy="200000" algn="ctr" rotWithShape="0">
                    <a:srgbClr val="000000">
                      <a:alpha val="0"/>
                    </a:srgbClr>
                  </a:outerShdw>
                </a:effectLst>
                <a:scene3d>
                  <a:camera prst="orthographicFront"/>
                  <a:lightRig rig="threePt" dir="t"/>
                </a:scene3d>
              </c:spPr>
              <c:showLegendKey val="0"/>
              <c:showVal val="1"/>
              <c:showCatName val="1"/>
              <c:showSerName val="0"/>
              <c:showPercent val="0"/>
              <c:showBubbleSize val="0"/>
              <c:extLst>
                <c:ext xmlns:c15="http://schemas.microsoft.com/office/drawing/2012/chart" uri="{CE6537A1-D6FC-4f65-9D91-7224C49458BB}">
                  <c15:layout>
                    <c:manualLayout>
                      <c:w val="0.26095674348467107"/>
                      <c:h val="8.9991702958345368E-2"/>
                    </c:manualLayout>
                  </c15:layout>
                  <c15:dlblFieldTable/>
                  <c15:showDataLabelsRange val="0"/>
                </c:ext>
                <c:ext xmlns:c16="http://schemas.microsoft.com/office/drawing/2014/chart" uri="{C3380CC4-5D6E-409C-BE32-E72D297353CC}">
                  <c16:uniqueId val="{00000001-0919-4613-90E1-B51F1328209D}"/>
                </c:ext>
              </c:extLst>
            </c:dLbl>
            <c:dLbl>
              <c:idx val="1"/>
              <c:layout>
                <c:manualLayout>
                  <c:x val="1.8001394844247162E-2"/>
                  <c:y val="2.7716052090596462E-3"/>
                </c:manualLayout>
              </c:layout>
              <c:tx>
                <c:rich>
                  <a:bodyPr/>
                  <a:lstStyle/>
                  <a:p>
                    <a:fld id="{35C4E1BF-61B8-4AC6-8905-AE4E2A0762E7}" type="CATEGORYNAME">
                      <a:rPr lang="ru-RU" sz="1200"/>
                      <a:pPr/>
                      <a:t>[ИМЯ КАТЕГОРИИ]</a:t>
                    </a:fld>
                    <a:r>
                      <a:rPr lang="ru-RU" sz="1200" baseline="0" dirty="0"/>
                      <a:t> </a:t>
                    </a:r>
                    <a:fld id="{366C7E12-785A-429F-8324-FBC10B853D9E}"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4-0919-4613-90E1-B51F1328209D}"/>
                </c:ext>
              </c:extLst>
            </c:dLbl>
            <c:dLbl>
              <c:idx val="2"/>
              <c:layout>
                <c:manualLayout>
                  <c:x val="-0.17846222346077054"/>
                  <c:y val="7.9683271590838628E-2"/>
                </c:manualLayout>
              </c:layout>
              <c:tx>
                <c:rich>
                  <a:bodyPr/>
                  <a:lstStyle/>
                  <a:p>
                    <a:fld id="{46E523E1-F670-458A-B384-278A73065406}" type="CATEGORYNAME">
                      <a:rPr lang="ru-RU" sz="1200"/>
                      <a:pPr/>
                      <a:t>[ИМЯ КАТЕГОРИИ]</a:t>
                    </a:fld>
                    <a:r>
                      <a:rPr lang="ru-RU" baseline="0" dirty="0"/>
                      <a:t> </a:t>
                    </a:r>
                    <a:fld id="{725C8603-CEE5-4708-B39B-9AFAA3CB3941}" type="VALUE">
                      <a:rPr lang="ru-RU" sz="1200" baseline="0"/>
                      <a:pPr/>
                      <a:t>[ЗНАЧЕНИЕ]</a:t>
                    </a:fld>
                    <a:endParaRPr lang="ru-RU"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4080167809753808"/>
                      <c:h val="0.13309642266657992"/>
                    </c:manualLayout>
                  </c15:layout>
                  <c15:dlblFieldTable/>
                  <c15:showDataLabelsRange val="0"/>
                </c:ext>
                <c:ext xmlns:c16="http://schemas.microsoft.com/office/drawing/2014/chart" uri="{C3380CC4-5D6E-409C-BE32-E72D297353CC}">
                  <c16:uniqueId val="{00000003-0919-4613-90E1-B51F1328209D}"/>
                </c:ext>
              </c:extLst>
            </c:dLbl>
            <c:dLbl>
              <c:idx val="3"/>
              <c:layout>
                <c:manualLayout>
                  <c:x val="-7.9552475312983525E-2"/>
                  <c:y val="-1.1859966811833381E-2"/>
                </c:manualLayout>
              </c:layout>
              <c:tx>
                <c:rich>
                  <a:bodyPr/>
                  <a:lstStyle/>
                  <a:p>
                    <a:fld id="{E2D097EF-4772-4EDC-8513-08A82945E362}" type="CATEGORYNAME">
                      <a:rPr lang="ru-RU" sz="1200"/>
                      <a:pPr/>
                      <a:t>[ИМЯ КАТЕГОРИИ]</a:t>
                    </a:fld>
                    <a:r>
                      <a:rPr lang="ru-RU" sz="1200" baseline="0" dirty="0"/>
                      <a:t> </a:t>
                    </a:r>
                    <a:fld id="{9F8D8E1C-35F1-4A4D-B87B-D4C5168712B6}"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0919-4613-90E1-B51F1328209D}"/>
                </c:ext>
              </c:extLst>
            </c:dLbl>
            <c:dLbl>
              <c:idx val="4"/>
              <c:layout>
                <c:manualLayout>
                  <c:x val="-1.7590217733654191E-2"/>
                  <c:y val="2.9770269513931014E-2"/>
                </c:manualLayout>
              </c:layout>
              <c:tx>
                <c:rich>
                  <a:bodyPr/>
                  <a:lstStyle/>
                  <a:p>
                    <a:fld id="{F748131D-F82E-49D6-8334-28CF4228890E}" type="CATEGORYNAME">
                      <a:rPr lang="ru-RU" sz="1200"/>
                      <a:pPr/>
                      <a:t>[ИМЯ КАТЕГОРИИ]</a:t>
                    </a:fld>
                    <a:r>
                      <a:rPr lang="ru-RU" sz="1200" baseline="0" dirty="0"/>
                      <a:t> </a:t>
                    </a:r>
                    <a:fld id="{D66A9C95-3606-4695-BE00-72AFDB0EBFC0}"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5-0919-4613-90E1-B51F1328209D}"/>
                </c:ext>
              </c:extLst>
            </c:dLbl>
            <c:dLbl>
              <c:idx val="5"/>
              <c:layout>
                <c:manualLayout>
                  <c:x val="4.6168550482031988E-8"/>
                  <c:y val="2.6816008374188258E-3"/>
                </c:manualLayout>
              </c:layout>
              <c:tx>
                <c:rich>
                  <a:bodyPr/>
                  <a:lstStyle/>
                  <a:p>
                    <a:fld id="{E686AF5C-941D-477A-BE43-642B2BDC7436}" type="CATEGORYNAME">
                      <a:rPr lang="ru-RU" sz="1200"/>
                      <a:pPr/>
                      <a:t>[ИМЯ КАТЕГОРИИ]</a:t>
                    </a:fld>
                    <a:r>
                      <a:rPr lang="ru-RU" sz="1200" baseline="0" dirty="0"/>
                      <a:t> </a:t>
                    </a:r>
                    <a:fld id="{65379F32-5159-4D8C-8F78-07AC71D7D1B5}"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004966904997953"/>
                      <c:h val="0.12383901923975803"/>
                    </c:manualLayout>
                  </c15:layout>
                  <c15:dlblFieldTable/>
                  <c15:showDataLabelsRange val="0"/>
                </c:ext>
                <c:ext xmlns:c16="http://schemas.microsoft.com/office/drawing/2014/chart" uri="{C3380CC4-5D6E-409C-BE32-E72D297353CC}">
                  <c16:uniqueId val="{00000016-0919-4613-90E1-B51F1328209D}"/>
                </c:ext>
              </c:extLst>
            </c:dLbl>
            <c:dLbl>
              <c:idx val="6"/>
              <c:layout>
                <c:manualLayout>
                  <c:x val="-4.7199771225598652E-2"/>
                  <c:y val="3.2903593972883727E-2"/>
                </c:manualLayout>
              </c:layout>
              <c:tx>
                <c:rich>
                  <a:bodyPr/>
                  <a:lstStyle/>
                  <a:p>
                    <a:fld id="{B7BAEBEF-BC50-4A13-BC31-216D120DA12C}" type="CATEGORYNAME">
                      <a:rPr lang="ru-RU" sz="1200"/>
                      <a:pPr/>
                      <a:t>[ИМЯ КАТЕГОРИИ]</a:t>
                    </a:fld>
                    <a:r>
                      <a:rPr lang="ru-RU" sz="1200" baseline="0" dirty="0"/>
                      <a:t> </a:t>
                    </a:r>
                    <a:fld id="{1EC4CCA4-4755-4B21-9384-8F5DD3ED3355}"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0919-4613-90E1-B51F1328209D}"/>
                </c:ext>
              </c:extLst>
            </c:dLbl>
            <c:dLbl>
              <c:idx val="7"/>
              <c:layout>
                <c:manualLayout>
                  <c:x val="-4.6584898470278947E-2"/>
                  <c:y val="3.2759227717110956E-2"/>
                </c:manualLayout>
              </c:layout>
              <c:tx>
                <c:rich>
                  <a:bodyPr/>
                  <a:lstStyle/>
                  <a:p>
                    <a:fld id="{05272581-FA62-4525-BC8B-E098B450E0E1}" type="CATEGORYNAME">
                      <a:rPr lang="ru-RU" sz="1200"/>
                      <a:pPr/>
                      <a:t>[ИМЯ КАТЕГОРИИ]</a:t>
                    </a:fld>
                    <a:r>
                      <a:rPr lang="ru-RU" sz="1200" baseline="0" dirty="0"/>
                      <a:t> </a:t>
                    </a:r>
                    <a:fld id="{9EF9DB8D-964B-4D08-A8AA-05EEEF1545F7}"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5777286790632919"/>
                      <c:h val="8.4960723302358709E-2"/>
                    </c:manualLayout>
                  </c15:layout>
                  <c15:dlblFieldTable/>
                  <c15:showDataLabelsRange val="0"/>
                </c:ext>
                <c:ext xmlns:c16="http://schemas.microsoft.com/office/drawing/2014/chart" uri="{C3380CC4-5D6E-409C-BE32-E72D297353CC}">
                  <c16:uniqueId val="{00000009-0919-4613-90E1-B51F1328209D}"/>
                </c:ext>
              </c:extLst>
            </c:dLbl>
            <c:dLbl>
              <c:idx val="8"/>
              <c:layout>
                <c:manualLayout>
                  <c:x val="3.0860721210007512E-2"/>
                  <c:y val="-4.5098524533376497E-2"/>
                </c:manualLayout>
              </c:layout>
              <c:tx>
                <c:rich>
                  <a:bodyPr/>
                  <a:lstStyle/>
                  <a:p>
                    <a:fld id="{C20DFDDC-399A-467F-AE64-610DEB047C7B}" type="CATEGORYNAME">
                      <a:rPr lang="ru-RU" sz="1200"/>
                      <a:pPr/>
                      <a:t>[ИМЯ КАТЕГОРИИ]</a:t>
                    </a:fld>
                    <a:r>
                      <a:rPr lang="ru-RU" sz="1200" baseline="0" dirty="0"/>
                      <a:t> </a:t>
                    </a:r>
                    <a:fld id="{2B761A06-FF0F-411B-82E0-EC09446C2FD9}"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073108730722206"/>
                      <c:h val="8.4960723302358709E-2"/>
                    </c:manualLayout>
                  </c15:layout>
                  <c15:dlblFieldTable/>
                  <c15:showDataLabelsRange val="0"/>
                </c:ext>
                <c:ext xmlns:c16="http://schemas.microsoft.com/office/drawing/2014/chart" uri="{C3380CC4-5D6E-409C-BE32-E72D297353CC}">
                  <c16:uniqueId val="{00000001-76F9-42DF-8BC7-735374D908A7}"/>
                </c:ext>
              </c:extLst>
            </c:dLbl>
            <c:dLbl>
              <c:idx val="9"/>
              <c:layout>
                <c:manualLayout>
                  <c:x val="-1.6969112224019409E-2"/>
                  <c:y val="-3.9988507424982493E-2"/>
                </c:manualLayout>
              </c:layout>
              <c:tx>
                <c:rich>
                  <a:bodyPr/>
                  <a:lstStyle/>
                  <a:p>
                    <a:fld id="{D2E8FF75-BDD8-4581-9E9E-47AB1943F86D}" type="CATEGORYNAME">
                      <a:rPr lang="ru-RU" sz="1200"/>
                      <a:pPr/>
                      <a:t>[ИМЯ КАТЕГОРИИ]</a:t>
                    </a:fld>
                    <a:r>
                      <a:rPr lang="ru-RU" sz="1200" baseline="0" dirty="0"/>
                      <a:t> </a:t>
                    </a:r>
                    <a:fld id="{F1AC9F71-7446-4553-945C-AAC2610F448D}"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070935342121783"/>
                      <c:h val="8.7886557205693883E-2"/>
                    </c:manualLayout>
                  </c15:layout>
                  <c15:dlblFieldTable/>
                  <c15:showDataLabelsRange val="0"/>
                </c:ext>
                <c:ext xmlns:c16="http://schemas.microsoft.com/office/drawing/2014/chart" uri="{C3380CC4-5D6E-409C-BE32-E72D297353CC}">
                  <c16:uniqueId val="{0000000B-0919-4613-90E1-B51F1328209D}"/>
                </c:ext>
              </c:extLst>
            </c:dLbl>
            <c:dLbl>
              <c:idx val="10"/>
              <c:layout>
                <c:manualLayout>
                  <c:x val="-2.1779505835843288E-2"/>
                  <c:y val="-3.0079328643021496E-2"/>
                </c:manualLayout>
              </c:layout>
              <c:tx>
                <c:rich>
                  <a:bodyPr/>
                  <a:lstStyle/>
                  <a:p>
                    <a:fld id="{C4F95007-B50C-4E9A-A4B1-922A1EA7EA3E}" type="CATEGORYNAME">
                      <a:rPr lang="ru-RU" sz="1200"/>
                      <a:pPr/>
                      <a:t>[ИМЯ КАТЕГОРИИ]</a:t>
                    </a:fld>
                    <a:r>
                      <a:rPr lang="ru-RU" sz="1200" baseline="0" dirty="0"/>
                      <a:t> </a:t>
                    </a:r>
                    <a:fld id="{E5A9074F-E147-4207-BA60-2A5854083990}"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6069052102950402"/>
                      <c:h val="8.7886557205693883E-2"/>
                    </c:manualLayout>
                  </c15:layout>
                  <c15:dlblFieldTable/>
                  <c15:showDataLabelsRange val="0"/>
                </c:ext>
                <c:ext xmlns:c16="http://schemas.microsoft.com/office/drawing/2014/chart" uri="{C3380CC4-5D6E-409C-BE32-E72D297353CC}">
                  <c16:uniqueId val="{0000000D-0919-4613-90E1-B51F1328209D}"/>
                </c:ext>
              </c:extLst>
            </c:dLbl>
            <c:dLbl>
              <c:idx val="11"/>
              <c:layout>
                <c:manualLayout>
                  <c:x val="4.6906785604240537E-3"/>
                  <c:y val="-4.5147781127520313E-3"/>
                </c:manualLayout>
              </c:layout>
              <c:tx>
                <c:rich>
                  <a:bodyPr/>
                  <a:lstStyle/>
                  <a:p>
                    <a:fld id="{FEF77069-4503-4926-93AE-8DEA6D39639E}" type="CATEGORYNAME">
                      <a:rPr lang="ru-RU" sz="1200"/>
                      <a:pPr/>
                      <a:t>[ИМЯ КАТЕГОРИИ]</a:t>
                    </a:fld>
                    <a:r>
                      <a:rPr lang="ru-RU" sz="1200" baseline="0" dirty="0"/>
                      <a:t> </a:t>
                    </a:r>
                    <a:fld id="{1EC2313F-37FF-49FE-ABDE-4E9A75FCADF6}"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7052114044076006"/>
                      <c:h val="9.5156176493278413E-2"/>
                    </c:manualLayout>
                  </c15:layout>
                  <c15:dlblFieldTable/>
                  <c15:showDataLabelsRange val="0"/>
                </c:ext>
                <c:ext xmlns:c16="http://schemas.microsoft.com/office/drawing/2014/chart" uri="{C3380CC4-5D6E-409C-BE32-E72D297353CC}">
                  <c16:uniqueId val="{0000000F-0919-4613-90E1-B51F1328209D}"/>
                </c:ext>
              </c:extLst>
            </c:dLbl>
            <c:dLbl>
              <c:idx val="12"/>
              <c:layout>
                <c:manualLayout>
                  <c:x val="1.9016595100796563E-2"/>
                  <c:y val="-9.0686400566346831E-2"/>
                </c:manualLayout>
              </c:layout>
              <c:tx>
                <c:rich>
                  <a:bodyPr/>
                  <a:lstStyle/>
                  <a:p>
                    <a:fld id="{F9C346C4-02F9-4B3D-BCCA-5DDD3D422FE3}" type="CATEGORYNAME">
                      <a:rPr lang="ru-RU" sz="1200"/>
                      <a:pPr/>
                      <a:t>[ИМЯ КАТЕГОРИИ]</a:t>
                    </a:fld>
                    <a:r>
                      <a:rPr lang="ru-RU" sz="1200" baseline="0" dirty="0"/>
                      <a:t> </a:t>
                    </a:r>
                    <a:fld id="{74679972-852C-4FB3-9B01-1BCD82629BBE}"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2428745841798023"/>
                      <c:h val="0.12810372399936784"/>
                    </c:manualLayout>
                  </c15:layout>
                  <c15:dlblFieldTable/>
                  <c15:showDataLabelsRange val="0"/>
                </c:ext>
                <c:ext xmlns:c16="http://schemas.microsoft.com/office/drawing/2014/chart" uri="{C3380CC4-5D6E-409C-BE32-E72D297353CC}">
                  <c16:uniqueId val="{00000011-0919-4613-90E1-B51F1328209D}"/>
                </c:ext>
              </c:extLst>
            </c:dLbl>
            <c:dLbl>
              <c:idx val="13"/>
              <c:layout>
                <c:manualLayout>
                  <c:x val="5.3631234981947634E-2"/>
                  <c:y val="-1.4738972195456217E-2"/>
                </c:manualLayout>
              </c:layout>
              <c:tx>
                <c:rich>
                  <a:bodyPr/>
                  <a:lstStyle/>
                  <a:p>
                    <a:fld id="{09A3DCB7-2139-4C9E-8A1B-A358188C0686}" type="CATEGORYNAME">
                      <a:rPr lang="ru-RU" sz="1200"/>
                      <a:pPr/>
                      <a:t>[ИМЯ КАТЕГОРИИ]</a:t>
                    </a:fld>
                    <a:r>
                      <a:rPr lang="ru-RU" sz="1200" baseline="0" dirty="0"/>
                      <a:t> </a:t>
                    </a:r>
                    <a:fld id="{93008FE0-C540-40EC-BC6E-4431D7789FD6}"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490269930947897"/>
                      <c:h val="0.12810372399936784"/>
                    </c:manualLayout>
                  </c15:layout>
                  <c15:dlblFieldTable/>
                  <c15:showDataLabelsRange val="0"/>
                </c:ext>
                <c:ext xmlns:c16="http://schemas.microsoft.com/office/drawing/2014/chart" uri="{C3380CC4-5D6E-409C-BE32-E72D297353CC}">
                  <c16:uniqueId val="{00000013-0919-4613-90E1-B51F1328209D}"/>
                </c:ext>
              </c:extLst>
            </c:dLbl>
            <c:numFmt formatCode="0.0%" sourceLinked="0"/>
            <c:spPr>
              <a:ln w="6350"/>
              <a:effectLst>
                <a:glow rad="63500">
                  <a:schemeClr val="accent1">
                    <a:satMod val="175000"/>
                    <a:alpha val="40000"/>
                  </a:schemeClr>
                </a:glow>
                <a:outerShdw blurRad="50800" dist="50800" dir="5400000" sx="200000" sy="200000" algn="ctr" rotWithShape="0">
                  <a:srgbClr val="000000">
                    <a:alpha val="0"/>
                  </a:srgbClr>
                </a:outerShdw>
              </a:effectLst>
              <a:scene3d>
                <a:camera prst="orthographicFront"/>
                <a:lightRig rig="threePt" dir="t"/>
              </a:scene3d>
            </c:spPr>
            <c:txPr>
              <a:bodyPr rot="0" vert="horz"/>
              <a:lstStyle/>
              <a:p>
                <a:pPr>
                  <a:defRPr>
                    <a:solidFill>
                      <a:schemeClr val="tx1"/>
                    </a:solidFill>
                  </a:defRPr>
                </a:pPr>
                <a:endParaRPr lang="ru-RU"/>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Лист1!$A$2:$A$15</c:f>
              <c:strCache>
                <c:ptCount val="14"/>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Средства массовой информации</c:v>
                </c:pt>
                <c:pt idx="9">
                  <c:v>Социальная политика</c:v>
                </c:pt>
                <c:pt idx="10">
                  <c:v>Физическая культура и спорт</c:v>
                </c:pt>
                <c:pt idx="11">
                  <c:v>Здравоохранение</c:v>
                </c:pt>
                <c:pt idx="12">
                  <c:v>Обслуживание государственного долга</c:v>
                </c:pt>
                <c:pt idx="13">
                  <c:v>Межбюджетные трансферты общего характера</c:v>
                </c:pt>
              </c:strCache>
            </c:strRef>
          </c:cat>
          <c:val>
            <c:numRef>
              <c:f>Лист1!$B$2:$B$15</c:f>
              <c:numCache>
                <c:formatCode>0.0%</c:formatCode>
                <c:ptCount val="14"/>
                <c:pt idx="0">
                  <c:v>4.9000000000000002E-2</c:v>
                </c:pt>
                <c:pt idx="1">
                  <c:v>2.2608130448912688E-4</c:v>
                </c:pt>
                <c:pt idx="2">
                  <c:v>0.02</c:v>
                </c:pt>
                <c:pt idx="3">
                  <c:v>0.20499999999999999</c:v>
                </c:pt>
                <c:pt idx="4">
                  <c:v>0.125</c:v>
                </c:pt>
                <c:pt idx="5">
                  <c:v>4.3395050389440741E-3</c:v>
                </c:pt>
                <c:pt idx="6">
                  <c:v>0.188</c:v>
                </c:pt>
                <c:pt idx="7">
                  <c:v>1.2999999999999999E-2</c:v>
                </c:pt>
                <c:pt idx="8">
                  <c:v>0</c:v>
                </c:pt>
                <c:pt idx="9">
                  <c:v>0.157</c:v>
                </c:pt>
                <c:pt idx="10">
                  <c:v>1.7000000000000001E-2</c:v>
                </c:pt>
                <c:pt idx="11">
                  <c:v>0.11899999999999999</c:v>
                </c:pt>
                <c:pt idx="12">
                  <c:v>3.0000000000000001E-3</c:v>
                </c:pt>
                <c:pt idx="13">
                  <c:v>0.10199999999999999</c:v>
                </c:pt>
              </c:numCache>
            </c:numRef>
          </c:val>
          <c:extLst>
            <c:ext xmlns:c16="http://schemas.microsoft.com/office/drawing/2014/chart" uri="{C3380CC4-5D6E-409C-BE32-E72D297353CC}">
              <c16:uniqueId val="{00000017-0919-4613-90E1-B51F1328209D}"/>
            </c:ext>
          </c:extLst>
        </c:ser>
        <c:dLbls>
          <c:showLegendKey val="0"/>
          <c:showVal val="0"/>
          <c:showCatName val="0"/>
          <c:showSerName val="0"/>
          <c:showPercent val="0"/>
          <c:showBubbleSize val="0"/>
          <c:showLeaderLines val="1"/>
        </c:dLbls>
      </c:pie3DChart>
      <c:spPr>
        <a:scene3d>
          <a:camera prst="orthographicFront"/>
          <a:lightRig rig="threePt" dir="t"/>
        </a:scene3d>
        <a:sp3d>
          <a:bevelT prst="angle"/>
        </a:sp3d>
      </c:spPr>
    </c:plotArea>
    <c:plotVisOnly val="1"/>
    <c:dispBlanksAs val="gap"/>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Лист1!$A$2:$A$6</cx:f>
        <cx:lvl ptCount="5">
          <cx:pt idx="0">2016 год факт</cx:pt>
          <cx:pt idx="1">2017 год план</cx:pt>
          <cx:pt idx="2">2018 год</cx:pt>
          <cx:pt idx="3">2019 год</cx:pt>
          <cx:pt idx="4">2020 год</cx:pt>
        </cx:lvl>
      </cx:strDim>
      <cx:numDim type="val">
        <cx:f>Лист1!$B$2:$B$6</cx:f>
        <cx:lvl ptCount="5" formatCode="# ##0,0">
          <cx:pt idx="0">20050.099999999999</cx:pt>
          <cx:pt idx="1">18681.5</cx:pt>
          <cx:pt idx="2">21708.5</cx:pt>
          <cx:pt idx="3">23246.200000000001</cx:pt>
          <cx:pt idx="4">25185.299999999999</cx:pt>
        </cx:lvl>
      </cx:numDim>
    </cx:data>
  </cx:chartData>
  <cx:chart>
    <cx:plotArea>
      <cx:plotAreaRegion>
        <cx:series layoutId="waterfall" uniqueId="{4FD61FF9-7E27-4993-A4A3-61D1791F3BF5}">
          <cx:tx>
            <cx:txData>
              <cx:f>Лист1!$B$1</cx:f>
              <cx:v>Ряд 1</cx:v>
            </cx:txData>
          </cx:tx>
          <cx:dataLabels pos="outEnd">
            <cx:visibility seriesName="0" categoryName="0" value="1"/>
          </cx:dataLabels>
          <cx:dataId val="0"/>
          <cx:layoutPr>
            <cx:subtotals/>
          </cx:layoutPr>
        </cx:series>
      </cx:plotAreaRegion>
      <cx:axis id="0">
        <cx:catScaling gapWidth="0.5"/>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96">
  <cs:axisTitle>
    <cs:lnRef idx="0"/>
    <cs:fillRef idx="0"/>
    <cs:effectRef idx="0"/>
    <cs:fontRef idx="minor">
      <a:schemeClr val="tx1">
        <a:lumMod val="65000"/>
        <a:lumOff val="35000"/>
      </a:schemeClr>
    </cs:fontRef>
    <cs:defRPr sz="1197" b="1" kern="1200"/>
    <cs:bodyPr/>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25000"/>
            <a:lumOff val="75000"/>
          </a:schemeClr>
        </a:solidFill>
      </a:ln>
    </cs:spPr>
  </cs:gridlineMajor>
  <cs:gridlineMinor>
    <cs:lnRef idx="0"/>
    <cs:fillRef idx="0"/>
    <cs:effectRef idx="0"/>
    <cs:fontRef idx="minor">
      <a:schemeClr val="dk1"/>
    </cs:fontRef>
    <cs:spPr>
      <a:ln>
        <a:solidFill>
          <a:schemeClr val="tx1">
            <a:lumMod val="25000"/>
            <a:lumOff val="75000"/>
            <a:lumOff val="10000"/>
          </a:schemeClr>
        </a:solidFill>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1197" kern="1200"/>
    <cs:bodyPr/>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g"/></Relationships>
</file>

<file path=ppt/diagrams/_rels/data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g"/></Relationships>
</file>

<file path=ppt/diagrams/_rels/drawing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ED343-9EEF-40F9-822B-DEE18B405F2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FDED86F4-E9DE-4D3F-82E4-32A23B3038A5}">
      <dgm:prSet phldrT="[Текст]" custT="1"/>
      <dgm:spPr>
        <a:solidFill>
          <a:schemeClr val="accent5">
            <a:lumMod val="60000"/>
            <a:lumOff val="40000"/>
          </a:schemeClr>
        </a:solidFill>
      </dgm:spPr>
      <dgm:t>
        <a:bodyPr/>
        <a:lstStyle/>
        <a:p>
          <a:pPr algn="ctr"/>
          <a:endParaRPr lang="ru-RU" sz="1050" b="1" dirty="0">
            <a:solidFill>
              <a:schemeClr val="tx1"/>
            </a:solidFill>
          </a:endParaRPr>
        </a:p>
      </dgm:t>
    </dgm:pt>
    <dgm:pt modelId="{6E14012F-DC81-4A61-8C2F-2C78414394BD}" type="parTrans" cxnId="{637BCA0A-A66D-4CD0-9E3E-71CA1EF6F388}">
      <dgm:prSet/>
      <dgm:spPr/>
      <dgm:t>
        <a:bodyPr/>
        <a:lstStyle/>
        <a:p>
          <a:endParaRPr lang="ru-RU"/>
        </a:p>
      </dgm:t>
    </dgm:pt>
    <dgm:pt modelId="{B4F0C9AB-9369-408E-836E-3F9DDA9156B5}" type="sibTrans" cxnId="{637BCA0A-A66D-4CD0-9E3E-71CA1EF6F388}">
      <dgm:prSet/>
      <dgm:spPr>
        <a:solidFill>
          <a:schemeClr val="accent5">
            <a:lumMod val="60000"/>
            <a:lumOff val="40000"/>
          </a:schemeClr>
        </a:solidFill>
      </dgm:spPr>
      <dgm:t>
        <a:bodyPr/>
        <a:lstStyle/>
        <a:p>
          <a:endParaRPr lang="ru-RU" dirty="0"/>
        </a:p>
      </dgm:t>
    </dgm:pt>
    <dgm:pt modelId="{E304DC4B-6CCC-4250-9F2B-2CCF95E5F8B6}">
      <dgm:prSet phldrT="[Текст]" custT="1"/>
      <dgm:spPr>
        <a:solidFill>
          <a:srgbClr val="FDF591"/>
        </a:solidFill>
      </dgm:spPr>
      <dgm:t>
        <a:bodyPr/>
        <a:lstStyle/>
        <a:p>
          <a:endParaRPr lang="ru-RU" sz="1050" b="1" dirty="0">
            <a:solidFill>
              <a:schemeClr val="tx1"/>
            </a:solidFill>
          </a:endParaRPr>
        </a:p>
      </dgm:t>
    </dgm:pt>
    <dgm:pt modelId="{1CA3E57B-8F75-4D49-8A8C-E6C6649DAC76}" type="parTrans" cxnId="{59816AE0-A959-431D-AD02-BA3C1B4B1573}">
      <dgm:prSet/>
      <dgm:spPr/>
      <dgm:t>
        <a:bodyPr/>
        <a:lstStyle/>
        <a:p>
          <a:endParaRPr lang="ru-RU"/>
        </a:p>
      </dgm:t>
    </dgm:pt>
    <dgm:pt modelId="{23902278-5706-4FA6-9B98-534FAE848A58}" type="sibTrans" cxnId="{59816AE0-A959-431D-AD02-BA3C1B4B1573}">
      <dgm:prSet/>
      <dgm:spPr>
        <a:solidFill>
          <a:schemeClr val="accent3">
            <a:lumMod val="20000"/>
            <a:lumOff val="80000"/>
          </a:schemeClr>
        </a:solidFill>
      </dgm:spPr>
      <dgm:t>
        <a:bodyPr/>
        <a:lstStyle/>
        <a:p>
          <a:endParaRPr lang="ru-RU" dirty="0"/>
        </a:p>
      </dgm:t>
    </dgm:pt>
    <dgm:pt modelId="{AA05B97E-7DC0-4A5C-A5EF-D8AC4C76FE44}">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округов</a:t>
          </a:r>
          <a:endParaRPr lang="ru-RU" sz="1050" b="1" dirty="0">
            <a:solidFill>
              <a:schemeClr val="tx1"/>
            </a:solidFill>
          </a:endParaRPr>
        </a:p>
      </dgm:t>
    </dgm:pt>
    <dgm:pt modelId="{C79D57F0-6F8B-433B-A6A2-0101D2105F96}" type="parTrans" cxnId="{EBF0ABC9-1D1A-497C-92ED-E921CFF63762}">
      <dgm:prSet/>
      <dgm:spPr/>
      <dgm:t>
        <a:bodyPr/>
        <a:lstStyle/>
        <a:p>
          <a:endParaRPr lang="ru-RU"/>
        </a:p>
      </dgm:t>
    </dgm:pt>
    <dgm:pt modelId="{17FAD144-7B63-41AC-A0F6-926E0CD93D7F}" type="sibTrans" cxnId="{EBF0ABC9-1D1A-497C-92ED-E921CFF63762}">
      <dgm:prSet/>
      <dgm:spPr>
        <a:solidFill>
          <a:schemeClr val="accent3">
            <a:lumMod val="20000"/>
            <a:lumOff val="80000"/>
          </a:schemeClr>
        </a:solidFill>
      </dgm:spPr>
      <dgm:t>
        <a:bodyPr/>
        <a:lstStyle/>
        <a:p>
          <a:endParaRPr lang="ru-RU" dirty="0"/>
        </a:p>
      </dgm:t>
    </dgm:pt>
    <dgm:pt modelId="{079DCC04-FA0F-4CEE-9946-604A65C5573F}">
      <dgm:prSet phldrT="[Текст]" custT="1"/>
      <dgm:spPr>
        <a:solidFill>
          <a:srgbClr val="FDF591"/>
        </a:solidFill>
      </dgm:spPr>
      <dgm:t>
        <a:bodyPr/>
        <a:lstStyle/>
        <a:p>
          <a:r>
            <a:rPr lang="ru-RU" sz="1050" b="1" dirty="0" smtClean="0">
              <a:solidFill>
                <a:schemeClr val="tx1"/>
              </a:solidFill>
            </a:rPr>
            <a:t>Бюджеты субъектов РФ</a:t>
          </a:r>
          <a:endParaRPr lang="ru-RU" sz="1050" b="1" dirty="0">
            <a:solidFill>
              <a:schemeClr val="tx1"/>
            </a:solidFill>
          </a:endParaRPr>
        </a:p>
      </dgm:t>
    </dgm:pt>
    <dgm:pt modelId="{6C16982F-60D9-490F-831E-E96BB78FA268}" type="parTrans" cxnId="{31CDFCE6-F1E1-4251-9E74-7512BE994C0B}">
      <dgm:prSet/>
      <dgm:spPr/>
      <dgm:t>
        <a:bodyPr/>
        <a:lstStyle/>
        <a:p>
          <a:endParaRPr lang="ru-RU"/>
        </a:p>
      </dgm:t>
    </dgm:pt>
    <dgm:pt modelId="{57383DED-D7B7-4797-8835-3977B593163B}" type="sibTrans" cxnId="{31CDFCE6-F1E1-4251-9E74-7512BE994C0B}">
      <dgm:prSet/>
      <dgm:spPr>
        <a:solidFill>
          <a:srgbClr val="FDF591"/>
        </a:solidFill>
      </dgm:spPr>
      <dgm:t>
        <a:bodyPr/>
        <a:lstStyle/>
        <a:p>
          <a:endParaRPr lang="ru-RU" dirty="0"/>
        </a:p>
      </dgm:t>
    </dgm:pt>
    <dgm:pt modelId="{4CC20C03-E59A-4D06-9C3F-D6EEA2518EE1}">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и сельских поселений</a:t>
          </a:r>
          <a:endParaRPr lang="ru-RU" sz="1050" b="1" dirty="0">
            <a:solidFill>
              <a:schemeClr val="tx1"/>
            </a:solidFill>
          </a:endParaRPr>
        </a:p>
      </dgm:t>
    </dgm:pt>
    <dgm:pt modelId="{EF939EE5-5E57-4387-ADA8-11DE6DD62B76}" type="parTrans" cxnId="{645D4623-D725-407B-9592-F76AFCD3A6DC}">
      <dgm:prSet/>
      <dgm:spPr/>
      <dgm:t>
        <a:bodyPr/>
        <a:lstStyle/>
        <a:p>
          <a:endParaRPr lang="ru-RU"/>
        </a:p>
      </dgm:t>
    </dgm:pt>
    <dgm:pt modelId="{06AC661F-636E-43CC-BFE2-665D8B26442F}" type="sibTrans" cxnId="{645D4623-D725-407B-9592-F76AFCD3A6DC}">
      <dgm:prSet/>
      <dgm:spPr>
        <a:solidFill>
          <a:schemeClr val="accent3">
            <a:lumMod val="20000"/>
            <a:lumOff val="80000"/>
          </a:schemeClr>
        </a:solidFill>
      </dgm:spPr>
      <dgm:t>
        <a:bodyPr/>
        <a:lstStyle/>
        <a:p>
          <a:endParaRPr lang="ru-RU" dirty="0"/>
        </a:p>
      </dgm:t>
    </dgm:pt>
    <dgm:pt modelId="{60F2CFAA-733F-4879-9A69-E7858C0EFF9E}" type="pres">
      <dgm:prSet presAssocID="{F69ED343-9EEF-40F9-822B-DEE18B405F2C}" presName="Name0" presStyleCnt="0">
        <dgm:presLayoutVars>
          <dgm:chMax/>
          <dgm:chPref/>
          <dgm:dir/>
          <dgm:animLvl val="lvl"/>
        </dgm:presLayoutVars>
      </dgm:prSet>
      <dgm:spPr/>
      <dgm:t>
        <a:bodyPr/>
        <a:lstStyle/>
        <a:p>
          <a:endParaRPr lang="ru-RU"/>
        </a:p>
      </dgm:t>
    </dgm:pt>
    <dgm:pt modelId="{B14A0769-124A-43F7-92CC-D65FE6EB81ED}" type="pres">
      <dgm:prSet presAssocID="{FDED86F4-E9DE-4D3F-82E4-32A23B3038A5}" presName="composite" presStyleCnt="0"/>
      <dgm:spPr/>
    </dgm:pt>
    <dgm:pt modelId="{218652FF-822E-4BF0-9264-455C13913306}" type="pres">
      <dgm:prSet presAssocID="{FDED86F4-E9DE-4D3F-82E4-32A23B3038A5}" presName="Parent1" presStyleLbl="node1" presStyleIdx="0" presStyleCnt="10" custLinFactX="-100000" custLinFactNeighborX="-119367" custLinFactNeighborY="-633">
        <dgm:presLayoutVars>
          <dgm:chMax val="1"/>
          <dgm:chPref val="1"/>
          <dgm:bulletEnabled val="1"/>
        </dgm:presLayoutVars>
      </dgm:prSet>
      <dgm:spPr/>
      <dgm:t>
        <a:bodyPr/>
        <a:lstStyle/>
        <a:p>
          <a:endParaRPr lang="ru-RU"/>
        </a:p>
      </dgm:t>
    </dgm:pt>
    <dgm:pt modelId="{CEAC4974-E1B8-4001-9DAC-416D466611D2}" type="pres">
      <dgm:prSet presAssocID="{FDED86F4-E9DE-4D3F-82E4-32A23B3038A5}" presName="Childtext1" presStyleLbl="revTx" presStyleIdx="0" presStyleCnt="5">
        <dgm:presLayoutVars>
          <dgm:chMax val="0"/>
          <dgm:chPref val="0"/>
          <dgm:bulletEnabled val="1"/>
        </dgm:presLayoutVars>
      </dgm:prSet>
      <dgm:spPr/>
      <dgm:t>
        <a:bodyPr/>
        <a:lstStyle/>
        <a:p>
          <a:endParaRPr lang="ru-RU"/>
        </a:p>
      </dgm:t>
    </dgm:pt>
    <dgm:pt modelId="{32C78104-80BA-4B04-BEA0-880EE4FD4C6E}" type="pres">
      <dgm:prSet presAssocID="{FDED86F4-E9DE-4D3F-82E4-32A23B3038A5}" presName="BalanceSpacing" presStyleCnt="0"/>
      <dgm:spPr/>
    </dgm:pt>
    <dgm:pt modelId="{993D9D24-7676-4586-873B-9DD416F3550F}" type="pres">
      <dgm:prSet presAssocID="{FDED86F4-E9DE-4D3F-82E4-32A23B3038A5}" presName="BalanceSpacing1" presStyleCnt="0"/>
      <dgm:spPr/>
    </dgm:pt>
    <dgm:pt modelId="{39A1A935-8E4F-4DDB-81BA-9B48D4D4D33F}" type="pres">
      <dgm:prSet presAssocID="{B4F0C9AB-9369-408E-836E-3F9DDA9156B5}" presName="Accent1Text" presStyleLbl="node1" presStyleIdx="1" presStyleCnt="10" custLinFactNeighborX="2169" custLinFactNeighborY="-633"/>
      <dgm:spPr/>
      <dgm:t>
        <a:bodyPr/>
        <a:lstStyle/>
        <a:p>
          <a:endParaRPr lang="ru-RU"/>
        </a:p>
      </dgm:t>
    </dgm:pt>
    <dgm:pt modelId="{A4CDB330-CB4D-457C-AF16-63BC7F857884}" type="pres">
      <dgm:prSet presAssocID="{B4F0C9AB-9369-408E-836E-3F9DDA9156B5}" presName="spaceBetweenRectangles" presStyleCnt="0"/>
      <dgm:spPr/>
    </dgm:pt>
    <dgm:pt modelId="{C62CBED7-C126-4CEC-80A3-E3C4D85609D8}" type="pres">
      <dgm:prSet presAssocID="{E304DC4B-6CCC-4250-9F2B-2CCF95E5F8B6}" presName="composite" presStyleCnt="0"/>
      <dgm:spPr/>
    </dgm:pt>
    <dgm:pt modelId="{6A1006A4-64FA-4BFE-ACB3-E35E845E614F}" type="pres">
      <dgm:prSet presAssocID="{E304DC4B-6CCC-4250-9F2B-2CCF95E5F8B6}" presName="Parent1" presStyleLbl="node1" presStyleIdx="2" presStyleCnt="10" custLinFactX="12846" custLinFactNeighborX="100000" custLinFactNeighborY="-588">
        <dgm:presLayoutVars>
          <dgm:chMax val="1"/>
          <dgm:chPref val="1"/>
          <dgm:bulletEnabled val="1"/>
        </dgm:presLayoutVars>
      </dgm:prSet>
      <dgm:spPr/>
      <dgm:t>
        <a:bodyPr/>
        <a:lstStyle/>
        <a:p>
          <a:endParaRPr lang="ru-RU"/>
        </a:p>
      </dgm:t>
    </dgm:pt>
    <dgm:pt modelId="{F7925292-25A7-4B03-B38B-82B74497C00D}" type="pres">
      <dgm:prSet presAssocID="{E304DC4B-6CCC-4250-9F2B-2CCF95E5F8B6}" presName="Childtext1" presStyleLbl="revTx" presStyleIdx="1" presStyleCnt="5">
        <dgm:presLayoutVars>
          <dgm:chMax val="0"/>
          <dgm:chPref val="0"/>
          <dgm:bulletEnabled val="1"/>
        </dgm:presLayoutVars>
      </dgm:prSet>
      <dgm:spPr/>
      <dgm:t>
        <a:bodyPr/>
        <a:lstStyle/>
        <a:p>
          <a:endParaRPr lang="ru-RU"/>
        </a:p>
      </dgm:t>
    </dgm:pt>
    <dgm:pt modelId="{FC63FF04-89A5-4294-9477-B51FE17AEBD5}" type="pres">
      <dgm:prSet presAssocID="{E304DC4B-6CCC-4250-9F2B-2CCF95E5F8B6}" presName="BalanceSpacing" presStyleCnt="0"/>
      <dgm:spPr/>
    </dgm:pt>
    <dgm:pt modelId="{6CA18A08-8B54-4C84-BB8E-CA630EDC3ADE}" type="pres">
      <dgm:prSet presAssocID="{E304DC4B-6CCC-4250-9F2B-2CCF95E5F8B6}" presName="BalanceSpacing1" presStyleCnt="0"/>
      <dgm:spPr/>
    </dgm:pt>
    <dgm:pt modelId="{4CA697DE-3F80-4DB5-81FB-B66D02568C75}" type="pres">
      <dgm:prSet presAssocID="{23902278-5706-4FA6-9B98-534FAE848A58}" presName="Accent1Text" presStyleLbl="node1" presStyleIdx="3" presStyleCnt="10" custLinFactX="-100000" custLinFactNeighborX="-174168" custLinFactNeighborY="84991"/>
      <dgm:spPr/>
      <dgm:t>
        <a:bodyPr/>
        <a:lstStyle/>
        <a:p>
          <a:endParaRPr lang="ru-RU"/>
        </a:p>
      </dgm:t>
    </dgm:pt>
    <dgm:pt modelId="{17F73282-DF90-4CD9-875F-AB0AF123626E}" type="pres">
      <dgm:prSet presAssocID="{23902278-5706-4FA6-9B98-534FAE848A58}" presName="spaceBetweenRectangles" presStyleCnt="0"/>
      <dgm:spPr/>
    </dgm:pt>
    <dgm:pt modelId="{0C2D27DA-6CD1-4AD0-AA6A-04253937B8C8}" type="pres">
      <dgm:prSet presAssocID="{AA05B97E-7DC0-4A5C-A5EF-D8AC4C76FE44}" presName="composite" presStyleCnt="0"/>
      <dgm:spPr/>
    </dgm:pt>
    <dgm:pt modelId="{F5CDFF08-5FFB-410E-AB6F-1BE7C690AF6A}" type="pres">
      <dgm:prSet presAssocID="{AA05B97E-7DC0-4A5C-A5EF-D8AC4C76FE44}" presName="Parent1" presStyleLbl="node1" presStyleIdx="4" presStyleCnt="10" custLinFactX="-5481" custLinFactNeighborX="-100000" custLinFactNeighborY="0">
        <dgm:presLayoutVars>
          <dgm:chMax val="1"/>
          <dgm:chPref val="1"/>
          <dgm:bulletEnabled val="1"/>
        </dgm:presLayoutVars>
      </dgm:prSet>
      <dgm:spPr/>
      <dgm:t>
        <a:bodyPr/>
        <a:lstStyle/>
        <a:p>
          <a:endParaRPr lang="ru-RU"/>
        </a:p>
      </dgm:t>
    </dgm:pt>
    <dgm:pt modelId="{FBF36198-A96E-485E-9C3E-EDEFA326A8B9}" type="pres">
      <dgm:prSet presAssocID="{AA05B97E-7DC0-4A5C-A5EF-D8AC4C76FE44}" presName="Childtext1" presStyleLbl="revTx" presStyleIdx="2" presStyleCnt="5">
        <dgm:presLayoutVars>
          <dgm:chMax val="0"/>
          <dgm:chPref val="0"/>
          <dgm:bulletEnabled val="1"/>
        </dgm:presLayoutVars>
      </dgm:prSet>
      <dgm:spPr/>
      <dgm:t>
        <a:bodyPr/>
        <a:lstStyle/>
        <a:p>
          <a:endParaRPr lang="ru-RU"/>
        </a:p>
      </dgm:t>
    </dgm:pt>
    <dgm:pt modelId="{5BA7ACBA-6880-4050-B5E1-CE9B0A5404C0}" type="pres">
      <dgm:prSet presAssocID="{AA05B97E-7DC0-4A5C-A5EF-D8AC4C76FE44}" presName="BalanceSpacing" presStyleCnt="0"/>
      <dgm:spPr/>
    </dgm:pt>
    <dgm:pt modelId="{7C3A8373-2B2D-4288-8E04-C6DDEBDFBC24}" type="pres">
      <dgm:prSet presAssocID="{AA05B97E-7DC0-4A5C-A5EF-D8AC4C76FE44}" presName="BalanceSpacing1" presStyleCnt="0"/>
      <dgm:spPr/>
    </dgm:pt>
    <dgm:pt modelId="{8337169B-180E-456D-9A36-373832D96C16}" type="pres">
      <dgm:prSet presAssocID="{17FAD144-7B63-41AC-A0F6-926E0CD93D7F}" presName="Accent1Text" presStyleLbl="node1" presStyleIdx="5" presStyleCnt="10" custLinFactX="11365" custLinFactNeighborX="100000" custLinFactNeighborY="0"/>
      <dgm:spPr/>
      <dgm:t>
        <a:bodyPr/>
        <a:lstStyle/>
        <a:p>
          <a:endParaRPr lang="ru-RU"/>
        </a:p>
      </dgm:t>
    </dgm:pt>
    <dgm:pt modelId="{E417951B-8123-4B4B-ABDE-77F57AE6FCCF}" type="pres">
      <dgm:prSet presAssocID="{17FAD144-7B63-41AC-A0F6-926E0CD93D7F}" presName="spaceBetweenRectangles" presStyleCnt="0"/>
      <dgm:spPr/>
    </dgm:pt>
    <dgm:pt modelId="{97F7AD93-B425-4CCC-852B-69A81F9FC94A}" type="pres">
      <dgm:prSet presAssocID="{079DCC04-FA0F-4CEE-9946-604A65C5573F}" presName="composite" presStyleCnt="0"/>
      <dgm:spPr/>
    </dgm:pt>
    <dgm:pt modelId="{49D356EF-7243-4060-8C2B-EBC7E509ADD3}" type="pres">
      <dgm:prSet presAssocID="{079DCC04-FA0F-4CEE-9946-604A65C5573F}" presName="Parent1" presStyleLbl="node1" presStyleIdx="6" presStyleCnt="10" custLinFactX="-6989" custLinFactY="-70144" custLinFactNeighborX="-100000" custLinFactNeighborY="-100000">
        <dgm:presLayoutVars>
          <dgm:chMax val="1"/>
          <dgm:chPref val="1"/>
          <dgm:bulletEnabled val="1"/>
        </dgm:presLayoutVars>
      </dgm:prSet>
      <dgm:spPr/>
      <dgm:t>
        <a:bodyPr/>
        <a:lstStyle/>
        <a:p>
          <a:endParaRPr lang="ru-RU"/>
        </a:p>
      </dgm:t>
    </dgm:pt>
    <dgm:pt modelId="{AAF63184-6EA5-4416-B3DD-57FBFC0197F5}" type="pres">
      <dgm:prSet presAssocID="{079DCC04-FA0F-4CEE-9946-604A65C5573F}" presName="Childtext1" presStyleLbl="revTx" presStyleIdx="3" presStyleCnt="5">
        <dgm:presLayoutVars>
          <dgm:chMax val="0"/>
          <dgm:chPref val="0"/>
          <dgm:bulletEnabled val="1"/>
        </dgm:presLayoutVars>
      </dgm:prSet>
      <dgm:spPr/>
    </dgm:pt>
    <dgm:pt modelId="{4A05C851-080A-4FDA-89AD-F19F39EC6F91}" type="pres">
      <dgm:prSet presAssocID="{079DCC04-FA0F-4CEE-9946-604A65C5573F}" presName="BalanceSpacing" presStyleCnt="0"/>
      <dgm:spPr/>
    </dgm:pt>
    <dgm:pt modelId="{8D9AE5B4-764B-4DBF-92F8-77063846AD52}" type="pres">
      <dgm:prSet presAssocID="{079DCC04-FA0F-4CEE-9946-604A65C5573F}" presName="BalanceSpacing1" presStyleCnt="0"/>
      <dgm:spPr/>
    </dgm:pt>
    <dgm:pt modelId="{CA64E890-67F7-4554-823F-AB3A1D49FE44}" type="pres">
      <dgm:prSet presAssocID="{57383DED-D7B7-4797-8835-3977B593163B}" presName="Accent1Text" presStyleLbl="node1" presStyleIdx="7" presStyleCnt="10" custLinFactX="-6611" custLinFactY="-68735" custLinFactNeighborX="-100000" custLinFactNeighborY="-100000"/>
      <dgm:spPr/>
      <dgm:t>
        <a:bodyPr/>
        <a:lstStyle/>
        <a:p>
          <a:endParaRPr lang="ru-RU"/>
        </a:p>
      </dgm:t>
    </dgm:pt>
    <dgm:pt modelId="{E4DA7B6D-D708-4F78-A96F-830635D8D8C0}" type="pres">
      <dgm:prSet presAssocID="{57383DED-D7B7-4797-8835-3977B593163B}" presName="spaceBetweenRectangles" presStyleCnt="0"/>
      <dgm:spPr/>
    </dgm:pt>
    <dgm:pt modelId="{050ED0CF-986A-411C-922F-81D9DCE98A23}" type="pres">
      <dgm:prSet presAssocID="{4CC20C03-E59A-4D06-9C3F-D6EEA2518EE1}" presName="composite" presStyleCnt="0"/>
      <dgm:spPr/>
    </dgm:pt>
    <dgm:pt modelId="{6115FC19-E7FC-4588-B22F-B9408DE1EE3A}" type="pres">
      <dgm:prSet presAssocID="{4CC20C03-E59A-4D06-9C3F-D6EEA2518EE1}" presName="Parent1" presStyleLbl="node1" presStyleIdx="8" presStyleCnt="10" custLinFactNeighborX="-49707" custLinFactNeighborY="-84810">
        <dgm:presLayoutVars>
          <dgm:chMax val="1"/>
          <dgm:chPref val="1"/>
          <dgm:bulletEnabled val="1"/>
        </dgm:presLayoutVars>
      </dgm:prSet>
      <dgm:spPr/>
      <dgm:t>
        <a:bodyPr/>
        <a:lstStyle/>
        <a:p>
          <a:endParaRPr lang="ru-RU"/>
        </a:p>
      </dgm:t>
    </dgm:pt>
    <dgm:pt modelId="{87B061FF-FBB7-43D7-89F0-3B5ECEEF47FD}" type="pres">
      <dgm:prSet presAssocID="{4CC20C03-E59A-4D06-9C3F-D6EEA2518EE1}" presName="Childtext1" presStyleLbl="revTx" presStyleIdx="4" presStyleCnt="5">
        <dgm:presLayoutVars>
          <dgm:chMax val="0"/>
          <dgm:chPref val="0"/>
          <dgm:bulletEnabled val="1"/>
        </dgm:presLayoutVars>
      </dgm:prSet>
      <dgm:spPr/>
    </dgm:pt>
    <dgm:pt modelId="{83862DAC-4857-4C88-AC7C-07063D742D16}" type="pres">
      <dgm:prSet presAssocID="{4CC20C03-E59A-4D06-9C3F-D6EEA2518EE1}" presName="BalanceSpacing" presStyleCnt="0"/>
      <dgm:spPr/>
    </dgm:pt>
    <dgm:pt modelId="{785C603F-45A7-4E39-9F67-D5BE3081B53D}" type="pres">
      <dgm:prSet presAssocID="{4CC20C03-E59A-4D06-9C3F-D6EEA2518EE1}" presName="BalanceSpacing1" presStyleCnt="0"/>
      <dgm:spPr/>
    </dgm:pt>
    <dgm:pt modelId="{C709B7BB-4112-4C7C-96A2-E689DFD2B964}" type="pres">
      <dgm:prSet presAssocID="{06AC661F-636E-43CC-BFE2-665D8B26442F}" presName="Accent1Text" presStyleLbl="node1" presStyleIdx="9" presStyleCnt="10" custLinFactX="66793" custLinFactNeighborX="100000" custLinFactNeighborY="-84254"/>
      <dgm:spPr/>
      <dgm:t>
        <a:bodyPr/>
        <a:lstStyle/>
        <a:p>
          <a:endParaRPr lang="ru-RU"/>
        </a:p>
      </dgm:t>
    </dgm:pt>
  </dgm:ptLst>
  <dgm:cxnLst>
    <dgm:cxn modelId="{7F3DB249-1E99-4CDD-98CD-89E06F7C9EE2}" type="presOf" srcId="{57383DED-D7B7-4797-8835-3977B593163B}" destId="{CA64E890-67F7-4554-823F-AB3A1D49FE44}" srcOrd="0" destOrd="0" presId="urn:microsoft.com/office/officeart/2008/layout/AlternatingHexagons"/>
    <dgm:cxn modelId="{D0C93271-6786-4C72-94B2-CD81327F1F1D}" type="presOf" srcId="{AA05B97E-7DC0-4A5C-A5EF-D8AC4C76FE44}" destId="{F5CDFF08-5FFB-410E-AB6F-1BE7C690AF6A}" srcOrd="0" destOrd="0" presId="urn:microsoft.com/office/officeart/2008/layout/AlternatingHexagons"/>
    <dgm:cxn modelId="{84621F71-B77A-4E4F-A97E-445C36BB5D1B}" type="presOf" srcId="{FDED86F4-E9DE-4D3F-82E4-32A23B3038A5}" destId="{218652FF-822E-4BF0-9264-455C13913306}" srcOrd="0" destOrd="0" presId="urn:microsoft.com/office/officeart/2008/layout/AlternatingHexagons"/>
    <dgm:cxn modelId="{0AFB278C-5FB3-4F11-9BB0-E12E0C9077C0}" type="presOf" srcId="{06AC661F-636E-43CC-BFE2-665D8B26442F}" destId="{C709B7BB-4112-4C7C-96A2-E689DFD2B964}" srcOrd="0" destOrd="0" presId="urn:microsoft.com/office/officeart/2008/layout/AlternatingHexagons"/>
    <dgm:cxn modelId="{FED1C19A-5BED-4B05-900B-34364BF99601}" type="presOf" srcId="{079DCC04-FA0F-4CEE-9946-604A65C5573F}" destId="{49D356EF-7243-4060-8C2B-EBC7E509ADD3}" srcOrd="0" destOrd="0" presId="urn:microsoft.com/office/officeart/2008/layout/AlternatingHexagons"/>
    <dgm:cxn modelId="{A67B8E73-2CB3-49BB-B50A-D4BF9BE79903}" type="presOf" srcId="{F69ED343-9EEF-40F9-822B-DEE18B405F2C}" destId="{60F2CFAA-733F-4879-9A69-E7858C0EFF9E}" srcOrd="0" destOrd="0" presId="urn:microsoft.com/office/officeart/2008/layout/AlternatingHexagons"/>
    <dgm:cxn modelId="{9987C5F4-701C-4142-92B0-784C84B08B53}" type="presOf" srcId="{4CC20C03-E59A-4D06-9C3F-D6EEA2518EE1}" destId="{6115FC19-E7FC-4588-B22F-B9408DE1EE3A}" srcOrd="0" destOrd="0" presId="urn:microsoft.com/office/officeart/2008/layout/AlternatingHexagons"/>
    <dgm:cxn modelId="{8CB176E1-89E8-4C05-B00A-8B5A793B1E0A}" type="presOf" srcId="{E304DC4B-6CCC-4250-9F2B-2CCF95E5F8B6}" destId="{6A1006A4-64FA-4BFE-ACB3-E35E845E614F}" srcOrd="0" destOrd="0" presId="urn:microsoft.com/office/officeart/2008/layout/AlternatingHexagons"/>
    <dgm:cxn modelId="{EBF0ABC9-1D1A-497C-92ED-E921CFF63762}" srcId="{F69ED343-9EEF-40F9-822B-DEE18B405F2C}" destId="{AA05B97E-7DC0-4A5C-A5EF-D8AC4C76FE44}" srcOrd="2" destOrd="0" parTransId="{C79D57F0-6F8B-433B-A6A2-0101D2105F96}" sibTransId="{17FAD144-7B63-41AC-A0F6-926E0CD93D7F}"/>
    <dgm:cxn modelId="{59816AE0-A959-431D-AD02-BA3C1B4B1573}" srcId="{F69ED343-9EEF-40F9-822B-DEE18B405F2C}" destId="{E304DC4B-6CCC-4250-9F2B-2CCF95E5F8B6}" srcOrd="1" destOrd="0" parTransId="{1CA3E57B-8F75-4D49-8A8C-E6C6649DAC76}" sibTransId="{23902278-5706-4FA6-9B98-534FAE848A58}"/>
    <dgm:cxn modelId="{645D4623-D725-407B-9592-F76AFCD3A6DC}" srcId="{F69ED343-9EEF-40F9-822B-DEE18B405F2C}" destId="{4CC20C03-E59A-4D06-9C3F-D6EEA2518EE1}" srcOrd="4" destOrd="0" parTransId="{EF939EE5-5E57-4387-ADA8-11DE6DD62B76}" sibTransId="{06AC661F-636E-43CC-BFE2-665D8B26442F}"/>
    <dgm:cxn modelId="{31CDFCE6-F1E1-4251-9E74-7512BE994C0B}" srcId="{F69ED343-9EEF-40F9-822B-DEE18B405F2C}" destId="{079DCC04-FA0F-4CEE-9946-604A65C5573F}" srcOrd="3" destOrd="0" parTransId="{6C16982F-60D9-490F-831E-E96BB78FA268}" sibTransId="{57383DED-D7B7-4797-8835-3977B593163B}"/>
    <dgm:cxn modelId="{637BCA0A-A66D-4CD0-9E3E-71CA1EF6F388}" srcId="{F69ED343-9EEF-40F9-822B-DEE18B405F2C}" destId="{FDED86F4-E9DE-4D3F-82E4-32A23B3038A5}" srcOrd="0" destOrd="0" parTransId="{6E14012F-DC81-4A61-8C2F-2C78414394BD}" sibTransId="{B4F0C9AB-9369-408E-836E-3F9DDA9156B5}"/>
    <dgm:cxn modelId="{CA458C8A-DE00-4367-ACFB-9B26F6A656ED}" type="presOf" srcId="{17FAD144-7B63-41AC-A0F6-926E0CD93D7F}" destId="{8337169B-180E-456D-9A36-373832D96C16}" srcOrd="0" destOrd="0" presId="urn:microsoft.com/office/officeart/2008/layout/AlternatingHexagons"/>
    <dgm:cxn modelId="{B0F8DDBC-8983-40E6-A517-5802FCDFBD40}" type="presOf" srcId="{23902278-5706-4FA6-9B98-534FAE848A58}" destId="{4CA697DE-3F80-4DB5-81FB-B66D02568C75}" srcOrd="0" destOrd="0" presId="urn:microsoft.com/office/officeart/2008/layout/AlternatingHexagons"/>
    <dgm:cxn modelId="{0FBDEBE7-E299-4802-9379-A8F175973080}" type="presOf" srcId="{B4F0C9AB-9369-408E-836E-3F9DDA9156B5}" destId="{39A1A935-8E4F-4DDB-81BA-9B48D4D4D33F}" srcOrd="0" destOrd="0" presId="urn:microsoft.com/office/officeart/2008/layout/AlternatingHexagons"/>
    <dgm:cxn modelId="{5BCC12FA-FFB8-442F-BBAE-6B4D7F6963B8}" type="presParOf" srcId="{60F2CFAA-733F-4879-9A69-E7858C0EFF9E}" destId="{B14A0769-124A-43F7-92CC-D65FE6EB81ED}" srcOrd="0" destOrd="0" presId="urn:microsoft.com/office/officeart/2008/layout/AlternatingHexagons"/>
    <dgm:cxn modelId="{9DC05DE1-BA26-4552-A59F-64F2A96CE85D}" type="presParOf" srcId="{B14A0769-124A-43F7-92CC-D65FE6EB81ED}" destId="{218652FF-822E-4BF0-9264-455C13913306}" srcOrd="0" destOrd="0" presId="urn:microsoft.com/office/officeart/2008/layout/AlternatingHexagons"/>
    <dgm:cxn modelId="{F10E3EE3-08A9-4C23-BFCD-9BB37C1A601D}" type="presParOf" srcId="{B14A0769-124A-43F7-92CC-D65FE6EB81ED}" destId="{CEAC4974-E1B8-4001-9DAC-416D466611D2}" srcOrd="1" destOrd="0" presId="urn:microsoft.com/office/officeart/2008/layout/AlternatingHexagons"/>
    <dgm:cxn modelId="{1F711DCF-81AF-4178-B998-120DA19513D6}" type="presParOf" srcId="{B14A0769-124A-43F7-92CC-D65FE6EB81ED}" destId="{32C78104-80BA-4B04-BEA0-880EE4FD4C6E}" srcOrd="2" destOrd="0" presId="urn:microsoft.com/office/officeart/2008/layout/AlternatingHexagons"/>
    <dgm:cxn modelId="{46FA75EF-01D6-4E51-B848-84BC9C381C03}" type="presParOf" srcId="{B14A0769-124A-43F7-92CC-D65FE6EB81ED}" destId="{993D9D24-7676-4586-873B-9DD416F3550F}" srcOrd="3" destOrd="0" presId="urn:microsoft.com/office/officeart/2008/layout/AlternatingHexagons"/>
    <dgm:cxn modelId="{95AC9B55-36AF-4731-AD2D-BB98EE44DC5F}" type="presParOf" srcId="{B14A0769-124A-43F7-92CC-D65FE6EB81ED}" destId="{39A1A935-8E4F-4DDB-81BA-9B48D4D4D33F}" srcOrd="4" destOrd="0" presId="urn:microsoft.com/office/officeart/2008/layout/AlternatingHexagons"/>
    <dgm:cxn modelId="{86D76C6A-6C00-49B3-A88E-D1DA5DE1914D}" type="presParOf" srcId="{60F2CFAA-733F-4879-9A69-E7858C0EFF9E}" destId="{A4CDB330-CB4D-457C-AF16-63BC7F857884}" srcOrd="1" destOrd="0" presId="urn:microsoft.com/office/officeart/2008/layout/AlternatingHexagons"/>
    <dgm:cxn modelId="{0DB823C8-543F-4C4A-BB61-927257048B7B}" type="presParOf" srcId="{60F2CFAA-733F-4879-9A69-E7858C0EFF9E}" destId="{C62CBED7-C126-4CEC-80A3-E3C4D85609D8}" srcOrd="2" destOrd="0" presId="urn:microsoft.com/office/officeart/2008/layout/AlternatingHexagons"/>
    <dgm:cxn modelId="{033B1E7C-AF79-4681-9DB6-D25BBF4CDC85}" type="presParOf" srcId="{C62CBED7-C126-4CEC-80A3-E3C4D85609D8}" destId="{6A1006A4-64FA-4BFE-ACB3-E35E845E614F}" srcOrd="0" destOrd="0" presId="urn:microsoft.com/office/officeart/2008/layout/AlternatingHexagons"/>
    <dgm:cxn modelId="{A48A65C2-675E-4B3D-B3DC-7EFCF0535885}" type="presParOf" srcId="{C62CBED7-C126-4CEC-80A3-E3C4D85609D8}" destId="{F7925292-25A7-4B03-B38B-82B74497C00D}" srcOrd="1" destOrd="0" presId="urn:microsoft.com/office/officeart/2008/layout/AlternatingHexagons"/>
    <dgm:cxn modelId="{DC57E815-C608-4278-9316-454DB2CE6EF1}" type="presParOf" srcId="{C62CBED7-C126-4CEC-80A3-E3C4D85609D8}" destId="{FC63FF04-89A5-4294-9477-B51FE17AEBD5}" srcOrd="2" destOrd="0" presId="urn:microsoft.com/office/officeart/2008/layout/AlternatingHexagons"/>
    <dgm:cxn modelId="{A6A3688E-C5AF-4C3A-B100-98911DCE29C9}" type="presParOf" srcId="{C62CBED7-C126-4CEC-80A3-E3C4D85609D8}" destId="{6CA18A08-8B54-4C84-BB8E-CA630EDC3ADE}" srcOrd="3" destOrd="0" presId="urn:microsoft.com/office/officeart/2008/layout/AlternatingHexagons"/>
    <dgm:cxn modelId="{56497576-0490-4731-976F-2640FE8D2F89}" type="presParOf" srcId="{C62CBED7-C126-4CEC-80A3-E3C4D85609D8}" destId="{4CA697DE-3F80-4DB5-81FB-B66D02568C75}" srcOrd="4" destOrd="0" presId="urn:microsoft.com/office/officeart/2008/layout/AlternatingHexagons"/>
    <dgm:cxn modelId="{FF41FA8C-6480-4EB6-A300-6046D54E87B2}" type="presParOf" srcId="{60F2CFAA-733F-4879-9A69-E7858C0EFF9E}" destId="{17F73282-DF90-4CD9-875F-AB0AF123626E}" srcOrd="3" destOrd="0" presId="urn:microsoft.com/office/officeart/2008/layout/AlternatingHexagons"/>
    <dgm:cxn modelId="{005EB56A-4DE0-49B6-92BC-CC7DA957469E}" type="presParOf" srcId="{60F2CFAA-733F-4879-9A69-E7858C0EFF9E}" destId="{0C2D27DA-6CD1-4AD0-AA6A-04253937B8C8}" srcOrd="4" destOrd="0" presId="urn:microsoft.com/office/officeart/2008/layout/AlternatingHexagons"/>
    <dgm:cxn modelId="{78443424-BECF-4250-9522-F8A7490567CD}" type="presParOf" srcId="{0C2D27DA-6CD1-4AD0-AA6A-04253937B8C8}" destId="{F5CDFF08-5FFB-410E-AB6F-1BE7C690AF6A}" srcOrd="0" destOrd="0" presId="urn:microsoft.com/office/officeart/2008/layout/AlternatingHexagons"/>
    <dgm:cxn modelId="{A1077879-FEA7-462B-9429-1161F8240772}" type="presParOf" srcId="{0C2D27DA-6CD1-4AD0-AA6A-04253937B8C8}" destId="{FBF36198-A96E-485E-9C3E-EDEFA326A8B9}" srcOrd="1" destOrd="0" presId="urn:microsoft.com/office/officeart/2008/layout/AlternatingHexagons"/>
    <dgm:cxn modelId="{483F80B9-DC71-4A5A-88B5-BB47576D2FA5}" type="presParOf" srcId="{0C2D27DA-6CD1-4AD0-AA6A-04253937B8C8}" destId="{5BA7ACBA-6880-4050-B5E1-CE9B0A5404C0}" srcOrd="2" destOrd="0" presId="urn:microsoft.com/office/officeart/2008/layout/AlternatingHexagons"/>
    <dgm:cxn modelId="{F1699DFC-6171-4210-8F6A-0878C5C4C6ED}" type="presParOf" srcId="{0C2D27DA-6CD1-4AD0-AA6A-04253937B8C8}" destId="{7C3A8373-2B2D-4288-8E04-C6DDEBDFBC24}" srcOrd="3" destOrd="0" presId="urn:microsoft.com/office/officeart/2008/layout/AlternatingHexagons"/>
    <dgm:cxn modelId="{A27628B4-D376-4E54-B234-BD0E4DFBA8C7}" type="presParOf" srcId="{0C2D27DA-6CD1-4AD0-AA6A-04253937B8C8}" destId="{8337169B-180E-456D-9A36-373832D96C16}" srcOrd="4" destOrd="0" presId="urn:microsoft.com/office/officeart/2008/layout/AlternatingHexagons"/>
    <dgm:cxn modelId="{6C0C0C32-4DD9-4727-855E-E17FAD30AFB4}" type="presParOf" srcId="{60F2CFAA-733F-4879-9A69-E7858C0EFF9E}" destId="{E417951B-8123-4B4B-ABDE-77F57AE6FCCF}" srcOrd="5" destOrd="0" presId="urn:microsoft.com/office/officeart/2008/layout/AlternatingHexagons"/>
    <dgm:cxn modelId="{9CE8232B-F226-4DF9-85AE-3AD1EA8D9982}" type="presParOf" srcId="{60F2CFAA-733F-4879-9A69-E7858C0EFF9E}" destId="{97F7AD93-B425-4CCC-852B-69A81F9FC94A}" srcOrd="6" destOrd="0" presId="urn:microsoft.com/office/officeart/2008/layout/AlternatingHexagons"/>
    <dgm:cxn modelId="{A93357CC-6D98-4586-A361-1367CDF43AE3}" type="presParOf" srcId="{97F7AD93-B425-4CCC-852B-69A81F9FC94A}" destId="{49D356EF-7243-4060-8C2B-EBC7E509ADD3}" srcOrd="0" destOrd="0" presId="urn:microsoft.com/office/officeart/2008/layout/AlternatingHexagons"/>
    <dgm:cxn modelId="{A4980952-B4BB-46CC-B24F-826292A9FA21}" type="presParOf" srcId="{97F7AD93-B425-4CCC-852B-69A81F9FC94A}" destId="{AAF63184-6EA5-4416-B3DD-57FBFC0197F5}" srcOrd="1" destOrd="0" presId="urn:microsoft.com/office/officeart/2008/layout/AlternatingHexagons"/>
    <dgm:cxn modelId="{42551E35-7D1B-4E0F-BD10-83F88EFA54F7}" type="presParOf" srcId="{97F7AD93-B425-4CCC-852B-69A81F9FC94A}" destId="{4A05C851-080A-4FDA-89AD-F19F39EC6F91}" srcOrd="2" destOrd="0" presId="urn:microsoft.com/office/officeart/2008/layout/AlternatingHexagons"/>
    <dgm:cxn modelId="{6D03D525-88A5-40C2-A26F-6748E49DBB02}" type="presParOf" srcId="{97F7AD93-B425-4CCC-852B-69A81F9FC94A}" destId="{8D9AE5B4-764B-4DBF-92F8-77063846AD52}" srcOrd="3" destOrd="0" presId="urn:microsoft.com/office/officeart/2008/layout/AlternatingHexagons"/>
    <dgm:cxn modelId="{663E9CF1-8A00-48E0-845B-1289463CB8E4}" type="presParOf" srcId="{97F7AD93-B425-4CCC-852B-69A81F9FC94A}" destId="{CA64E890-67F7-4554-823F-AB3A1D49FE44}" srcOrd="4" destOrd="0" presId="urn:microsoft.com/office/officeart/2008/layout/AlternatingHexagons"/>
    <dgm:cxn modelId="{4DF7CEB4-2AF2-46B7-91A1-2DD26B14E503}" type="presParOf" srcId="{60F2CFAA-733F-4879-9A69-E7858C0EFF9E}" destId="{E4DA7B6D-D708-4F78-A96F-830635D8D8C0}" srcOrd="7" destOrd="0" presId="urn:microsoft.com/office/officeart/2008/layout/AlternatingHexagons"/>
    <dgm:cxn modelId="{5EFB373D-BC1C-486B-BED4-DF2179698C68}" type="presParOf" srcId="{60F2CFAA-733F-4879-9A69-E7858C0EFF9E}" destId="{050ED0CF-986A-411C-922F-81D9DCE98A23}" srcOrd="8" destOrd="0" presId="urn:microsoft.com/office/officeart/2008/layout/AlternatingHexagons"/>
    <dgm:cxn modelId="{261F6283-1354-46C0-944E-162358E3B1A0}" type="presParOf" srcId="{050ED0CF-986A-411C-922F-81D9DCE98A23}" destId="{6115FC19-E7FC-4588-B22F-B9408DE1EE3A}" srcOrd="0" destOrd="0" presId="urn:microsoft.com/office/officeart/2008/layout/AlternatingHexagons"/>
    <dgm:cxn modelId="{FFDB9ABB-E9E6-4680-8D61-6930CAB57987}" type="presParOf" srcId="{050ED0CF-986A-411C-922F-81D9DCE98A23}" destId="{87B061FF-FBB7-43D7-89F0-3B5ECEEF47FD}" srcOrd="1" destOrd="0" presId="urn:microsoft.com/office/officeart/2008/layout/AlternatingHexagons"/>
    <dgm:cxn modelId="{A3067F88-7450-4700-927E-176379B06633}" type="presParOf" srcId="{050ED0CF-986A-411C-922F-81D9DCE98A23}" destId="{83862DAC-4857-4C88-AC7C-07063D742D16}" srcOrd="2" destOrd="0" presId="urn:microsoft.com/office/officeart/2008/layout/AlternatingHexagons"/>
    <dgm:cxn modelId="{B4F74B33-544C-4771-A400-4AA81D2124C1}" type="presParOf" srcId="{050ED0CF-986A-411C-922F-81D9DCE98A23}" destId="{785C603F-45A7-4E39-9F67-D5BE3081B53D}" srcOrd="3" destOrd="0" presId="urn:microsoft.com/office/officeart/2008/layout/AlternatingHexagons"/>
    <dgm:cxn modelId="{670B9053-465B-4F40-900A-AE8118A84E4D}" type="presParOf" srcId="{050ED0CF-986A-411C-922F-81D9DCE98A23}" destId="{C709B7BB-4112-4C7C-96A2-E689DFD2B96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02C17-23CD-49D6-977B-047B5F9F356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5630D0D-FF9C-4929-BD48-C8D07FDDCD0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закона Камчатского края о краевом бюджете во втором чтении </a:t>
          </a:r>
          <a:r>
            <a:rPr lang="ru-RU" sz="1400" b="0" dirty="0" smtClean="0"/>
            <a:t>-</a:t>
          </a:r>
          <a:r>
            <a:rPr lang="ru-RU" sz="1400" b="1" dirty="0" smtClean="0"/>
            <a:t> </a:t>
          </a:r>
          <a:r>
            <a:rPr lang="ru-RU" sz="1200" dirty="0" smtClean="0"/>
            <a:t>текстовые статьи проекта закона, а также приложения к нему, устанавливающие:</a:t>
          </a:r>
          <a:endParaRPr lang="ru-RU" sz="1200" dirty="0"/>
        </a:p>
      </dgm:t>
    </dgm:pt>
    <dgm:pt modelId="{1E90B15C-39FB-44CF-86E0-D70A65F283B3}" type="parTrans" cxnId="{DDFE16C8-D7D6-4271-9C43-28E89ABC1B2F}">
      <dgm:prSet/>
      <dgm:spPr/>
      <dgm:t>
        <a:bodyPr/>
        <a:lstStyle/>
        <a:p>
          <a:endParaRPr lang="ru-RU"/>
        </a:p>
      </dgm:t>
    </dgm:pt>
    <dgm:pt modelId="{7C9D7345-5077-4BA6-B67B-C872B6B68C39}" type="sibTrans" cxnId="{DDFE16C8-D7D6-4271-9C43-28E89ABC1B2F}">
      <dgm:prSet/>
      <dgm:spPr/>
      <dgm:t>
        <a:bodyPr/>
        <a:lstStyle/>
        <a:p>
          <a:endParaRPr lang="ru-RU"/>
        </a:p>
      </dgm:t>
    </dgm:pt>
    <dgm:pt modelId="{4D468948-7C07-4C53-A095-53508FD74B9B}">
      <dgm:prSet phldrT="[Текст]" custT="1"/>
      <dgm:spPr>
        <a:solidFill>
          <a:srgbClr val="E8FAFE">
            <a:alpha val="90000"/>
          </a:srgbClr>
        </a:solidFill>
      </dgm:spPr>
      <dgm:t>
        <a:bodyPr/>
        <a:lstStyle/>
        <a:p>
          <a:r>
            <a:rPr lang="ru-RU" sz="1200" dirty="0" smtClean="0"/>
            <a:t>перечень главных администраторов доходов краевого бюджета</a:t>
          </a:r>
          <a:endParaRPr lang="ru-RU" sz="500" dirty="0"/>
        </a:p>
      </dgm:t>
    </dgm:pt>
    <dgm:pt modelId="{4274FDE2-4459-4F06-A212-67E620C844C9}" type="parTrans" cxnId="{BD143673-21BF-4AF7-9B1E-74DBBAE0C4D3}">
      <dgm:prSet/>
      <dgm:spPr/>
      <dgm:t>
        <a:bodyPr/>
        <a:lstStyle/>
        <a:p>
          <a:endParaRPr lang="ru-RU"/>
        </a:p>
      </dgm:t>
    </dgm:pt>
    <dgm:pt modelId="{B241A0F1-EE53-4312-9810-A31FF9149E22}" type="sibTrans" cxnId="{BD143673-21BF-4AF7-9B1E-74DBBAE0C4D3}">
      <dgm:prSet/>
      <dgm:spPr/>
      <dgm:t>
        <a:bodyPr/>
        <a:lstStyle/>
        <a:p>
          <a:endParaRPr lang="ru-RU"/>
        </a:p>
      </dgm:t>
    </dgm:pt>
    <dgm:pt modelId="{6D7A2844-B374-4457-A9C6-9781B4117C80}">
      <dgm:prSet phldrT="[Текст]" custT="1"/>
      <dgm:spPr>
        <a:gradFill rotWithShape="0">
          <a:gsLst>
            <a:gs pos="0">
              <a:srgbClr val="FFE5FF"/>
            </a:gs>
            <a:gs pos="93890">
              <a:srgbClr val="CDFFE6"/>
            </a:gs>
            <a:gs pos="35000">
              <a:srgbClr val="CFF5FD"/>
            </a:gs>
            <a:gs pos="100000">
              <a:schemeClr val="accent1">
                <a:hueOff val="0"/>
                <a:satOff val="0"/>
                <a:lumOff val="0"/>
                <a:alphaOff val="0"/>
                <a:tint val="15000"/>
                <a:satMod val="350000"/>
              </a:schemeClr>
            </a:gs>
          </a:gsLst>
        </a:gradFill>
      </dgm:spPr>
      <dgm:t>
        <a:bodyPr/>
        <a:lstStyle/>
        <a:p>
          <a:r>
            <a:rPr lang="ru-RU" sz="1400" b="1" dirty="0" smtClean="0"/>
            <a:t>Для рассмотрения в третьем чтении законопроект выносится на голосование в целом.</a:t>
          </a:r>
          <a:endParaRPr lang="ru-RU" sz="1400" dirty="0"/>
        </a:p>
      </dgm:t>
    </dgm:pt>
    <dgm:pt modelId="{FB253B1E-9CCB-46ED-98DD-887E80B874EE}" type="parTrans" cxnId="{92C15969-6773-45C4-B260-B0D3E27FFDF2}">
      <dgm:prSet/>
      <dgm:spPr/>
      <dgm:t>
        <a:bodyPr/>
        <a:lstStyle/>
        <a:p>
          <a:endParaRPr lang="ru-RU"/>
        </a:p>
      </dgm:t>
    </dgm:pt>
    <dgm:pt modelId="{0FB1E870-F84B-4FA0-83B1-5DB80CB1E409}" type="sibTrans" cxnId="{92C15969-6773-45C4-B260-B0D3E27FFDF2}">
      <dgm:prSet/>
      <dgm:spPr/>
      <dgm:t>
        <a:bodyPr/>
        <a:lstStyle/>
        <a:p>
          <a:endParaRPr lang="ru-RU"/>
        </a:p>
      </dgm:t>
    </dgm:pt>
    <dgm:pt modelId="{D30D4C03-ECB3-412C-8EFE-F2667FE3EF3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закона Камчатского края о краевом бюджете в первом чтении:</a:t>
          </a:r>
          <a:endParaRPr lang="en-US" sz="1400" b="1" dirty="0" smtClean="0"/>
        </a:p>
      </dgm:t>
    </dgm:pt>
    <dgm:pt modelId="{9C4BB3A7-C328-4831-9385-1929209529C9}" type="sibTrans" cxnId="{7AFA4811-7555-4A60-879B-C3D6CE3F763E}">
      <dgm:prSet/>
      <dgm:spPr/>
      <dgm:t>
        <a:bodyPr/>
        <a:lstStyle/>
        <a:p>
          <a:endParaRPr lang="ru-RU"/>
        </a:p>
      </dgm:t>
    </dgm:pt>
    <dgm:pt modelId="{03409BC8-3E35-4121-9281-94086B612444}" type="parTrans" cxnId="{7AFA4811-7555-4A60-879B-C3D6CE3F763E}">
      <dgm:prSet/>
      <dgm:spPr/>
      <dgm:t>
        <a:bodyPr/>
        <a:lstStyle/>
        <a:p>
          <a:endParaRPr lang="ru-RU"/>
        </a:p>
      </dgm:t>
    </dgm:pt>
    <dgm:pt modelId="{836224A7-B540-4532-8C89-873F0A6A0382}">
      <dgm:prSet phldrT="[Текст]" custT="1"/>
      <dgm:spPr>
        <a:solidFill>
          <a:srgbClr val="E8FAFE">
            <a:alpha val="89804"/>
          </a:srgbClr>
        </a:solidFill>
      </dgm:spPr>
      <dgm:t>
        <a:bodyPr/>
        <a:lstStyle/>
        <a:p>
          <a:r>
            <a:rPr lang="ru-RU" sz="1200" dirty="0" smtClean="0"/>
            <a:t>общий объем доходов краевого бюджета;</a:t>
          </a:r>
          <a:endParaRPr lang="ru-RU" sz="1200" dirty="0"/>
        </a:p>
      </dgm:t>
    </dgm:pt>
    <dgm:pt modelId="{30754313-381B-4311-8BE0-562486B022D1}" type="sibTrans" cxnId="{3F479BED-0526-47BB-8A87-648D3ED8430F}">
      <dgm:prSet/>
      <dgm:spPr/>
      <dgm:t>
        <a:bodyPr/>
        <a:lstStyle/>
        <a:p>
          <a:endParaRPr lang="ru-RU"/>
        </a:p>
      </dgm:t>
    </dgm:pt>
    <dgm:pt modelId="{721D4B8A-8E69-4BDC-AEE0-6CB399588347}" type="parTrans" cxnId="{3F479BED-0526-47BB-8A87-648D3ED8430F}">
      <dgm:prSet/>
      <dgm:spPr/>
      <dgm:t>
        <a:bodyPr/>
        <a:lstStyle/>
        <a:p>
          <a:endParaRPr lang="ru-RU"/>
        </a:p>
      </dgm:t>
    </dgm:pt>
    <dgm:pt modelId="{F5B53894-4FB5-428B-BE5B-D25C678A2E0F}">
      <dgm:prSet phldrT="[Текст]" custT="1"/>
      <dgm:spPr>
        <a:solidFill>
          <a:srgbClr val="E8FAFE">
            <a:alpha val="89804"/>
          </a:srgbClr>
        </a:solidFill>
      </dgm:spPr>
      <dgm:t>
        <a:bodyPr/>
        <a:lstStyle/>
        <a:p>
          <a:r>
            <a:rPr lang="ru-RU" sz="1200" dirty="0" smtClean="0"/>
            <a:t>приложение к закону Камчатского края о краевом бюджете на очередной финансовый год и плановый период, устанавливающее нормативы распределения</a:t>
          </a:r>
          <a:endParaRPr lang="ru-RU" sz="1200" dirty="0"/>
        </a:p>
      </dgm:t>
    </dgm:pt>
    <dgm:pt modelId="{D517EB6A-793C-465A-886F-0052162CA0AF}" type="parTrans" cxnId="{47F12A08-2CE6-42AD-8D45-DDF685D892DC}">
      <dgm:prSet/>
      <dgm:spPr/>
      <dgm:t>
        <a:bodyPr/>
        <a:lstStyle/>
        <a:p>
          <a:endParaRPr lang="ru-RU"/>
        </a:p>
      </dgm:t>
    </dgm:pt>
    <dgm:pt modelId="{15399BC4-D98C-4F69-B29A-56622C0AC698}" type="sibTrans" cxnId="{47F12A08-2CE6-42AD-8D45-DDF685D892DC}">
      <dgm:prSet/>
      <dgm:spPr/>
      <dgm:t>
        <a:bodyPr/>
        <a:lstStyle/>
        <a:p>
          <a:endParaRPr lang="ru-RU"/>
        </a:p>
      </dgm:t>
    </dgm:pt>
    <dgm:pt modelId="{68498698-0A0B-4560-BFB9-ACBACE98F6A2}">
      <dgm:prSet phldrT="[Текст]" custT="1"/>
      <dgm:spPr>
        <a:solidFill>
          <a:srgbClr val="E8FAFE">
            <a:alpha val="89804"/>
          </a:srgbClr>
        </a:solidFill>
      </dgm:spPr>
      <dgm:t>
        <a:bodyPr/>
        <a:lstStyle/>
        <a:p>
          <a:r>
            <a:rPr lang="ru-RU" sz="1200" dirty="0" smtClean="0"/>
            <a:t>общий объем расходов краевого бюджета;</a:t>
          </a:r>
          <a:endParaRPr lang="ru-RU" sz="1200" dirty="0"/>
        </a:p>
      </dgm:t>
    </dgm:pt>
    <dgm:pt modelId="{32501A4F-8D5E-45CC-A7D9-CB4CB99317B6}" type="parTrans" cxnId="{18F600CF-C80E-4D9D-B437-32DBAFC977C3}">
      <dgm:prSet/>
      <dgm:spPr/>
      <dgm:t>
        <a:bodyPr/>
        <a:lstStyle/>
        <a:p>
          <a:endParaRPr lang="ru-RU"/>
        </a:p>
      </dgm:t>
    </dgm:pt>
    <dgm:pt modelId="{699B6C72-3AA0-4FDC-AF97-2A48ED4E4C26}" type="sibTrans" cxnId="{18F600CF-C80E-4D9D-B437-32DBAFC977C3}">
      <dgm:prSet/>
      <dgm:spPr/>
      <dgm:t>
        <a:bodyPr/>
        <a:lstStyle/>
        <a:p>
          <a:endParaRPr lang="ru-RU"/>
        </a:p>
      </dgm:t>
    </dgm:pt>
    <dgm:pt modelId="{2596123B-6517-458F-A935-E7F475396D25}">
      <dgm:prSet custT="1"/>
      <dgm:spPr>
        <a:solidFill>
          <a:srgbClr val="E8FAFE">
            <a:alpha val="89804"/>
          </a:srgbClr>
        </a:solidFill>
      </dgm:spPr>
      <dgm:t>
        <a:bodyPr/>
        <a:lstStyle/>
        <a:p>
          <a:r>
            <a:rPr lang="ru-RU" sz="1200" dirty="0" smtClean="0"/>
            <a:t>условно утверждаемые расходы;</a:t>
          </a:r>
          <a:endParaRPr lang="ru-RU" sz="1200" dirty="0"/>
        </a:p>
      </dgm:t>
    </dgm:pt>
    <dgm:pt modelId="{4DC27A06-F803-47BF-886F-EB4A9ECCEC8D}" type="parTrans" cxnId="{549C7434-B06F-4822-A65A-26CD701C75B4}">
      <dgm:prSet/>
      <dgm:spPr/>
      <dgm:t>
        <a:bodyPr/>
        <a:lstStyle/>
        <a:p>
          <a:endParaRPr lang="ru-RU"/>
        </a:p>
      </dgm:t>
    </dgm:pt>
    <dgm:pt modelId="{0F13CB94-3457-4DE8-B667-94D81254FA1F}" type="sibTrans" cxnId="{549C7434-B06F-4822-A65A-26CD701C75B4}">
      <dgm:prSet/>
      <dgm:spPr/>
      <dgm:t>
        <a:bodyPr/>
        <a:lstStyle/>
        <a:p>
          <a:endParaRPr lang="ru-RU"/>
        </a:p>
      </dgm:t>
    </dgm:pt>
    <dgm:pt modelId="{D51359C0-1583-44D0-A306-2604E90FFCB8}">
      <dgm:prSet custT="1"/>
      <dgm:spPr>
        <a:solidFill>
          <a:srgbClr val="E8FAFE">
            <a:alpha val="89804"/>
          </a:srgbClr>
        </a:solidFill>
      </dgm:spPr>
      <dgm:t>
        <a:bodyPr/>
        <a:lstStyle/>
        <a:p>
          <a:r>
            <a:rPr lang="ru-RU" sz="1200" dirty="0" smtClean="0"/>
            <a:t>верхний предел государственного долга Камчатского края;</a:t>
          </a:r>
          <a:endParaRPr lang="ru-RU" sz="1200" dirty="0"/>
        </a:p>
      </dgm:t>
    </dgm:pt>
    <dgm:pt modelId="{12FA4A9F-C69D-4696-AC12-41AC10E809AE}" type="parTrans" cxnId="{4DACC2BA-6E28-4FE6-83FE-69E7439FCEAD}">
      <dgm:prSet/>
      <dgm:spPr/>
      <dgm:t>
        <a:bodyPr/>
        <a:lstStyle/>
        <a:p>
          <a:endParaRPr lang="ru-RU"/>
        </a:p>
      </dgm:t>
    </dgm:pt>
    <dgm:pt modelId="{94ECA7F3-F085-46C0-81B7-F9FEF8B9A41C}" type="sibTrans" cxnId="{4DACC2BA-6E28-4FE6-83FE-69E7439FCEAD}">
      <dgm:prSet/>
      <dgm:spPr/>
      <dgm:t>
        <a:bodyPr/>
        <a:lstStyle/>
        <a:p>
          <a:endParaRPr lang="ru-RU"/>
        </a:p>
      </dgm:t>
    </dgm:pt>
    <dgm:pt modelId="{40ED9EB9-7985-4AB7-AAC5-E1AE4956F7CA}">
      <dgm:prSet custT="1"/>
      <dgm:spPr>
        <a:solidFill>
          <a:srgbClr val="E8FAFE">
            <a:alpha val="89804"/>
          </a:srgbClr>
        </a:solidFill>
      </dgm:spPr>
      <dgm:t>
        <a:bodyPr/>
        <a:lstStyle/>
        <a:p>
          <a:r>
            <a:rPr lang="ru-RU" sz="1200" dirty="0" smtClean="0"/>
            <a:t>нормативная величина Резервного фонда Правительства Камчатского;</a:t>
          </a:r>
          <a:endParaRPr lang="ru-RU" sz="1200" dirty="0"/>
        </a:p>
      </dgm:t>
    </dgm:pt>
    <dgm:pt modelId="{5BC5698D-218E-4043-B3E4-5CF014A013FC}" type="parTrans" cxnId="{ABEC17AC-E633-450B-98D9-EB396D66D07C}">
      <dgm:prSet/>
      <dgm:spPr/>
      <dgm:t>
        <a:bodyPr/>
        <a:lstStyle/>
        <a:p>
          <a:endParaRPr lang="ru-RU"/>
        </a:p>
      </dgm:t>
    </dgm:pt>
    <dgm:pt modelId="{202141DF-AB2D-415A-8C5E-ACF5937E7C68}" type="sibTrans" cxnId="{ABEC17AC-E633-450B-98D9-EB396D66D07C}">
      <dgm:prSet/>
      <dgm:spPr/>
      <dgm:t>
        <a:bodyPr/>
        <a:lstStyle/>
        <a:p>
          <a:endParaRPr lang="ru-RU"/>
        </a:p>
      </dgm:t>
    </dgm:pt>
    <dgm:pt modelId="{175C3BB2-15B5-45AE-AF87-8CEFAED7242C}">
      <dgm:prSet custT="1"/>
      <dgm:spPr>
        <a:solidFill>
          <a:srgbClr val="E8FAFE">
            <a:alpha val="89804"/>
          </a:srgbClr>
        </a:solidFill>
      </dgm:spPr>
      <dgm:t>
        <a:bodyPr/>
        <a:lstStyle/>
        <a:p>
          <a:r>
            <a:rPr lang="ru-RU" sz="1200" dirty="0" smtClean="0"/>
            <a:t>дефицит (профицит) краевого бюджета</a:t>
          </a:r>
          <a:endParaRPr lang="ru-RU" sz="1200" dirty="0"/>
        </a:p>
      </dgm:t>
    </dgm:pt>
    <dgm:pt modelId="{348F2B09-18DF-4713-A943-8909875DC78C}" type="parTrans" cxnId="{63F43CFF-A110-4456-AAD2-F4AFBE77F0DD}">
      <dgm:prSet/>
      <dgm:spPr/>
      <dgm:t>
        <a:bodyPr/>
        <a:lstStyle/>
        <a:p>
          <a:endParaRPr lang="ru-RU"/>
        </a:p>
      </dgm:t>
    </dgm:pt>
    <dgm:pt modelId="{44827473-537F-448E-8B1E-AC6006297A19}" type="sibTrans" cxnId="{63F43CFF-A110-4456-AAD2-F4AFBE77F0DD}">
      <dgm:prSet/>
      <dgm:spPr/>
      <dgm:t>
        <a:bodyPr/>
        <a:lstStyle/>
        <a:p>
          <a:endParaRPr lang="ru-RU"/>
        </a:p>
      </dgm:t>
    </dgm:pt>
    <dgm:pt modelId="{3D1F966C-9E21-4947-B7E0-B6BFC260A3EB}">
      <dgm:prSet phldrT="[Текст]" custT="1"/>
      <dgm:spPr>
        <a:solidFill>
          <a:srgbClr val="E8FAFE">
            <a:alpha val="90000"/>
          </a:srgbClr>
        </a:solidFill>
      </dgm:spPr>
      <dgm:t>
        <a:bodyPr/>
        <a:lstStyle/>
        <a:p>
          <a:r>
            <a:rPr lang="ru-RU" sz="1200" dirty="0" smtClean="0"/>
            <a:t>перечень главных администраторов источников финансирования дефицита краевого бюджета;</a:t>
          </a:r>
          <a:endParaRPr lang="ru-RU" sz="1200" dirty="0"/>
        </a:p>
      </dgm:t>
    </dgm:pt>
    <dgm:pt modelId="{46276037-C635-4F67-B73D-EC06BABBB554}" type="parTrans" cxnId="{FDE96577-FAB4-489F-84B0-F24A3B8B6BB2}">
      <dgm:prSet/>
      <dgm:spPr/>
      <dgm:t>
        <a:bodyPr/>
        <a:lstStyle/>
        <a:p>
          <a:endParaRPr lang="ru-RU"/>
        </a:p>
      </dgm:t>
    </dgm:pt>
    <dgm:pt modelId="{7E992520-E70B-40AE-9F63-CBDE4F777C6B}" type="sibTrans" cxnId="{FDE96577-FAB4-489F-84B0-F24A3B8B6BB2}">
      <dgm:prSet/>
      <dgm:spPr/>
      <dgm:t>
        <a:bodyPr/>
        <a:lstStyle/>
        <a:p>
          <a:endParaRPr lang="ru-RU"/>
        </a:p>
      </dgm:t>
    </dgm:pt>
    <dgm:pt modelId="{3C01B9A9-DA62-4D87-A12A-A14EE89ECFF6}">
      <dgm:prSet phldrT="[Текст]" custT="1"/>
      <dgm:spPr>
        <a:solidFill>
          <a:srgbClr val="E8FAFE">
            <a:alpha val="90000"/>
          </a:srgbClr>
        </a:solidFill>
      </dgm:spPr>
      <dgm:t>
        <a:bodyPr/>
        <a:lstStyle/>
        <a:p>
          <a:r>
            <a:rPr lang="ru-RU" sz="1200" dirty="0" smtClean="0"/>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(государственным программам Камчатского края и непрограммным направлениям деятельности), группам видов расходов классификации расходов краевого бюджета в пределах общего объема расходов краевого бюджета, утвержденных в первом чтении;</a:t>
          </a:r>
          <a:endParaRPr lang="ru-RU" sz="1200" dirty="0"/>
        </a:p>
      </dgm:t>
    </dgm:pt>
    <dgm:pt modelId="{97CD374B-1FE2-4869-A75D-A94516B685BB}" type="parTrans" cxnId="{1CF6F0AA-003E-4F21-AFAD-DEF966F76490}">
      <dgm:prSet/>
      <dgm:spPr/>
      <dgm:t>
        <a:bodyPr/>
        <a:lstStyle/>
        <a:p>
          <a:endParaRPr lang="ru-RU"/>
        </a:p>
      </dgm:t>
    </dgm:pt>
    <dgm:pt modelId="{658D3C8A-F293-4C31-9644-968202DE79AF}" type="sibTrans" cxnId="{1CF6F0AA-003E-4F21-AFAD-DEF966F76490}">
      <dgm:prSet/>
      <dgm:spPr/>
      <dgm:t>
        <a:bodyPr/>
        <a:lstStyle/>
        <a:p>
          <a:endParaRPr lang="ru-RU"/>
        </a:p>
      </dgm:t>
    </dgm:pt>
    <dgm:pt modelId="{C705F795-18FC-409B-A3E7-16FA3FD58576}">
      <dgm:prSet phldrT="[Текст]" custT="1"/>
      <dgm:spPr>
        <a:solidFill>
          <a:srgbClr val="E8FAFE">
            <a:alpha val="90000"/>
          </a:srgbClr>
        </a:solidFill>
      </dgm:spPr>
      <dgm:t>
        <a:bodyPr/>
        <a:lstStyle/>
        <a:p>
          <a:r>
            <a:rPr lang="ru-RU" sz="1200" dirty="0" smtClean="0"/>
            <a:t>распределение между местными бюджетами межбюджетных трансфертов;</a:t>
          </a:r>
          <a:endParaRPr lang="ru-RU" sz="1200" dirty="0"/>
        </a:p>
      </dgm:t>
    </dgm:pt>
    <dgm:pt modelId="{35A332B5-DE9A-41C9-84CF-579B06BAF7E2}" type="parTrans" cxnId="{05CDC914-43A0-470E-B3B6-E0EDCBC46F23}">
      <dgm:prSet/>
      <dgm:spPr/>
      <dgm:t>
        <a:bodyPr/>
        <a:lstStyle/>
        <a:p>
          <a:endParaRPr lang="ru-RU"/>
        </a:p>
      </dgm:t>
    </dgm:pt>
    <dgm:pt modelId="{D8CB98CB-99A5-4971-AD49-C18E0235684E}" type="sibTrans" cxnId="{05CDC914-43A0-470E-B3B6-E0EDCBC46F23}">
      <dgm:prSet/>
      <dgm:spPr/>
      <dgm:t>
        <a:bodyPr/>
        <a:lstStyle/>
        <a:p>
          <a:endParaRPr lang="ru-RU"/>
        </a:p>
      </dgm:t>
    </dgm:pt>
    <dgm:pt modelId="{F916608B-D352-4E64-B1E1-21A785301DD2}">
      <dgm:prSet phldrT="[Текст]" custT="1"/>
      <dgm:spPr>
        <a:solidFill>
          <a:srgbClr val="E8FAFE">
            <a:alpha val="90000"/>
          </a:srgbClr>
        </a:solidFill>
      </dgm:spPr>
      <dgm:t>
        <a:bodyPr/>
        <a:lstStyle/>
        <a:p>
          <a:r>
            <a:rPr lang="ru-RU" sz="1200" dirty="0" smtClean="0"/>
            <a:t>программу государственных заимствований Камчатского края;</a:t>
          </a:r>
          <a:endParaRPr lang="ru-RU" sz="1200" dirty="0"/>
        </a:p>
      </dgm:t>
    </dgm:pt>
    <dgm:pt modelId="{5A148081-15DF-43BF-8A74-D84AFA7000E8}" type="parTrans" cxnId="{7D6AB136-AA91-472E-9C91-802840634483}">
      <dgm:prSet/>
      <dgm:spPr/>
      <dgm:t>
        <a:bodyPr/>
        <a:lstStyle/>
        <a:p>
          <a:endParaRPr lang="ru-RU"/>
        </a:p>
      </dgm:t>
    </dgm:pt>
    <dgm:pt modelId="{61548340-4A1A-4DE6-BD64-52068F8C6468}" type="sibTrans" cxnId="{7D6AB136-AA91-472E-9C91-802840634483}">
      <dgm:prSet/>
      <dgm:spPr/>
      <dgm:t>
        <a:bodyPr/>
        <a:lstStyle/>
        <a:p>
          <a:endParaRPr lang="ru-RU"/>
        </a:p>
      </dgm:t>
    </dgm:pt>
    <dgm:pt modelId="{59C92BB4-BF19-4C35-8BDB-F42C1AC2436D}">
      <dgm:prSet phldrT="[Текст]" custT="1"/>
      <dgm:spPr>
        <a:solidFill>
          <a:srgbClr val="E8FAFE">
            <a:alpha val="90000"/>
          </a:srgbClr>
        </a:solidFill>
      </dgm:spPr>
      <dgm:t>
        <a:bodyPr/>
        <a:lstStyle/>
        <a:p>
          <a:r>
            <a:rPr lang="ru-RU" sz="1200" dirty="0" smtClean="0"/>
            <a:t>программу государственных гарантий Камчатского края;</a:t>
          </a:r>
          <a:endParaRPr lang="ru-RU" sz="1200" dirty="0"/>
        </a:p>
      </dgm:t>
    </dgm:pt>
    <dgm:pt modelId="{EE4FE2DE-C92C-4D31-9E1E-8427C17592CB}" type="parTrans" cxnId="{16CA68B5-9EF8-41CE-A049-6A2FE70DF31B}">
      <dgm:prSet/>
      <dgm:spPr/>
      <dgm:t>
        <a:bodyPr/>
        <a:lstStyle/>
        <a:p>
          <a:endParaRPr lang="ru-RU"/>
        </a:p>
      </dgm:t>
    </dgm:pt>
    <dgm:pt modelId="{25C45925-B392-468B-82F8-2D915FF31C3A}" type="sibTrans" cxnId="{16CA68B5-9EF8-41CE-A049-6A2FE70DF31B}">
      <dgm:prSet/>
      <dgm:spPr/>
      <dgm:t>
        <a:bodyPr/>
        <a:lstStyle/>
        <a:p>
          <a:endParaRPr lang="ru-RU"/>
        </a:p>
      </dgm:t>
    </dgm:pt>
    <dgm:pt modelId="{2F1C5243-CB1F-4D04-A966-8B3DDDA6C072}">
      <dgm:prSet phldrT="[Текст]" custT="1"/>
      <dgm:spPr>
        <a:solidFill>
          <a:srgbClr val="E8FAFE">
            <a:alpha val="90000"/>
          </a:srgbClr>
        </a:solidFill>
      </dgm:spPr>
      <dgm:t>
        <a:bodyPr/>
        <a:lstStyle/>
        <a:p>
          <a:r>
            <a:rPr lang="ru-RU" sz="1200" dirty="0" smtClean="0"/>
            <a:t>источники финансирования дефицита бюджета;</a:t>
          </a:r>
          <a:endParaRPr lang="ru-RU" sz="1200" dirty="0"/>
        </a:p>
      </dgm:t>
    </dgm:pt>
    <dgm:pt modelId="{CAC13005-45C1-424D-941B-32D77AC9C6AD}" type="parTrans" cxnId="{3B1BF587-6199-4414-9487-D1A316AABCB0}">
      <dgm:prSet/>
      <dgm:spPr/>
      <dgm:t>
        <a:bodyPr/>
        <a:lstStyle/>
        <a:p>
          <a:endParaRPr lang="ru-RU"/>
        </a:p>
      </dgm:t>
    </dgm:pt>
    <dgm:pt modelId="{4358A76D-B4CA-44C1-8911-A317B824197D}" type="sibTrans" cxnId="{3B1BF587-6199-4414-9487-D1A316AABCB0}">
      <dgm:prSet/>
      <dgm:spPr/>
      <dgm:t>
        <a:bodyPr/>
        <a:lstStyle/>
        <a:p>
          <a:endParaRPr lang="ru-RU"/>
        </a:p>
      </dgm:t>
    </dgm:pt>
    <dgm:pt modelId="{CE58B4ED-ECB8-4364-9563-CE7E6BC4F6EA}">
      <dgm:prSet phldrT="[Текст]" custT="1"/>
      <dgm:spPr>
        <a:solidFill>
          <a:srgbClr val="E8FAFE">
            <a:alpha val="90000"/>
          </a:srgbClr>
        </a:solidFill>
      </dgm:spPr>
      <dgm:t>
        <a:bodyPr/>
        <a:lstStyle/>
        <a:p>
          <a:r>
            <a:rPr lang="ru-RU" sz="1200" dirty="0" smtClean="0"/>
            <a:t>перечень государственных программ Камчатского края.</a:t>
          </a:r>
          <a:endParaRPr lang="ru-RU" sz="1200" dirty="0"/>
        </a:p>
      </dgm:t>
    </dgm:pt>
    <dgm:pt modelId="{EEBA0267-BBEC-4B8E-AC0E-68808C119E54}" type="parTrans" cxnId="{56BD63D6-03C9-4113-9BAF-C83488A0B576}">
      <dgm:prSet/>
      <dgm:spPr/>
      <dgm:t>
        <a:bodyPr/>
        <a:lstStyle/>
        <a:p>
          <a:endParaRPr lang="ru-RU"/>
        </a:p>
      </dgm:t>
    </dgm:pt>
    <dgm:pt modelId="{851EA31F-2954-405E-9632-151D8510A25B}" type="sibTrans" cxnId="{56BD63D6-03C9-4113-9BAF-C83488A0B576}">
      <dgm:prSet/>
      <dgm:spPr/>
      <dgm:t>
        <a:bodyPr/>
        <a:lstStyle/>
        <a:p>
          <a:endParaRPr lang="ru-RU"/>
        </a:p>
      </dgm:t>
    </dgm:pt>
    <dgm:pt modelId="{08198B3C-C53D-4218-BA5F-7534D136ADE2}" type="pres">
      <dgm:prSet presAssocID="{B9502C17-23CD-49D6-977B-047B5F9F356D}" presName="linear" presStyleCnt="0">
        <dgm:presLayoutVars>
          <dgm:dir/>
          <dgm:animLvl val="lvl"/>
          <dgm:resizeHandles val="exact"/>
        </dgm:presLayoutVars>
      </dgm:prSet>
      <dgm:spPr/>
      <dgm:t>
        <a:bodyPr/>
        <a:lstStyle/>
        <a:p>
          <a:endParaRPr lang="ru-RU"/>
        </a:p>
      </dgm:t>
    </dgm:pt>
    <dgm:pt modelId="{1519EDC5-2369-4AD6-A5A3-EBD7D22A0BAF}" type="pres">
      <dgm:prSet presAssocID="{D30D4C03-ECB3-412C-8EFE-F2667FE3EF31}" presName="parentLin" presStyleCnt="0"/>
      <dgm:spPr/>
    </dgm:pt>
    <dgm:pt modelId="{09D50868-085F-48A4-ABDC-83EE97A4269F}" type="pres">
      <dgm:prSet presAssocID="{D30D4C03-ECB3-412C-8EFE-F2667FE3EF31}" presName="parentLeftMargin" presStyleLbl="node1" presStyleIdx="0" presStyleCnt="3"/>
      <dgm:spPr/>
      <dgm:t>
        <a:bodyPr/>
        <a:lstStyle/>
        <a:p>
          <a:endParaRPr lang="ru-RU"/>
        </a:p>
      </dgm:t>
    </dgm:pt>
    <dgm:pt modelId="{76617A07-5A16-4C3C-8DBB-08C37BB6F531}" type="pres">
      <dgm:prSet presAssocID="{D30D4C03-ECB3-412C-8EFE-F2667FE3EF31}" presName="parentText" presStyleLbl="node1" presStyleIdx="0" presStyleCnt="3" custScaleY="376488" custLinFactY="46700" custLinFactNeighborX="-72730" custLinFactNeighborY="100000">
        <dgm:presLayoutVars>
          <dgm:chMax val="0"/>
          <dgm:bulletEnabled val="1"/>
        </dgm:presLayoutVars>
      </dgm:prSet>
      <dgm:spPr/>
      <dgm:t>
        <a:bodyPr/>
        <a:lstStyle/>
        <a:p>
          <a:endParaRPr lang="ru-RU"/>
        </a:p>
      </dgm:t>
    </dgm:pt>
    <dgm:pt modelId="{CFA6AFC2-5AE4-47E8-954C-7CF2612963A4}" type="pres">
      <dgm:prSet presAssocID="{D30D4C03-ECB3-412C-8EFE-F2667FE3EF31}" presName="negativeSpace" presStyleCnt="0"/>
      <dgm:spPr/>
    </dgm:pt>
    <dgm:pt modelId="{409639DC-B690-483E-863E-33D12773B122}" type="pres">
      <dgm:prSet presAssocID="{D30D4C03-ECB3-412C-8EFE-F2667FE3EF31}" presName="childText" presStyleLbl="conFgAcc1" presStyleIdx="0" presStyleCnt="3" custScaleY="97917" custLinFactY="12702" custLinFactNeighborY="100000">
        <dgm:presLayoutVars>
          <dgm:bulletEnabled val="1"/>
        </dgm:presLayoutVars>
      </dgm:prSet>
      <dgm:spPr/>
      <dgm:t>
        <a:bodyPr/>
        <a:lstStyle/>
        <a:p>
          <a:endParaRPr lang="ru-RU"/>
        </a:p>
      </dgm:t>
    </dgm:pt>
    <dgm:pt modelId="{253033E1-AB63-4FED-84AD-41D31D1C58ED}" type="pres">
      <dgm:prSet presAssocID="{9C4BB3A7-C328-4831-9385-1929209529C9}" presName="spaceBetweenRectangles" presStyleCnt="0"/>
      <dgm:spPr/>
    </dgm:pt>
    <dgm:pt modelId="{551675A2-3A1C-4F44-8E9F-3E92E2B3185A}" type="pres">
      <dgm:prSet presAssocID="{75630D0D-FF9C-4929-BD48-C8D07FDDCD01}" presName="parentLin" presStyleCnt="0"/>
      <dgm:spPr/>
    </dgm:pt>
    <dgm:pt modelId="{7348A048-D201-4AF1-B778-05432AA719AC}" type="pres">
      <dgm:prSet presAssocID="{75630D0D-FF9C-4929-BD48-C8D07FDDCD01}" presName="parentLeftMargin" presStyleLbl="node1" presStyleIdx="0" presStyleCnt="3"/>
      <dgm:spPr/>
      <dgm:t>
        <a:bodyPr/>
        <a:lstStyle/>
        <a:p>
          <a:endParaRPr lang="ru-RU"/>
        </a:p>
      </dgm:t>
    </dgm:pt>
    <dgm:pt modelId="{8B7E7848-6044-471A-BC58-8445AFF47CD0}" type="pres">
      <dgm:prSet presAssocID="{75630D0D-FF9C-4929-BD48-C8D07FDDCD01}" presName="parentText" presStyleLbl="node1" presStyleIdx="1" presStyleCnt="3" custScaleY="449651" custLinFactNeighborX="-79189" custLinFactNeighborY="65250">
        <dgm:presLayoutVars>
          <dgm:chMax val="0"/>
          <dgm:bulletEnabled val="1"/>
        </dgm:presLayoutVars>
      </dgm:prSet>
      <dgm:spPr/>
      <dgm:t>
        <a:bodyPr/>
        <a:lstStyle/>
        <a:p>
          <a:endParaRPr lang="ru-RU"/>
        </a:p>
      </dgm:t>
    </dgm:pt>
    <dgm:pt modelId="{6943AB68-3C2C-43CB-ABD0-A252AD3558EF}" type="pres">
      <dgm:prSet presAssocID="{75630D0D-FF9C-4929-BD48-C8D07FDDCD01}" presName="negativeSpace" presStyleCnt="0"/>
      <dgm:spPr/>
    </dgm:pt>
    <dgm:pt modelId="{6B5F460D-7A8B-4F13-AF8C-11D6249D381F}" type="pres">
      <dgm:prSet presAssocID="{75630D0D-FF9C-4929-BD48-C8D07FDDCD01}" presName="childText" presStyleLbl="conFgAcc1" presStyleIdx="1" presStyleCnt="3" custScaleY="104960" custLinFactY="4749" custLinFactNeighborY="100000">
        <dgm:presLayoutVars>
          <dgm:bulletEnabled val="1"/>
        </dgm:presLayoutVars>
      </dgm:prSet>
      <dgm:spPr/>
      <dgm:t>
        <a:bodyPr/>
        <a:lstStyle/>
        <a:p>
          <a:endParaRPr lang="ru-RU"/>
        </a:p>
      </dgm:t>
    </dgm:pt>
    <dgm:pt modelId="{193ABD8C-70B5-4C72-8261-778F3ADB6A8C}" type="pres">
      <dgm:prSet presAssocID="{7C9D7345-5077-4BA6-B67B-C872B6B68C39}" presName="spaceBetweenRectangles" presStyleCnt="0"/>
      <dgm:spPr/>
    </dgm:pt>
    <dgm:pt modelId="{CDB1016D-E6E3-4BD5-9724-28A908027D9A}" type="pres">
      <dgm:prSet presAssocID="{6D7A2844-B374-4457-A9C6-9781B4117C80}" presName="parentLin" presStyleCnt="0"/>
      <dgm:spPr/>
    </dgm:pt>
    <dgm:pt modelId="{6522F7C4-42A5-4752-9E27-95D45C976BF4}" type="pres">
      <dgm:prSet presAssocID="{6D7A2844-B374-4457-A9C6-9781B4117C80}" presName="parentLeftMargin" presStyleLbl="node1" presStyleIdx="1" presStyleCnt="3"/>
      <dgm:spPr/>
      <dgm:t>
        <a:bodyPr/>
        <a:lstStyle/>
        <a:p>
          <a:endParaRPr lang="ru-RU"/>
        </a:p>
      </dgm:t>
    </dgm:pt>
    <dgm:pt modelId="{1D526CF0-EB81-4718-81F1-F77F66E8A642}" type="pres">
      <dgm:prSet presAssocID="{6D7A2844-B374-4457-A9C6-9781B4117C80}" presName="parentText" presStyleLbl="node1" presStyleIdx="2" presStyleCnt="3" custScaleY="287398" custLinFactNeighborX="-78523" custLinFactNeighborY="-46040">
        <dgm:presLayoutVars>
          <dgm:chMax val="0"/>
          <dgm:bulletEnabled val="1"/>
        </dgm:presLayoutVars>
      </dgm:prSet>
      <dgm:spPr/>
      <dgm:t>
        <a:bodyPr/>
        <a:lstStyle/>
        <a:p>
          <a:endParaRPr lang="ru-RU"/>
        </a:p>
      </dgm:t>
    </dgm:pt>
    <dgm:pt modelId="{9912A21D-15F4-4718-B517-FE865165839F}" type="pres">
      <dgm:prSet presAssocID="{6D7A2844-B374-4457-A9C6-9781B4117C80}" presName="negativeSpace" presStyleCnt="0"/>
      <dgm:spPr/>
    </dgm:pt>
    <dgm:pt modelId="{FB00732A-623E-4F2E-85D6-43BA17518E54}" type="pres">
      <dgm:prSet presAssocID="{6D7A2844-B374-4457-A9C6-9781B4117C80}" presName="childText" presStyleLbl="conFgAcc1" presStyleIdx="2" presStyleCnt="3" custScaleY="82805" custLinFactNeighborY="-49975">
        <dgm:presLayoutVars>
          <dgm:bulletEnabled val="1"/>
        </dgm:presLayoutVars>
      </dgm:prSet>
      <dgm:spPr>
        <a:solidFill>
          <a:srgbClr val="E8FAFE">
            <a:alpha val="90000"/>
          </a:srgbClr>
        </a:solidFill>
      </dgm:spPr>
      <dgm:t>
        <a:bodyPr/>
        <a:lstStyle/>
        <a:p>
          <a:endParaRPr lang="ru-RU"/>
        </a:p>
      </dgm:t>
    </dgm:pt>
  </dgm:ptLst>
  <dgm:cxnLst>
    <dgm:cxn modelId="{88E8A515-A00E-4CCB-8987-B56E51CF1DC8}" type="presOf" srcId="{59C92BB4-BF19-4C35-8BDB-F42C1AC2436D}" destId="{6B5F460D-7A8B-4F13-AF8C-11D6249D381F}" srcOrd="0" destOrd="5" presId="urn:microsoft.com/office/officeart/2005/8/layout/list1"/>
    <dgm:cxn modelId="{1CF6F0AA-003E-4F21-AFAD-DEF966F76490}" srcId="{75630D0D-FF9C-4929-BD48-C8D07FDDCD01}" destId="{3C01B9A9-DA62-4D87-A12A-A14EE89ECFF6}" srcOrd="2" destOrd="0" parTransId="{97CD374B-1FE2-4869-A75D-A94516B685BB}" sibTransId="{658D3C8A-F293-4C31-9644-968202DE79AF}"/>
    <dgm:cxn modelId="{4CA16AB7-169E-47CC-899D-6EE815EE04FF}" type="presOf" srcId="{D51359C0-1583-44D0-A306-2604E90FFCB8}" destId="{409639DC-B690-483E-863E-33D12773B122}" srcOrd="0" destOrd="4" presId="urn:microsoft.com/office/officeart/2005/8/layout/list1"/>
    <dgm:cxn modelId="{77877FD6-1967-40EB-BE04-E51F2FA8C6CC}" type="presOf" srcId="{D30D4C03-ECB3-412C-8EFE-F2667FE3EF31}" destId="{76617A07-5A16-4C3C-8DBB-08C37BB6F531}" srcOrd="1" destOrd="0" presId="urn:microsoft.com/office/officeart/2005/8/layout/list1"/>
    <dgm:cxn modelId="{63F43CFF-A110-4456-AAD2-F4AFBE77F0DD}" srcId="{D30D4C03-ECB3-412C-8EFE-F2667FE3EF31}" destId="{175C3BB2-15B5-45AE-AF87-8CEFAED7242C}" srcOrd="6" destOrd="0" parTransId="{348F2B09-18DF-4713-A943-8909875DC78C}" sibTransId="{44827473-537F-448E-8B1E-AC6006297A19}"/>
    <dgm:cxn modelId="{97A27524-9790-49EB-AB50-532189F13DA7}" type="presOf" srcId="{175C3BB2-15B5-45AE-AF87-8CEFAED7242C}" destId="{409639DC-B690-483E-863E-33D12773B122}" srcOrd="0" destOrd="6" presId="urn:microsoft.com/office/officeart/2005/8/layout/list1"/>
    <dgm:cxn modelId="{91A37141-2518-4614-99EF-9C3346ED0749}" type="presOf" srcId="{6D7A2844-B374-4457-A9C6-9781B4117C80}" destId="{6522F7C4-42A5-4752-9E27-95D45C976BF4}" srcOrd="0" destOrd="0" presId="urn:microsoft.com/office/officeart/2005/8/layout/list1"/>
    <dgm:cxn modelId="{5291A483-F4D4-4FD0-ADE1-14DB8E256C60}" type="presOf" srcId="{4D468948-7C07-4C53-A095-53508FD74B9B}" destId="{6B5F460D-7A8B-4F13-AF8C-11D6249D381F}" srcOrd="0" destOrd="0" presId="urn:microsoft.com/office/officeart/2005/8/layout/list1"/>
    <dgm:cxn modelId="{7AFA4811-7555-4A60-879B-C3D6CE3F763E}" srcId="{B9502C17-23CD-49D6-977B-047B5F9F356D}" destId="{D30D4C03-ECB3-412C-8EFE-F2667FE3EF31}" srcOrd="0" destOrd="0" parTransId="{03409BC8-3E35-4121-9281-94086B612444}" sibTransId="{9C4BB3A7-C328-4831-9385-1929209529C9}"/>
    <dgm:cxn modelId="{F9292384-B5BB-41B8-A062-45BD1B933F5F}" type="presOf" srcId="{F916608B-D352-4E64-B1E1-21A785301DD2}" destId="{6B5F460D-7A8B-4F13-AF8C-11D6249D381F}" srcOrd="0" destOrd="4" presId="urn:microsoft.com/office/officeart/2005/8/layout/list1"/>
    <dgm:cxn modelId="{3AAD4AB3-CD23-4D68-96FE-9A47349EB9AC}" type="presOf" srcId="{CE58B4ED-ECB8-4364-9563-CE7E6BC4F6EA}" destId="{6B5F460D-7A8B-4F13-AF8C-11D6249D381F}" srcOrd="0" destOrd="7" presId="urn:microsoft.com/office/officeart/2005/8/layout/list1"/>
    <dgm:cxn modelId="{908542AF-176E-440D-A78A-35E0E2077926}" type="presOf" srcId="{B9502C17-23CD-49D6-977B-047B5F9F356D}" destId="{08198B3C-C53D-4218-BA5F-7534D136ADE2}" srcOrd="0" destOrd="0" presId="urn:microsoft.com/office/officeart/2005/8/layout/list1"/>
    <dgm:cxn modelId="{4DACC2BA-6E28-4FE6-83FE-69E7439FCEAD}" srcId="{D30D4C03-ECB3-412C-8EFE-F2667FE3EF31}" destId="{D51359C0-1583-44D0-A306-2604E90FFCB8}" srcOrd="4" destOrd="0" parTransId="{12FA4A9F-C69D-4696-AC12-41AC10E809AE}" sibTransId="{94ECA7F3-F085-46C0-81B7-F9FEF8B9A41C}"/>
    <dgm:cxn modelId="{BD143673-21BF-4AF7-9B1E-74DBBAE0C4D3}" srcId="{75630D0D-FF9C-4929-BD48-C8D07FDDCD01}" destId="{4D468948-7C07-4C53-A095-53508FD74B9B}" srcOrd="0" destOrd="0" parTransId="{4274FDE2-4459-4F06-A212-67E620C844C9}" sibTransId="{B241A0F1-EE53-4312-9810-A31FF9149E22}"/>
    <dgm:cxn modelId="{DDFE16C8-D7D6-4271-9C43-28E89ABC1B2F}" srcId="{B9502C17-23CD-49D6-977B-047B5F9F356D}" destId="{75630D0D-FF9C-4929-BD48-C8D07FDDCD01}" srcOrd="1" destOrd="0" parTransId="{1E90B15C-39FB-44CF-86E0-D70A65F283B3}" sibTransId="{7C9D7345-5077-4BA6-B67B-C872B6B68C39}"/>
    <dgm:cxn modelId="{5B0C135A-5261-4002-8A78-478DADF04E54}" type="presOf" srcId="{6D7A2844-B374-4457-A9C6-9781B4117C80}" destId="{1D526CF0-EB81-4718-81F1-F77F66E8A642}" srcOrd="1" destOrd="0" presId="urn:microsoft.com/office/officeart/2005/8/layout/list1"/>
    <dgm:cxn modelId="{0CC2BBF4-E85D-4946-A02B-B5F9D02B303F}" type="presOf" srcId="{F5B53894-4FB5-428B-BE5B-D25C678A2E0F}" destId="{409639DC-B690-483E-863E-33D12773B122}" srcOrd="0" destOrd="1" presId="urn:microsoft.com/office/officeart/2005/8/layout/list1"/>
    <dgm:cxn modelId="{3FBBFC77-3F42-46CC-B13F-E1FA0EFE0739}" type="presOf" srcId="{75630D0D-FF9C-4929-BD48-C8D07FDDCD01}" destId="{8B7E7848-6044-471A-BC58-8445AFF47CD0}" srcOrd="1" destOrd="0" presId="urn:microsoft.com/office/officeart/2005/8/layout/list1"/>
    <dgm:cxn modelId="{16CA68B5-9EF8-41CE-A049-6A2FE70DF31B}" srcId="{75630D0D-FF9C-4929-BD48-C8D07FDDCD01}" destId="{59C92BB4-BF19-4C35-8BDB-F42C1AC2436D}" srcOrd="5" destOrd="0" parTransId="{EE4FE2DE-C92C-4D31-9E1E-8427C17592CB}" sibTransId="{25C45925-B392-468B-82F8-2D915FF31C3A}"/>
    <dgm:cxn modelId="{7D6AB136-AA91-472E-9C91-802840634483}" srcId="{75630D0D-FF9C-4929-BD48-C8D07FDDCD01}" destId="{F916608B-D352-4E64-B1E1-21A785301DD2}" srcOrd="4" destOrd="0" parTransId="{5A148081-15DF-43BF-8A74-D84AFA7000E8}" sibTransId="{61548340-4A1A-4DE6-BD64-52068F8C6468}"/>
    <dgm:cxn modelId="{324902B4-DA3C-4D0F-B054-FB7AE7941604}" type="presOf" srcId="{68498698-0A0B-4560-BFB9-ACBACE98F6A2}" destId="{409639DC-B690-483E-863E-33D12773B122}" srcOrd="0" destOrd="2" presId="urn:microsoft.com/office/officeart/2005/8/layout/list1"/>
    <dgm:cxn modelId="{05CDC914-43A0-470E-B3B6-E0EDCBC46F23}" srcId="{75630D0D-FF9C-4929-BD48-C8D07FDDCD01}" destId="{C705F795-18FC-409B-A3E7-16FA3FD58576}" srcOrd="3" destOrd="0" parTransId="{35A332B5-DE9A-41C9-84CF-579B06BAF7E2}" sibTransId="{D8CB98CB-99A5-4971-AD49-C18E0235684E}"/>
    <dgm:cxn modelId="{18F600CF-C80E-4D9D-B437-32DBAFC977C3}" srcId="{D30D4C03-ECB3-412C-8EFE-F2667FE3EF31}" destId="{68498698-0A0B-4560-BFB9-ACBACE98F6A2}" srcOrd="2" destOrd="0" parTransId="{32501A4F-8D5E-45CC-A7D9-CB4CB99317B6}" sibTransId="{699B6C72-3AA0-4FDC-AF97-2A48ED4E4C26}"/>
    <dgm:cxn modelId="{AADD15D4-6571-4400-8F7C-CFBE755EFDF5}" type="presOf" srcId="{75630D0D-FF9C-4929-BD48-C8D07FDDCD01}" destId="{7348A048-D201-4AF1-B778-05432AA719AC}" srcOrd="0" destOrd="0" presId="urn:microsoft.com/office/officeart/2005/8/layout/list1"/>
    <dgm:cxn modelId="{A3FADBB7-64F6-4D2C-9CC5-7F2B7B7985B6}" type="presOf" srcId="{3C01B9A9-DA62-4D87-A12A-A14EE89ECFF6}" destId="{6B5F460D-7A8B-4F13-AF8C-11D6249D381F}" srcOrd="0" destOrd="2" presId="urn:microsoft.com/office/officeart/2005/8/layout/list1"/>
    <dgm:cxn modelId="{549C7434-B06F-4822-A65A-26CD701C75B4}" srcId="{D30D4C03-ECB3-412C-8EFE-F2667FE3EF31}" destId="{2596123B-6517-458F-A935-E7F475396D25}" srcOrd="3" destOrd="0" parTransId="{4DC27A06-F803-47BF-886F-EB4A9ECCEC8D}" sibTransId="{0F13CB94-3457-4DE8-B667-94D81254FA1F}"/>
    <dgm:cxn modelId="{3F479BED-0526-47BB-8A87-648D3ED8430F}" srcId="{D30D4C03-ECB3-412C-8EFE-F2667FE3EF31}" destId="{836224A7-B540-4532-8C89-873F0A6A0382}" srcOrd="0" destOrd="0" parTransId="{721D4B8A-8E69-4BDC-AEE0-6CB399588347}" sibTransId="{30754313-381B-4311-8BE0-562486B022D1}"/>
    <dgm:cxn modelId="{3B1BF587-6199-4414-9487-D1A316AABCB0}" srcId="{75630D0D-FF9C-4929-BD48-C8D07FDDCD01}" destId="{2F1C5243-CB1F-4D04-A966-8B3DDDA6C072}" srcOrd="6" destOrd="0" parTransId="{CAC13005-45C1-424D-941B-32D77AC9C6AD}" sibTransId="{4358A76D-B4CA-44C1-8911-A317B824197D}"/>
    <dgm:cxn modelId="{8C9C44AB-BE2B-4847-A757-D8B81B50110A}" type="presOf" srcId="{836224A7-B540-4532-8C89-873F0A6A0382}" destId="{409639DC-B690-483E-863E-33D12773B122}" srcOrd="0" destOrd="0" presId="urn:microsoft.com/office/officeart/2005/8/layout/list1"/>
    <dgm:cxn modelId="{E5E3D449-DBC2-4E15-8AD4-067441173B8F}" type="presOf" srcId="{D30D4C03-ECB3-412C-8EFE-F2667FE3EF31}" destId="{09D50868-085F-48A4-ABDC-83EE97A4269F}" srcOrd="0" destOrd="0" presId="urn:microsoft.com/office/officeart/2005/8/layout/list1"/>
    <dgm:cxn modelId="{FDE96577-FAB4-489F-84B0-F24A3B8B6BB2}" srcId="{75630D0D-FF9C-4929-BD48-C8D07FDDCD01}" destId="{3D1F966C-9E21-4947-B7E0-B6BFC260A3EB}" srcOrd="1" destOrd="0" parTransId="{46276037-C635-4F67-B73D-EC06BABBB554}" sibTransId="{7E992520-E70B-40AE-9F63-CBDE4F777C6B}"/>
    <dgm:cxn modelId="{92C15969-6773-45C4-B260-B0D3E27FFDF2}" srcId="{B9502C17-23CD-49D6-977B-047B5F9F356D}" destId="{6D7A2844-B374-4457-A9C6-9781B4117C80}" srcOrd="2" destOrd="0" parTransId="{FB253B1E-9CCB-46ED-98DD-887E80B874EE}" sibTransId="{0FB1E870-F84B-4FA0-83B1-5DB80CB1E409}"/>
    <dgm:cxn modelId="{242830E4-A81D-401D-8DE4-57C31F3916EB}" type="presOf" srcId="{40ED9EB9-7985-4AB7-AAC5-E1AE4956F7CA}" destId="{409639DC-B690-483E-863E-33D12773B122}" srcOrd="0" destOrd="5" presId="urn:microsoft.com/office/officeart/2005/8/layout/list1"/>
    <dgm:cxn modelId="{ABEC17AC-E633-450B-98D9-EB396D66D07C}" srcId="{D30D4C03-ECB3-412C-8EFE-F2667FE3EF31}" destId="{40ED9EB9-7985-4AB7-AAC5-E1AE4956F7CA}" srcOrd="5" destOrd="0" parTransId="{5BC5698D-218E-4043-B3E4-5CF014A013FC}" sibTransId="{202141DF-AB2D-415A-8C5E-ACF5937E7C68}"/>
    <dgm:cxn modelId="{E0799DE1-ADEE-41FD-8D79-5BC15DED6DCC}" type="presOf" srcId="{2596123B-6517-458F-A935-E7F475396D25}" destId="{409639DC-B690-483E-863E-33D12773B122}" srcOrd="0" destOrd="3" presId="urn:microsoft.com/office/officeart/2005/8/layout/list1"/>
    <dgm:cxn modelId="{22DD79E4-E333-4220-B990-57237294F578}" type="presOf" srcId="{C705F795-18FC-409B-A3E7-16FA3FD58576}" destId="{6B5F460D-7A8B-4F13-AF8C-11D6249D381F}" srcOrd="0" destOrd="3" presId="urn:microsoft.com/office/officeart/2005/8/layout/list1"/>
    <dgm:cxn modelId="{E76CECC7-D842-4FC7-8C4C-A9F876B36E85}" type="presOf" srcId="{3D1F966C-9E21-4947-B7E0-B6BFC260A3EB}" destId="{6B5F460D-7A8B-4F13-AF8C-11D6249D381F}" srcOrd="0" destOrd="1" presId="urn:microsoft.com/office/officeart/2005/8/layout/list1"/>
    <dgm:cxn modelId="{47F12A08-2CE6-42AD-8D45-DDF685D892DC}" srcId="{D30D4C03-ECB3-412C-8EFE-F2667FE3EF31}" destId="{F5B53894-4FB5-428B-BE5B-D25C678A2E0F}" srcOrd="1" destOrd="0" parTransId="{D517EB6A-793C-465A-886F-0052162CA0AF}" sibTransId="{15399BC4-D98C-4F69-B29A-56622C0AC698}"/>
    <dgm:cxn modelId="{56BD63D6-03C9-4113-9BAF-C83488A0B576}" srcId="{75630D0D-FF9C-4929-BD48-C8D07FDDCD01}" destId="{CE58B4ED-ECB8-4364-9563-CE7E6BC4F6EA}" srcOrd="7" destOrd="0" parTransId="{EEBA0267-BBEC-4B8E-AC0E-68808C119E54}" sibTransId="{851EA31F-2954-405E-9632-151D8510A25B}"/>
    <dgm:cxn modelId="{06CE3811-93CD-4773-B824-71C246D3234D}" type="presOf" srcId="{2F1C5243-CB1F-4D04-A966-8B3DDDA6C072}" destId="{6B5F460D-7A8B-4F13-AF8C-11D6249D381F}" srcOrd="0" destOrd="6" presId="urn:microsoft.com/office/officeart/2005/8/layout/list1"/>
    <dgm:cxn modelId="{FE8E5850-7C0B-4C0A-8439-6A9539A97552}" type="presParOf" srcId="{08198B3C-C53D-4218-BA5F-7534D136ADE2}" destId="{1519EDC5-2369-4AD6-A5A3-EBD7D22A0BAF}" srcOrd="0" destOrd="0" presId="urn:microsoft.com/office/officeart/2005/8/layout/list1"/>
    <dgm:cxn modelId="{64CFC010-DE10-45B6-B6DF-991DA2E7A015}" type="presParOf" srcId="{1519EDC5-2369-4AD6-A5A3-EBD7D22A0BAF}" destId="{09D50868-085F-48A4-ABDC-83EE97A4269F}" srcOrd="0" destOrd="0" presId="urn:microsoft.com/office/officeart/2005/8/layout/list1"/>
    <dgm:cxn modelId="{513BAA6F-AAE0-4830-8EF1-F6E4BA5B60D7}" type="presParOf" srcId="{1519EDC5-2369-4AD6-A5A3-EBD7D22A0BAF}" destId="{76617A07-5A16-4C3C-8DBB-08C37BB6F531}" srcOrd="1" destOrd="0" presId="urn:microsoft.com/office/officeart/2005/8/layout/list1"/>
    <dgm:cxn modelId="{3A492155-1F80-4407-B568-E06BCED3B498}" type="presParOf" srcId="{08198B3C-C53D-4218-BA5F-7534D136ADE2}" destId="{CFA6AFC2-5AE4-47E8-954C-7CF2612963A4}" srcOrd="1" destOrd="0" presId="urn:microsoft.com/office/officeart/2005/8/layout/list1"/>
    <dgm:cxn modelId="{38A91C7B-F6F9-472C-93D8-D18BEFA9F2B6}" type="presParOf" srcId="{08198B3C-C53D-4218-BA5F-7534D136ADE2}" destId="{409639DC-B690-483E-863E-33D12773B122}" srcOrd="2" destOrd="0" presId="urn:microsoft.com/office/officeart/2005/8/layout/list1"/>
    <dgm:cxn modelId="{B4F10172-989B-419A-8F6B-B684B97E3491}" type="presParOf" srcId="{08198B3C-C53D-4218-BA5F-7534D136ADE2}" destId="{253033E1-AB63-4FED-84AD-41D31D1C58ED}" srcOrd="3" destOrd="0" presId="urn:microsoft.com/office/officeart/2005/8/layout/list1"/>
    <dgm:cxn modelId="{25537207-CC9D-4821-9263-EFFDE2C3B150}" type="presParOf" srcId="{08198B3C-C53D-4218-BA5F-7534D136ADE2}" destId="{551675A2-3A1C-4F44-8E9F-3E92E2B3185A}" srcOrd="4" destOrd="0" presId="urn:microsoft.com/office/officeart/2005/8/layout/list1"/>
    <dgm:cxn modelId="{3511E739-C69A-4A00-85D1-327EFD1E2085}" type="presParOf" srcId="{551675A2-3A1C-4F44-8E9F-3E92E2B3185A}" destId="{7348A048-D201-4AF1-B778-05432AA719AC}" srcOrd="0" destOrd="0" presId="urn:microsoft.com/office/officeart/2005/8/layout/list1"/>
    <dgm:cxn modelId="{7175D33A-14CF-4AE6-A6C9-7AE6FC90BE5F}" type="presParOf" srcId="{551675A2-3A1C-4F44-8E9F-3E92E2B3185A}" destId="{8B7E7848-6044-471A-BC58-8445AFF47CD0}" srcOrd="1" destOrd="0" presId="urn:microsoft.com/office/officeart/2005/8/layout/list1"/>
    <dgm:cxn modelId="{E9CAB277-E25F-440C-B87F-1320D0B19C5F}" type="presParOf" srcId="{08198B3C-C53D-4218-BA5F-7534D136ADE2}" destId="{6943AB68-3C2C-43CB-ABD0-A252AD3558EF}" srcOrd="5" destOrd="0" presId="urn:microsoft.com/office/officeart/2005/8/layout/list1"/>
    <dgm:cxn modelId="{37BC2CFA-B8A5-495F-B36B-4012FDDE01BE}" type="presParOf" srcId="{08198B3C-C53D-4218-BA5F-7534D136ADE2}" destId="{6B5F460D-7A8B-4F13-AF8C-11D6249D381F}" srcOrd="6" destOrd="0" presId="urn:microsoft.com/office/officeart/2005/8/layout/list1"/>
    <dgm:cxn modelId="{C93D8D23-BB1E-4B45-B0B6-27CC3015399E}" type="presParOf" srcId="{08198B3C-C53D-4218-BA5F-7534D136ADE2}" destId="{193ABD8C-70B5-4C72-8261-778F3ADB6A8C}" srcOrd="7" destOrd="0" presId="urn:microsoft.com/office/officeart/2005/8/layout/list1"/>
    <dgm:cxn modelId="{95DB4881-923F-4016-8668-B96473ECC8CD}" type="presParOf" srcId="{08198B3C-C53D-4218-BA5F-7534D136ADE2}" destId="{CDB1016D-E6E3-4BD5-9724-28A908027D9A}" srcOrd="8" destOrd="0" presId="urn:microsoft.com/office/officeart/2005/8/layout/list1"/>
    <dgm:cxn modelId="{D985F79B-661E-4B5B-9808-620C6B3723B7}" type="presParOf" srcId="{CDB1016D-E6E3-4BD5-9724-28A908027D9A}" destId="{6522F7C4-42A5-4752-9E27-95D45C976BF4}" srcOrd="0" destOrd="0" presId="urn:microsoft.com/office/officeart/2005/8/layout/list1"/>
    <dgm:cxn modelId="{B0AF03E4-CB9D-4653-9A09-E9556BFA1722}" type="presParOf" srcId="{CDB1016D-E6E3-4BD5-9724-28A908027D9A}" destId="{1D526CF0-EB81-4718-81F1-F77F66E8A642}" srcOrd="1" destOrd="0" presId="urn:microsoft.com/office/officeart/2005/8/layout/list1"/>
    <dgm:cxn modelId="{15C07077-252A-48DD-8F97-FA12BB36885B}" type="presParOf" srcId="{08198B3C-C53D-4218-BA5F-7534D136ADE2}" destId="{9912A21D-15F4-4718-B517-FE865165839F}" srcOrd="9" destOrd="0" presId="urn:microsoft.com/office/officeart/2005/8/layout/list1"/>
    <dgm:cxn modelId="{42185261-4B0E-4477-9764-2DDB0352BCAF}" type="presParOf" srcId="{08198B3C-C53D-4218-BA5F-7534D136ADE2}" destId="{FB00732A-623E-4F2E-85D6-43BA17518E5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A0A890A-EAFA-4DA5-9829-712BADDFB94A}">
      <dgm:prSet phldrT="[Текст]" custT="1"/>
      <dgm:spPr/>
      <dgm:t>
        <a:bodyPr/>
        <a:lstStyle/>
        <a:p>
          <a:pPr algn="just"/>
          <a:r>
            <a:rPr lang="ru-RU" sz="1000" b="1" dirty="0" smtClean="0"/>
            <a:t>Стимулирование налогоплательщиков, реализующих особо значимые инвестиционные проекты Камчатского края по созданию предприятий для производства продукции животноводства и растениеводства</a:t>
          </a:r>
          <a:endParaRPr lang="ru-RU" sz="1000" b="1" i="0" dirty="0"/>
        </a:p>
      </dgm:t>
    </dgm:pt>
    <dgm:pt modelId="{46F0157F-F519-4412-82BD-A635887986FD}" type="parTrans" cxnId="{1F5EF314-E409-4E4D-BA7B-78D2985FDF91}">
      <dgm:prSet/>
      <dgm:spPr/>
      <dgm:t>
        <a:bodyPr/>
        <a:lstStyle/>
        <a:p>
          <a:endParaRPr lang="ru-RU" b="1">
            <a:solidFill>
              <a:schemeClr val="accent4">
                <a:lumMod val="50000"/>
              </a:schemeClr>
            </a:solidFill>
          </a:endParaRPr>
        </a:p>
      </dgm:t>
    </dgm:pt>
    <dgm:pt modelId="{8F4622C2-B36E-447D-A852-934A7E41E7B5}" type="sibTrans" cxnId="{1F5EF314-E409-4E4D-BA7B-78D2985FDF91}">
      <dgm:prSet/>
      <dgm:spPr/>
      <dgm:t>
        <a:bodyPr/>
        <a:lstStyle/>
        <a:p>
          <a:endParaRPr lang="ru-RU" b="1">
            <a:solidFill>
              <a:schemeClr val="accent4">
                <a:lumMod val="50000"/>
              </a:schemeClr>
            </a:solidFill>
          </a:endParaRPr>
        </a:p>
      </dgm:t>
    </dgm:pt>
    <dgm:pt modelId="{B80DDA8A-C189-40BE-BBE4-684F03B6FAC5}">
      <dgm:prSet custT="1"/>
      <dgm:spPr/>
      <dgm:t>
        <a:bodyPr/>
        <a:lstStyle/>
        <a:p>
          <a:pPr algn="just"/>
          <a:r>
            <a:rPr lang="ru-RU" sz="1000" b="1" dirty="0" smtClean="0"/>
            <a:t>Предоставление льгот по налогу на прибыль организаций участникам региональных инвестиционных проектов и специальных инвестиционных контрактов, реализуемых на территории Камчатского края</a:t>
          </a:r>
          <a:endParaRPr lang="ru-RU" sz="1000" b="1" i="0" dirty="0">
            <a:effectLst/>
            <a:latin typeface="+mn-lt"/>
          </a:endParaRPr>
        </a:p>
      </dgm:t>
    </dgm:pt>
    <dgm:pt modelId="{ABB66BD3-7425-46F1-8924-429AF366DC60}" type="parTrans" cxnId="{C628C346-41FF-42A4-86E8-76E72D7DF9C6}">
      <dgm:prSet/>
      <dgm:spPr/>
      <dgm:t>
        <a:bodyPr/>
        <a:lstStyle/>
        <a:p>
          <a:endParaRPr lang="ru-RU" b="1">
            <a:solidFill>
              <a:schemeClr val="accent4">
                <a:lumMod val="50000"/>
              </a:schemeClr>
            </a:solidFill>
          </a:endParaRPr>
        </a:p>
      </dgm:t>
    </dgm:pt>
    <dgm:pt modelId="{2C4DD5A0-ABC5-4398-B113-5067F191D96C}" type="sibTrans" cxnId="{C628C346-41FF-42A4-86E8-76E72D7DF9C6}">
      <dgm:prSet/>
      <dgm:spPr/>
      <dgm:t>
        <a:bodyPr/>
        <a:lstStyle/>
        <a:p>
          <a:endParaRPr lang="ru-RU" b="1">
            <a:solidFill>
              <a:schemeClr val="accent4">
                <a:lumMod val="50000"/>
              </a:schemeClr>
            </a:solidFill>
          </a:endParaRPr>
        </a:p>
      </dgm:t>
    </dgm:pt>
    <dgm:pt modelId="{76279205-646A-4FA7-B8BA-E7DE81C37807}">
      <dgm:prSet phldrT="[Текст]" custT="1"/>
      <dgm:spPr/>
      <dgm:t>
        <a:bodyPr/>
        <a:lstStyle/>
        <a:p>
          <a:pPr algn="just" rtl="0"/>
          <a:r>
            <a:rPr lang="ru-RU" sz="1000" b="1" dirty="0" smtClean="0"/>
            <a:t>Поэтапное включение объектов недвижимости в систему уплаты налога на имущество организаций по их кадастровой стоимости</a:t>
          </a:r>
          <a:endParaRPr lang="ru-RU" sz="1000" b="1" i="0" dirty="0"/>
        </a:p>
      </dgm:t>
    </dgm:pt>
    <dgm:pt modelId="{71797A09-CE1E-4F2B-9D6F-C9298A7151F0}" type="parTrans" cxnId="{1074A504-BA8C-4B60-A35C-EB4A233996AD}">
      <dgm:prSet/>
      <dgm:spPr/>
      <dgm:t>
        <a:bodyPr/>
        <a:lstStyle/>
        <a:p>
          <a:endParaRPr lang="ru-RU" b="1">
            <a:solidFill>
              <a:schemeClr val="accent4">
                <a:lumMod val="50000"/>
              </a:schemeClr>
            </a:solidFill>
          </a:endParaRPr>
        </a:p>
      </dgm:t>
    </dgm:pt>
    <dgm:pt modelId="{4A3C6FCF-9CAD-4501-9F6F-4129BDF3DE6E}" type="sibTrans" cxnId="{1074A504-BA8C-4B60-A35C-EB4A233996AD}">
      <dgm:prSet/>
      <dgm:spPr/>
      <dgm:t>
        <a:bodyPr/>
        <a:lstStyle/>
        <a:p>
          <a:endParaRPr lang="ru-RU" b="1">
            <a:solidFill>
              <a:schemeClr val="accent4">
                <a:lumMod val="50000"/>
              </a:schemeClr>
            </a:solidFill>
          </a:endParaRPr>
        </a:p>
      </dgm:t>
    </dgm:pt>
    <dgm:pt modelId="{51A21451-0158-42E7-B5EE-A5A0F9128A8A}">
      <dgm:prSet phldrT="[Текст]" custT="1"/>
      <dgm:spPr/>
      <dgm:t>
        <a:bodyPr/>
        <a:lstStyle/>
        <a:p>
          <a:pPr algn="just" rtl="0"/>
          <a:r>
            <a:rPr lang="ru-RU" sz="1000" b="1" dirty="0" smtClean="0"/>
            <a:t>Определение возможности дополнительного налогового стимулирования развития инфраструктуры туризма, объектов для осуществления санаторно-курортной, бальнеологической, физкультурно-оздоровительной деятельности</a:t>
          </a:r>
          <a:endParaRPr lang="ru-RU" sz="1000" b="1" i="0" dirty="0"/>
        </a:p>
      </dgm:t>
    </dgm:pt>
    <dgm:pt modelId="{D731E724-E3EC-4145-9FC7-DB42FB15EDEF}" type="parTrans" cxnId="{176383E9-239F-4E7D-938E-A60277E1E5F3}">
      <dgm:prSet/>
      <dgm:spPr/>
      <dgm:t>
        <a:bodyPr/>
        <a:lstStyle/>
        <a:p>
          <a:endParaRPr lang="ru-RU" b="1">
            <a:solidFill>
              <a:schemeClr val="accent4">
                <a:lumMod val="50000"/>
              </a:schemeClr>
            </a:solidFill>
          </a:endParaRPr>
        </a:p>
      </dgm:t>
    </dgm:pt>
    <dgm:pt modelId="{229E134C-036B-47CB-B932-FBDA994BA719}" type="sibTrans" cxnId="{176383E9-239F-4E7D-938E-A60277E1E5F3}">
      <dgm:prSet/>
      <dgm:spPr/>
      <dgm:t>
        <a:bodyPr/>
        <a:lstStyle/>
        <a:p>
          <a:endParaRPr lang="ru-RU" b="1">
            <a:solidFill>
              <a:schemeClr val="accent4">
                <a:lumMod val="50000"/>
              </a:schemeClr>
            </a:solidFill>
          </a:endParaRPr>
        </a:p>
      </dgm:t>
    </dgm:pt>
    <dgm:pt modelId="{D503F171-6A39-453B-9F4A-953FD796D1CB}">
      <dgm:prSet phldrT="[Текст]" custT="1"/>
      <dgm:spPr/>
      <dgm:t>
        <a:bodyPr/>
        <a:lstStyle/>
        <a:p>
          <a:pPr algn="just"/>
          <a:r>
            <a:rPr lang="ru-RU" sz="1000" b="1" dirty="0" smtClean="0"/>
            <a:t>Сохранение системы стимулов, обеспечивающих благоприятную экономическую среду для развития деятельности рыбохозяйственных организаций, их закрепление в регионе</a:t>
          </a:r>
          <a:endParaRPr lang="ru-RU" sz="1000" b="1" i="0" dirty="0"/>
        </a:p>
      </dgm:t>
    </dgm:pt>
    <dgm:pt modelId="{13120140-9BB1-4DBB-9746-80661D7B2822}" type="sibTrans" cxnId="{727E1560-5584-4D7C-9750-34D3100A6F28}">
      <dgm:prSet/>
      <dgm:spPr/>
      <dgm:t>
        <a:bodyPr/>
        <a:lstStyle/>
        <a:p>
          <a:endParaRPr lang="ru-RU" b="1">
            <a:solidFill>
              <a:schemeClr val="accent4">
                <a:lumMod val="50000"/>
              </a:schemeClr>
            </a:solidFill>
          </a:endParaRPr>
        </a:p>
      </dgm:t>
    </dgm:pt>
    <dgm:pt modelId="{5F983626-3D76-428A-8AFE-3FAB4A5654D6}" type="parTrans" cxnId="{727E1560-5584-4D7C-9750-34D3100A6F28}">
      <dgm:prSet/>
      <dgm:spPr/>
      <dgm:t>
        <a:bodyPr/>
        <a:lstStyle/>
        <a:p>
          <a:endParaRPr lang="ru-RU" b="1">
            <a:solidFill>
              <a:schemeClr val="accent4">
                <a:lumMod val="50000"/>
              </a:schemeClr>
            </a:solidFill>
          </a:endParaRPr>
        </a:p>
      </dgm:t>
    </dgm:pt>
    <dgm:pt modelId="{5C67038F-4DE9-4B85-B3E6-11A79B67C882}">
      <dgm:prSet custT="1"/>
      <dgm:spPr/>
      <dgm:t>
        <a:bodyPr/>
        <a:lstStyle/>
        <a:p>
          <a:pPr algn="just" rtl="0"/>
          <a:r>
            <a:rPr lang="ru-RU" sz="1000" b="1" dirty="0" smtClean="0"/>
            <a:t>Реализация принципа предоставления льгот по налогу на имущество организаций при условии отсутствия у налогоплательщика задолженности перед бюджетом</a:t>
          </a:r>
          <a:endParaRPr kumimoji="0" lang="ru-RU" sz="1000" b="1" i="0" u="none" strike="noStrike" cap="none" spc="0" normalizeH="0" baseline="0" noProof="0" dirty="0" smtClean="0">
            <a:ln/>
            <a:effectLst/>
            <a:uLnTx/>
            <a:uFillTx/>
          </a:endParaRPr>
        </a:p>
      </dgm:t>
    </dgm:pt>
    <dgm:pt modelId="{F0D277AF-DFC5-4195-8057-DF96C2C7556C}" type="parTrans" cxnId="{27B60942-7143-48AA-B3B4-14B86F32ABBA}">
      <dgm:prSet/>
      <dgm:spPr/>
      <dgm:t>
        <a:bodyPr/>
        <a:lstStyle/>
        <a:p>
          <a:endParaRPr lang="ru-RU" b="1">
            <a:solidFill>
              <a:schemeClr val="accent4">
                <a:lumMod val="50000"/>
              </a:schemeClr>
            </a:solidFill>
          </a:endParaRPr>
        </a:p>
      </dgm:t>
    </dgm:pt>
    <dgm:pt modelId="{4BB2565E-BD59-4E5C-97F7-9E1541F51697}" type="sibTrans" cxnId="{27B60942-7143-48AA-B3B4-14B86F32ABBA}">
      <dgm:prSet/>
      <dgm:spPr/>
      <dgm:t>
        <a:bodyPr/>
        <a:lstStyle/>
        <a:p>
          <a:endParaRPr lang="ru-RU" b="1">
            <a:solidFill>
              <a:schemeClr val="accent4">
                <a:lumMod val="50000"/>
              </a:schemeClr>
            </a:solidFill>
          </a:endParaRPr>
        </a:p>
      </dgm:t>
    </dgm:pt>
    <dgm:pt modelId="{18261F6A-01ED-4D6B-B4E5-B5A1CA6D8AF6}">
      <dgm:prSet/>
      <dgm:spPr/>
      <dgm:t>
        <a:bodyPr/>
        <a:lstStyle/>
        <a:p>
          <a:endParaRPr lang="ru-RU" b="1" dirty="0">
            <a:solidFill>
              <a:schemeClr val="accent4">
                <a:lumMod val="50000"/>
              </a:schemeClr>
            </a:solidFill>
          </a:endParaRPr>
        </a:p>
      </dgm:t>
    </dgm:pt>
    <dgm:pt modelId="{D14DB2F9-B54A-4593-B8BB-DA45CD952109}" type="parTrans" cxnId="{D87F4EF7-248D-49F9-9263-E46FB01B5717}">
      <dgm:prSet/>
      <dgm:spPr/>
      <dgm:t>
        <a:bodyPr/>
        <a:lstStyle/>
        <a:p>
          <a:endParaRPr lang="ru-RU" b="1">
            <a:solidFill>
              <a:schemeClr val="accent4">
                <a:lumMod val="50000"/>
              </a:schemeClr>
            </a:solidFill>
          </a:endParaRPr>
        </a:p>
      </dgm:t>
    </dgm:pt>
    <dgm:pt modelId="{1ABAC199-D4D2-491D-97AE-E8561BE839B1}" type="sibTrans" cxnId="{D87F4EF7-248D-49F9-9263-E46FB01B5717}">
      <dgm:prSet/>
      <dgm:spPr/>
      <dgm:t>
        <a:bodyPr/>
        <a:lstStyle/>
        <a:p>
          <a:endParaRPr lang="ru-RU" b="1">
            <a:solidFill>
              <a:schemeClr val="accent4">
                <a:lumMod val="50000"/>
              </a:schemeClr>
            </a:solidFill>
          </a:endParaRPr>
        </a:p>
      </dgm:t>
    </dgm:pt>
    <dgm:pt modelId="{F2C71F74-3E5C-46D0-9F9E-D6280B0BBCB6}">
      <dgm:prSet phldrT="[Текст]" custT="1"/>
      <dgm:spPr/>
      <dgm:t>
        <a:bodyPr/>
        <a:lstStyle/>
        <a:p>
          <a:pPr algn="just" rtl="0"/>
          <a:r>
            <a:rPr lang="ru-RU" sz="1000" b="1" dirty="0" smtClean="0"/>
            <a:t>Стабилизация ставок транспортного налога</a:t>
          </a:r>
          <a:endParaRPr lang="ru-RU" sz="1000" b="1" i="0" dirty="0"/>
        </a:p>
      </dgm:t>
    </dgm:pt>
    <dgm:pt modelId="{C18C104C-9B9F-46DF-A3ED-C0B49A86FA16}" type="sibTrans" cxnId="{7B2FFE06-C268-4E37-B60F-CEBCA607BAEB}">
      <dgm:prSet/>
      <dgm:spPr/>
      <dgm:t>
        <a:bodyPr/>
        <a:lstStyle/>
        <a:p>
          <a:endParaRPr lang="ru-RU" b="1">
            <a:solidFill>
              <a:schemeClr val="accent4">
                <a:lumMod val="50000"/>
              </a:schemeClr>
            </a:solidFill>
          </a:endParaRPr>
        </a:p>
      </dgm:t>
    </dgm:pt>
    <dgm:pt modelId="{D087F0A1-9049-47C9-9518-DEB3CB26EF0F}" type="parTrans" cxnId="{7B2FFE06-C268-4E37-B60F-CEBCA607BAEB}">
      <dgm:prSet/>
      <dgm:spPr/>
      <dgm:t>
        <a:bodyPr/>
        <a:lstStyle/>
        <a:p>
          <a:endParaRPr lang="ru-RU" b="1">
            <a:solidFill>
              <a:schemeClr val="accent4">
                <a:lumMod val="50000"/>
              </a:schemeClr>
            </a:solidFill>
          </a:endParaRPr>
        </a:p>
      </dgm:t>
    </dgm:pt>
    <dgm:pt modelId="{8BCE3C92-41A3-41DD-8EC8-5AE08FB253A4}">
      <dgm:prSet custT="1"/>
      <dgm:spPr/>
      <dgm:t>
        <a:bodyPr/>
        <a:lstStyle/>
        <a:p>
          <a:pPr algn="just"/>
          <a:r>
            <a:rPr lang="ru-RU" sz="1000" b="1" dirty="0" smtClean="0"/>
            <a:t>Льготное налогообложение имущества организаций, реализующих особо значимые инвестиционные проекты Камчатского края по добыче полезных ископаемых, за исключением углеводородов</a:t>
          </a:r>
          <a:endParaRPr lang="ru-RU" sz="1000" b="1" dirty="0">
            <a:effectLst/>
            <a:latin typeface="+mn-lt"/>
          </a:endParaRPr>
        </a:p>
      </dgm:t>
    </dgm:pt>
    <dgm:pt modelId="{27D5EC55-EBE7-4F5E-B2D3-8B9D306B1F06}" type="parTrans" cxnId="{381582E0-FA31-4F9E-991B-498C2ABEFA52}">
      <dgm:prSet/>
      <dgm:spPr/>
      <dgm:t>
        <a:bodyPr/>
        <a:lstStyle/>
        <a:p>
          <a:endParaRPr lang="ru-RU" b="1">
            <a:solidFill>
              <a:schemeClr val="accent4">
                <a:lumMod val="50000"/>
              </a:schemeClr>
            </a:solidFill>
          </a:endParaRPr>
        </a:p>
      </dgm:t>
    </dgm:pt>
    <dgm:pt modelId="{1C47AA44-D171-4B82-8949-84E6CB3259A9}" type="sibTrans" cxnId="{381582E0-FA31-4F9E-991B-498C2ABEFA52}">
      <dgm:prSet/>
      <dgm:spPr/>
      <dgm:t>
        <a:bodyPr/>
        <a:lstStyle/>
        <a:p>
          <a:endParaRPr lang="ru-RU" b="1">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1F5EF314-E409-4E4D-BA7B-78D2985FDF91}" srcId="{0D76FEF2-21C8-4519-BD53-74D79C7EFA2D}" destId="{5A0A890A-EAFA-4DA5-9829-712BADDFB94A}" srcOrd="2" destOrd="0" parTransId="{46F0157F-F519-4412-82BD-A635887986FD}" sibTransId="{8F4622C2-B36E-447D-A852-934A7E41E7B5}"/>
    <dgm:cxn modelId="{D4C5043A-ABA7-4728-9E8E-660FF8C6E24C}" type="presOf" srcId="{5A0A890A-EAFA-4DA5-9829-712BADDFB94A}" destId="{8D7EB5CF-1477-41C0-A1E4-50178FED2A95}" srcOrd="1"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C653FB5F-9B77-4430-928E-00CCFDE0D8D2}" type="presOf" srcId="{76279205-646A-4FA7-B8BA-E7DE81C37807}" destId="{803F22B2-6A58-41AA-93D2-3E3E8EA87A1D}"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B2FFE06-C268-4E37-B60F-CEBCA607BAEB}" srcId="{0D76FEF2-21C8-4519-BD53-74D79C7EFA2D}" destId="{F2C71F74-3E5C-46D0-9F9E-D6280B0BBCB6}" srcOrd="4" destOrd="0" parTransId="{D087F0A1-9049-47C9-9518-DEB3CB26EF0F}" sibTransId="{C18C104C-9B9F-46DF-A3ED-C0B49A86FA16}"/>
    <dgm:cxn modelId="{25E9AE9A-1FE7-4BA5-89AB-1CEEEC69E568}" type="presOf" srcId="{5C67038F-4DE9-4B85-B3E6-11A79B67C882}" destId="{83A6726C-0F7B-4D9F-8E99-D3DB482D95B6}" srcOrd="0" destOrd="0" presId="urn:microsoft.com/office/officeart/2005/8/layout/list1"/>
    <dgm:cxn modelId="{CBAB2434-D7A0-457E-A171-BB0728FD31FF}" type="presOf" srcId="{76279205-646A-4FA7-B8BA-E7DE81C37807}" destId="{1F3A675F-2B7B-4235-A35C-E309555CE571}" srcOrd="1" destOrd="0" presId="urn:microsoft.com/office/officeart/2005/8/layout/list1"/>
    <dgm:cxn modelId="{336B4F17-3C52-4629-B9CD-E40EEA864202}" type="presOf" srcId="{F2C71F74-3E5C-46D0-9F9E-D6280B0BBCB6}" destId="{569BBC49-1C8F-416F-9F52-F589BB780395}" srcOrd="0" destOrd="0" presId="urn:microsoft.com/office/officeart/2005/8/layout/list1"/>
    <dgm:cxn modelId="{727E1560-5584-4D7C-9750-34D3100A6F28}" srcId="{0D76FEF2-21C8-4519-BD53-74D79C7EFA2D}" destId="{D503F171-6A39-453B-9F4A-953FD796D1CB}" srcOrd="1" destOrd="0" parTransId="{5F983626-3D76-428A-8AFE-3FAB4A5654D6}" sibTransId="{13120140-9BB1-4DBB-9746-80661D7B2822}"/>
    <dgm:cxn modelId="{FE0A99D4-0C5A-452F-96CF-CD77AB5C46C9}" type="presOf" srcId="{8BCE3C92-41A3-41DD-8EC8-5AE08FB253A4}" destId="{FD828EBB-2FE5-481B-9F21-6CCD8F88AC1E}"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8007D260-5C7C-4C63-B7BE-24F4CB786DC5}" type="presOf" srcId="{51A21451-0158-42E7-B5EE-A5A0F9128A8A}" destId="{0A1B5899-4FD4-4A71-AE57-E3C387F75AE4}" srcOrd="1" destOrd="0" presId="urn:microsoft.com/office/officeart/2005/8/layout/list1"/>
    <dgm:cxn modelId="{DA9570FC-179A-4E90-AC2F-87200A3CE0F2}" type="presOf" srcId="{8BCE3C92-41A3-41DD-8EC8-5AE08FB253A4}" destId="{F26EFD8B-7CFC-45E8-AD32-0ED8ED990192}" srcOrd="0" destOrd="0" presId="urn:microsoft.com/office/officeart/2005/8/layout/list1"/>
    <dgm:cxn modelId="{C139F4AA-FD23-4B7E-911B-E77B8558DCEB}" type="presOf" srcId="{D503F171-6A39-453B-9F4A-953FD796D1CB}" destId="{A6F486F1-7CED-4199-93F1-7BF438544657}" srcOrd="1" destOrd="0" presId="urn:microsoft.com/office/officeart/2005/8/layout/list1"/>
    <dgm:cxn modelId="{3ACC9F05-9704-4AB7-8355-546410DECFC1}" type="presOf" srcId="{0D76FEF2-21C8-4519-BD53-74D79C7EFA2D}" destId="{B6E17005-DBEF-4D34-AF23-DECF84FDDB19}" srcOrd="0" destOrd="0" presId="urn:microsoft.com/office/officeart/2005/8/layout/list1"/>
    <dgm:cxn modelId="{9B8CADBF-5A7D-4149-A1A7-C05E29A0E10C}" type="presOf" srcId="{5A0A890A-EAFA-4DA5-9829-712BADDFB94A}" destId="{0AC55BAB-3542-42E9-9665-EE26E3C4E733}" srcOrd="0" destOrd="0" presId="urn:microsoft.com/office/officeart/2005/8/layout/list1"/>
    <dgm:cxn modelId="{D87F4EF7-248D-49F9-9263-E46FB01B5717}" srcId="{B80DDA8A-C189-40BE-BBE4-684F03B6FAC5}" destId="{18261F6A-01ED-4D6B-B4E5-B5A1CA6D8AF6}" srcOrd="0" destOrd="0" parTransId="{D14DB2F9-B54A-4593-B8BB-DA45CD952109}" sibTransId="{1ABAC199-D4D2-491D-97AE-E8561BE839B1}"/>
    <dgm:cxn modelId="{DFC074D9-62A5-4255-BCCF-DEF6D902DFA2}" type="presOf" srcId="{B80DDA8A-C189-40BE-BBE4-684F03B6FAC5}" destId="{D3498629-7B8F-49B6-8096-C971EDC947A4}" srcOrd="0" destOrd="0" presId="urn:microsoft.com/office/officeart/2005/8/layout/list1"/>
    <dgm:cxn modelId="{F085CBA8-53EE-4023-B87C-6DE3D8E731FA}" type="presOf" srcId="{D503F171-6A39-453B-9F4A-953FD796D1CB}" destId="{9BFD889F-1114-42CA-A7A0-8EBC939B326F}" srcOrd="0"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5F29F09C-B394-40F2-BF1C-D363EA0CC110}" type="presOf" srcId="{B80DDA8A-C189-40BE-BBE4-684F03B6FAC5}" destId="{83A8DEED-3CA3-4BCD-BD9C-B509C4FB1C78}" srcOrd="1" destOrd="0" presId="urn:microsoft.com/office/officeart/2005/8/layout/list1"/>
    <dgm:cxn modelId="{1074A504-BA8C-4B60-A35C-EB4A233996AD}" srcId="{0D76FEF2-21C8-4519-BD53-74D79C7EFA2D}" destId="{76279205-646A-4FA7-B8BA-E7DE81C37807}" srcOrd="5" destOrd="0" parTransId="{71797A09-CE1E-4F2B-9D6F-C9298A7151F0}" sibTransId="{4A3C6FCF-9CAD-4501-9F6F-4129BDF3DE6E}"/>
    <dgm:cxn modelId="{9D1E5E58-1589-4B8C-8FF2-2DF10F0B49F8}" type="presOf" srcId="{F2C71F74-3E5C-46D0-9F9E-D6280B0BBCB6}" destId="{7CD65F80-4CA1-49CB-AC68-59C3F6D866A2}" srcOrd="1" destOrd="0" presId="urn:microsoft.com/office/officeart/2005/8/layout/list1"/>
    <dgm:cxn modelId="{091B6603-C713-462C-95E7-67445846B547}" type="presOf" srcId="{5C67038F-4DE9-4B85-B3E6-11A79B67C882}" destId="{C2E66F8B-C16F-45FA-98CA-E1314B3F237B}" srcOrd="1" destOrd="0" presId="urn:microsoft.com/office/officeart/2005/8/layout/list1"/>
    <dgm:cxn modelId="{53997033-B245-49BF-814D-A01C8DA61D82}" type="presOf" srcId="{18261F6A-01ED-4D6B-B4E5-B5A1CA6D8AF6}" destId="{339F8D92-3E57-4F5E-A093-5AE55E4C85A6}" srcOrd="0" destOrd="0" presId="urn:microsoft.com/office/officeart/2005/8/layout/list1"/>
    <dgm:cxn modelId="{FEF3D341-1CF5-4EC9-A206-AC821DF93EF3}" type="presOf" srcId="{51A21451-0158-42E7-B5EE-A5A0F9128A8A}" destId="{49A729BF-1C03-4AF5-AE5F-7EC7249B425E}" srcOrd="0" destOrd="0" presId="urn:microsoft.com/office/officeart/2005/8/layout/list1"/>
    <dgm:cxn modelId="{7F0DC44D-F810-4AAE-BA61-21DA4FCADC97}" type="presParOf" srcId="{B6E17005-DBEF-4D34-AF23-DECF84FDDB19}" destId="{D3787D2D-0D20-49AE-BF51-EEFD4AF4164B}" srcOrd="0" destOrd="0" presId="urn:microsoft.com/office/officeart/2005/8/layout/list1"/>
    <dgm:cxn modelId="{0798FE78-8F1F-467C-829F-BA543B152049}" type="presParOf" srcId="{D3787D2D-0D20-49AE-BF51-EEFD4AF4164B}" destId="{D3498629-7B8F-49B6-8096-C971EDC947A4}" srcOrd="0" destOrd="0" presId="urn:microsoft.com/office/officeart/2005/8/layout/list1"/>
    <dgm:cxn modelId="{86EA99D6-0FE1-4DCB-A83E-78493C04387D}" type="presParOf" srcId="{D3787D2D-0D20-49AE-BF51-EEFD4AF4164B}" destId="{83A8DEED-3CA3-4BCD-BD9C-B509C4FB1C78}" srcOrd="1" destOrd="0" presId="urn:microsoft.com/office/officeart/2005/8/layout/list1"/>
    <dgm:cxn modelId="{D04345C1-E526-48BC-9A02-8DE2FA444237}" type="presParOf" srcId="{B6E17005-DBEF-4D34-AF23-DECF84FDDB19}" destId="{3FC3BC0F-62E9-4E5D-81CE-1AB2A045770A}" srcOrd="1" destOrd="0" presId="urn:microsoft.com/office/officeart/2005/8/layout/list1"/>
    <dgm:cxn modelId="{4BD71CFE-4A2D-4728-AB3A-0008484D856D}" type="presParOf" srcId="{B6E17005-DBEF-4D34-AF23-DECF84FDDB19}" destId="{339F8D92-3E57-4F5E-A093-5AE55E4C85A6}" srcOrd="2" destOrd="0" presId="urn:microsoft.com/office/officeart/2005/8/layout/list1"/>
    <dgm:cxn modelId="{A35B1DE4-41A3-47E5-980B-FA26F13FCAAE}" type="presParOf" srcId="{B6E17005-DBEF-4D34-AF23-DECF84FDDB19}" destId="{8493FA2A-183E-450F-A881-14AC0DE01559}" srcOrd="3" destOrd="0" presId="urn:microsoft.com/office/officeart/2005/8/layout/list1"/>
    <dgm:cxn modelId="{46F29DFC-4C0E-470B-8503-D0CD689FC80D}" type="presParOf" srcId="{B6E17005-DBEF-4D34-AF23-DECF84FDDB19}" destId="{704BE07D-B7DF-45A0-AC8B-F0850D1CCCE2}" srcOrd="4" destOrd="0" presId="urn:microsoft.com/office/officeart/2005/8/layout/list1"/>
    <dgm:cxn modelId="{203BAC24-F009-4299-AF17-F5316DDA0B98}" type="presParOf" srcId="{704BE07D-B7DF-45A0-AC8B-F0850D1CCCE2}" destId="{9BFD889F-1114-42CA-A7A0-8EBC939B326F}" srcOrd="0" destOrd="0" presId="urn:microsoft.com/office/officeart/2005/8/layout/list1"/>
    <dgm:cxn modelId="{6763A5A7-11D7-4D53-83C4-FA35D46DE1C3}" type="presParOf" srcId="{704BE07D-B7DF-45A0-AC8B-F0850D1CCCE2}" destId="{A6F486F1-7CED-4199-93F1-7BF438544657}" srcOrd="1" destOrd="0" presId="urn:microsoft.com/office/officeart/2005/8/layout/list1"/>
    <dgm:cxn modelId="{3FD3DE96-0D89-4F9A-8144-51E281E1A6D5}" type="presParOf" srcId="{B6E17005-DBEF-4D34-AF23-DECF84FDDB19}" destId="{C1C5F6F0-1951-49E1-9757-DD94BA7DD8D8}" srcOrd="5" destOrd="0" presId="urn:microsoft.com/office/officeart/2005/8/layout/list1"/>
    <dgm:cxn modelId="{8A73B883-99D0-4DDD-8969-B3A106B5837E}" type="presParOf" srcId="{B6E17005-DBEF-4D34-AF23-DECF84FDDB19}" destId="{54E37189-AFEE-4CB3-A694-4A90D08FD780}" srcOrd="6" destOrd="0" presId="urn:microsoft.com/office/officeart/2005/8/layout/list1"/>
    <dgm:cxn modelId="{E999A0FA-4695-4AAF-9404-695A526A0055}" type="presParOf" srcId="{B6E17005-DBEF-4D34-AF23-DECF84FDDB19}" destId="{21E7E786-C358-4B80-8B15-70C418B55915}" srcOrd="7" destOrd="0" presId="urn:microsoft.com/office/officeart/2005/8/layout/list1"/>
    <dgm:cxn modelId="{A02283A9-FEA8-4F1F-9DA3-5FA3BEF8AE6F}" type="presParOf" srcId="{B6E17005-DBEF-4D34-AF23-DECF84FDDB19}" destId="{E2BFC5FE-EBB0-48CC-95DE-F0701F99ADAD}" srcOrd="8" destOrd="0" presId="urn:microsoft.com/office/officeart/2005/8/layout/list1"/>
    <dgm:cxn modelId="{DF310583-1FDF-4245-BE6E-67A08A59DF29}" type="presParOf" srcId="{E2BFC5FE-EBB0-48CC-95DE-F0701F99ADAD}" destId="{0AC55BAB-3542-42E9-9665-EE26E3C4E733}" srcOrd="0" destOrd="0" presId="urn:microsoft.com/office/officeart/2005/8/layout/list1"/>
    <dgm:cxn modelId="{F6D0FEAE-E0F7-42FC-8C14-C594691A2EDB}" type="presParOf" srcId="{E2BFC5FE-EBB0-48CC-95DE-F0701F99ADAD}" destId="{8D7EB5CF-1477-41C0-A1E4-50178FED2A95}" srcOrd="1" destOrd="0" presId="urn:microsoft.com/office/officeart/2005/8/layout/list1"/>
    <dgm:cxn modelId="{74D8EC1E-425C-451C-8549-1CD8AC11EC28}" type="presParOf" srcId="{B6E17005-DBEF-4D34-AF23-DECF84FDDB19}" destId="{2B88AE2A-5B15-465A-B384-65A3C92FFE42}" srcOrd="9" destOrd="0" presId="urn:microsoft.com/office/officeart/2005/8/layout/list1"/>
    <dgm:cxn modelId="{F5430AF8-C4E4-4FFF-82D7-4C393C264B78}" type="presParOf" srcId="{B6E17005-DBEF-4D34-AF23-DECF84FDDB19}" destId="{AC5083B6-C118-4C5F-935E-869E9BAD82F8}" srcOrd="10" destOrd="0" presId="urn:microsoft.com/office/officeart/2005/8/layout/list1"/>
    <dgm:cxn modelId="{9E904397-87DC-482D-A765-4F694B0FC63B}" type="presParOf" srcId="{B6E17005-DBEF-4D34-AF23-DECF84FDDB19}" destId="{5E978FAD-9906-4521-8D8F-7590B6F3B01B}" srcOrd="11" destOrd="0" presId="urn:microsoft.com/office/officeart/2005/8/layout/list1"/>
    <dgm:cxn modelId="{CC3E850E-62C7-4A38-A6FA-507B762DC1F7}" type="presParOf" srcId="{B6E17005-DBEF-4D34-AF23-DECF84FDDB19}" destId="{2E3970CE-0863-4FC1-919C-1818209A9D44}" srcOrd="12" destOrd="0" presId="urn:microsoft.com/office/officeart/2005/8/layout/list1"/>
    <dgm:cxn modelId="{5FD184F2-EDB6-4DE7-A3AD-467BCC5AADE7}" type="presParOf" srcId="{2E3970CE-0863-4FC1-919C-1818209A9D44}" destId="{F26EFD8B-7CFC-45E8-AD32-0ED8ED990192}" srcOrd="0" destOrd="0" presId="urn:microsoft.com/office/officeart/2005/8/layout/list1"/>
    <dgm:cxn modelId="{E8D4C8D9-A268-40C1-8BA5-B9A86FD3EEBA}" type="presParOf" srcId="{2E3970CE-0863-4FC1-919C-1818209A9D44}" destId="{FD828EBB-2FE5-481B-9F21-6CCD8F88AC1E}" srcOrd="1" destOrd="0" presId="urn:microsoft.com/office/officeart/2005/8/layout/list1"/>
    <dgm:cxn modelId="{11E557FD-2238-466E-8937-211D04584F12}" type="presParOf" srcId="{B6E17005-DBEF-4D34-AF23-DECF84FDDB19}" destId="{A7F8422D-CF4E-4A7C-BD7C-E782101EAB07}" srcOrd="13" destOrd="0" presId="urn:microsoft.com/office/officeart/2005/8/layout/list1"/>
    <dgm:cxn modelId="{41CF90D2-FC40-491D-81DA-2E9E6EEDCE58}" type="presParOf" srcId="{B6E17005-DBEF-4D34-AF23-DECF84FDDB19}" destId="{FF10539C-D932-4077-BE75-D57121BEF63F}" srcOrd="14" destOrd="0" presId="urn:microsoft.com/office/officeart/2005/8/layout/list1"/>
    <dgm:cxn modelId="{DE455169-CBED-477D-8F2F-2494D90B3F02}" type="presParOf" srcId="{B6E17005-DBEF-4D34-AF23-DECF84FDDB19}" destId="{8D364BD1-F750-435C-B2BE-5DC2F73ADB0D}" srcOrd="15" destOrd="0" presId="urn:microsoft.com/office/officeart/2005/8/layout/list1"/>
    <dgm:cxn modelId="{E433C55B-6FE6-4D0E-8975-B62EE2B73CC2}" type="presParOf" srcId="{B6E17005-DBEF-4D34-AF23-DECF84FDDB19}" destId="{0CE810BA-5F28-454C-B35B-967F5885C1A1}" srcOrd="16" destOrd="0" presId="urn:microsoft.com/office/officeart/2005/8/layout/list1"/>
    <dgm:cxn modelId="{ADF6753B-E5A9-47A0-BCCF-513016AC82DF}" type="presParOf" srcId="{0CE810BA-5F28-454C-B35B-967F5885C1A1}" destId="{569BBC49-1C8F-416F-9F52-F589BB780395}" srcOrd="0" destOrd="0" presId="urn:microsoft.com/office/officeart/2005/8/layout/list1"/>
    <dgm:cxn modelId="{4B2CEB3D-12F1-47E0-849E-224E97F0083F}" type="presParOf" srcId="{0CE810BA-5F28-454C-B35B-967F5885C1A1}" destId="{7CD65F80-4CA1-49CB-AC68-59C3F6D866A2}" srcOrd="1" destOrd="0" presId="urn:microsoft.com/office/officeart/2005/8/layout/list1"/>
    <dgm:cxn modelId="{9C0DD692-C7B9-4C1B-9BAF-E0344BBB4CD8}" type="presParOf" srcId="{B6E17005-DBEF-4D34-AF23-DECF84FDDB19}" destId="{0D7E1E30-843C-4CED-91D1-5C2F82635451}" srcOrd="17" destOrd="0" presId="urn:microsoft.com/office/officeart/2005/8/layout/list1"/>
    <dgm:cxn modelId="{35FB45FC-8589-47A3-9D05-5F3DB6957D4D}" type="presParOf" srcId="{B6E17005-DBEF-4D34-AF23-DECF84FDDB19}" destId="{239A16E2-1CA1-42AE-BF99-61B9DF1A2C14}" srcOrd="18" destOrd="0" presId="urn:microsoft.com/office/officeart/2005/8/layout/list1"/>
    <dgm:cxn modelId="{077557B3-71D5-4069-903B-2F15F4150D59}" type="presParOf" srcId="{B6E17005-DBEF-4D34-AF23-DECF84FDDB19}" destId="{38E452DD-3B5F-4930-AE03-CC9CD5FF6DFF}" srcOrd="19" destOrd="0" presId="urn:microsoft.com/office/officeart/2005/8/layout/list1"/>
    <dgm:cxn modelId="{AE2026F1-F7FA-4EE2-ACB8-9A2523EE0F19}" type="presParOf" srcId="{B6E17005-DBEF-4D34-AF23-DECF84FDDB19}" destId="{3BD1B106-91D4-46D3-9429-66FEE0A18E25}" srcOrd="20" destOrd="0" presId="urn:microsoft.com/office/officeart/2005/8/layout/list1"/>
    <dgm:cxn modelId="{402E57C3-6DAD-43D2-9D58-371A9378CB0B}" type="presParOf" srcId="{3BD1B106-91D4-46D3-9429-66FEE0A18E25}" destId="{803F22B2-6A58-41AA-93D2-3E3E8EA87A1D}" srcOrd="0" destOrd="0" presId="urn:microsoft.com/office/officeart/2005/8/layout/list1"/>
    <dgm:cxn modelId="{1D5F38CA-4066-41F1-8598-03C1B63D5950}" type="presParOf" srcId="{3BD1B106-91D4-46D3-9429-66FEE0A18E25}" destId="{1F3A675F-2B7B-4235-A35C-E309555CE571}" srcOrd="1" destOrd="0" presId="urn:microsoft.com/office/officeart/2005/8/layout/list1"/>
    <dgm:cxn modelId="{E39A84BE-60EA-4B2B-8907-96261268DD58}" type="presParOf" srcId="{B6E17005-DBEF-4D34-AF23-DECF84FDDB19}" destId="{AAD262E9-3762-4750-841A-5B26FAEE6315}" srcOrd="21" destOrd="0" presId="urn:microsoft.com/office/officeart/2005/8/layout/list1"/>
    <dgm:cxn modelId="{5C2E00CE-7266-4775-B937-ACCFE4692FD1}" type="presParOf" srcId="{B6E17005-DBEF-4D34-AF23-DECF84FDDB19}" destId="{0CC8F8DD-402C-47E0-892B-B002BF58C96C}" srcOrd="22" destOrd="0" presId="urn:microsoft.com/office/officeart/2005/8/layout/list1"/>
    <dgm:cxn modelId="{6228006E-7914-45D1-9DC5-60A79E6EC5F2}" type="presParOf" srcId="{B6E17005-DBEF-4D34-AF23-DECF84FDDB19}" destId="{95DF11B8-CFEB-4437-B08F-A286A3F8473C}" srcOrd="23" destOrd="0" presId="urn:microsoft.com/office/officeart/2005/8/layout/list1"/>
    <dgm:cxn modelId="{7D9D7EEC-9F8A-4C87-A6F5-BD2BD2C7A8D5}" type="presParOf" srcId="{B6E17005-DBEF-4D34-AF23-DECF84FDDB19}" destId="{3A367FC0-EAD4-465C-9D8D-666C14857FBC}" srcOrd="24" destOrd="0" presId="urn:microsoft.com/office/officeart/2005/8/layout/list1"/>
    <dgm:cxn modelId="{AA935490-4070-4135-9E2A-F2C35709716C}" type="presParOf" srcId="{3A367FC0-EAD4-465C-9D8D-666C14857FBC}" destId="{49A729BF-1C03-4AF5-AE5F-7EC7249B425E}" srcOrd="0" destOrd="0" presId="urn:microsoft.com/office/officeart/2005/8/layout/list1"/>
    <dgm:cxn modelId="{8DFCED4B-481D-4345-91DF-5D26AE5D3972}" type="presParOf" srcId="{3A367FC0-EAD4-465C-9D8D-666C14857FBC}" destId="{0A1B5899-4FD4-4A71-AE57-E3C387F75AE4}" srcOrd="1" destOrd="0" presId="urn:microsoft.com/office/officeart/2005/8/layout/list1"/>
    <dgm:cxn modelId="{D8CEB658-030E-4F52-8FF4-E2D7DAD76637}" type="presParOf" srcId="{B6E17005-DBEF-4D34-AF23-DECF84FDDB19}" destId="{9CC91856-404F-4C75-92BD-94243EF6B9C7}" srcOrd="25" destOrd="0" presId="urn:microsoft.com/office/officeart/2005/8/layout/list1"/>
    <dgm:cxn modelId="{22CC9298-735C-4575-A578-9460301624F9}" type="presParOf" srcId="{B6E17005-DBEF-4D34-AF23-DECF84FDDB19}" destId="{C3FA03B6-D1A5-4273-9200-D293B6764778}" srcOrd="26" destOrd="0" presId="urn:microsoft.com/office/officeart/2005/8/layout/list1"/>
    <dgm:cxn modelId="{8075A6CF-32D4-45A0-8B23-934BDD881F6B}" type="presParOf" srcId="{B6E17005-DBEF-4D34-AF23-DECF84FDDB19}" destId="{35912BBE-FC28-4BF2-A78A-9301D73BAFAE}" srcOrd="27" destOrd="0" presId="urn:microsoft.com/office/officeart/2005/8/layout/list1"/>
    <dgm:cxn modelId="{11B56C72-FA18-4567-B9F0-113CD8A601F7}" type="presParOf" srcId="{B6E17005-DBEF-4D34-AF23-DECF84FDDB19}" destId="{1B7DB8E9-C93D-4E64-82B7-29791C1B735E}" srcOrd="28" destOrd="0" presId="urn:microsoft.com/office/officeart/2005/8/layout/list1"/>
    <dgm:cxn modelId="{97E55F88-FE95-44A9-9EBF-3341F7D5D0CB}" type="presParOf" srcId="{1B7DB8E9-C93D-4E64-82B7-29791C1B735E}" destId="{83A6726C-0F7B-4D9F-8E99-D3DB482D95B6}" srcOrd="0" destOrd="0" presId="urn:microsoft.com/office/officeart/2005/8/layout/list1"/>
    <dgm:cxn modelId="{05A7C40B-78D3-4D4C-B197-ECC26D3A0789}" type="presParOf" srcId="{1B7DB8E9-C93D-4E64-82B7-29791C1B735E}" destId="{C2E66F8B-C16F-45FA-98CA-E1314B3F237B}" srcOrd="1" destOrd="0" presId="urn:microsoft.com/office/officeart/2005/8/layout/list1"/>
    <dgm:cxn modelId="{FEC3DC7C-2BEF-4D96-8466-5714D3C528BD}" type="presParOf" srcId="{B6E17005-DBEF-4D34-AF23-DECF84FDDB19}" destId="{ECEF8648-10C9-4402-822A-E44C0199DCBE}" srcOrd="29" destOrd="0" presId="urn:microsoft.com/office/officeart/2005/8/layout/list1"/>
    <dgm:cxn modelId="{002177C8-7F1F-46F6-85A5-C69BC8E0C14F}"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5A0A890A-EAFA-4DA5-9829-712BADDFB94A}">
      <dgm:prSet phldrT="[Текст]" custT="1"/>
      <dgm:spPr>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gradFill>
      </dgm:spPr>
      <dgm:t>
        <a:bodyPr/>
        <a:lstStyle/>
        <a:p>
          <a:pPr algn="just"/>
          <a:r>
            <a:rPr lang="ru-RU" sz="1000" b="1" i="0" dirty="0" smtClean="0">
              <a:effectLst/>
            </a:rPr>
            <a:t>Обеспечение ассигнованиями в полном объеме и финансирование</a:t>
          </a:r>
          <a:r>
            <a:rPr lang="ru-RU" sz="1000" b="1" i="0" baseline="0" dirty="0" smtClean="0">
              <a:effectLst/>
            </a:rPr>
            <a:t> </a:t>
          </a:r>
          <a:r>
            <a:rPr lang="ru-RU" sz="1000" b="1" i="0" dirty="0" smtClean="0">
              <a:effectLst/>
            </a:rPr>
            <a:t>в первоочередном порядке приоритетных расходных обязательств</a:t>
          </a:r>
          <a:r>
            <a:rPr lang="ru-RU" sz="1000" b="1" i="0" baseline="0" dirty="0" smtClean="0">
              <a:effectLst/>
            </a:rPr>
            <a:t> </a:t>
          </a:r>
          <a:r>
            <a:rPr lang="ru-RU" sz="1000" b="1" i="0" dirty="0" smtClean="0">
              <a:effectLst/>
            </a:rPr>
            <a:t>Камчатского края и муниципальных образований</a:t>
          </a:r>
          <a:r>
            <a:rPr lang="ru-RU" sz="1000" b="1" i="0" baseline="0" dirty="0" smtClean="0">
              <a:effectLst/>
            </a:rPr>
            <a:t> </a:t>
          </a:r>
          <a:r>
            <a:rPr lang="ru-RU" sz="1000" b="1" i="0" dirty="0" smtClean="0">
              <a:effectLst/>
            </a:rPr>
            <a:t>в Камчатском крае</a:t>
          </a:r>
          <a:endParaRPr lang="ru-RU" sz="1000" b="1" i="0" dirty="0"/>
        </a:p>
      </dgm:t>
    </dgm:pt>
    <dgm:pt modelId="{46F0157F-F519-4412-82BD-A635887986FD}" type="parTrans" cxnId="{1F5EF314-E409-4E4D-BA7B-78D2985FDF91}">
      <dgm:prSet/>
      <dgm:spPr/>
      <dgm:t>
        <a:bodyPr/>
        <a:lstStyle/>
        <a:p>
          <a:endParaRPr lang="ru-RU">
            <a:solidFill>
              <a:schemeClr val="accent4">
                <a:lumMod val="50000"/>
              </a:schemeClr>
            </a:solidFill>
          </a:endParaRPr>
        </a:p>
      </dgm:t>
    </dgm:pt>
    <dgm:pt modelId="{8F4622C2-B36E-447D-A852-934A7E41E7B5}" type="sibTrans" cxnId="{1F5EF314-E409-4E4D-BA7B-78D2985FDF91}">
      <dgm:prSet/>
      <dgm:spPr/>
      <dgm:t>
        <a:bodyPr/>
        <a:lstStyle/>
        <a:p>
          <a:endParaRPr lang="ru-RU">
            <a:solidFill>
              <a:schemeClr val="accent4">
                <a:lumMod val="50000"/>
              </a:schemeClr>
            </a:solidFill>
          </a:endParaRPr>
        </a:p>
      </dgm:t>
    </dgm:pt>
    <dgm:pt modelId="{B80DDA8A-C189-40BE-BBE4-684F03B6FAC5}">
      <dgm:prSet custT="1"/>
      <dgm:spPr>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pPr algn="just"/>
          <a:r>
            <a:rPr lang="ru-RU" sz="1000" b="1" i="0" dirty="0" smtClean="0">
              <a:effectLst/>
            </a:rPr>
            <a:t>Обеспечение долгосрочной сбалансированности и устойчивости бюджетной системы Камчатского края</a:t>
          </a:r>
          <a:endParaRPr lang="ru-RU" sz="1000" b="1" i="0" dirty="0">
            <a:effectLst/>
            <a:latin typeface="+mn-lt"/>
          </a:endParaRPr>
        </a:p>
      </dgm:t>
    </dgm:pt>
    <dgm:pt modelId="{ABB66BD3-7425-46F1-8924-429AF366DC60}" type="parTrans" cxnId="{C628C346-41FF-42A4-86E8-76E72D7DF9C6}">
      <dgm:prSet/>
      <dgm:spPr/>
      <dgm:t>
        <a:bodyPr/>
        <a:lstStyle/>
        <a:p>
          <a:endParaRPr lang="ru-RU">
            <a:solidFill>
              <a:schemeClr val="accent4">
                <a:lumMod val="50000"/>
              </a:schemeClr>
            </a:solidFill>
          </a:endParaRPr>
        </a:p>
      </dgm:t>
    </dgm:pt>
    <dgm:pt modelId="{2C4DD5A0-ABC5-4398-B113-5067F191D96C}" type="sibTrans" cxnId="{C628C346-41FF-42A4-86E8-76E72D7DF9C6}">
      <dgm:prSet/>
      <dgm:spPr/>
      <dgm:t>
        <a:bodyPr/>
        <a:lstStyle/>
        <a:p>
          <a:endParaRPr lang="ru-RU">
            <a:solidFill>
              <a:schemeClr val="accent4">
                <a:lumMod val="50000"/>
              </a:schemeClr>
            </a:solidFill>
          </a:endParaRPr>
        </a:p>
      </dgm:t>
    </dgm:pt>
    <dgm:pt modelId="{76279205-646A-4FA7-B8BA-E7DE81C37807}">
      <dgm:prSet phldrT="[Текст]" custT="1"/>
      <dgm:spPr/>
      <dgm:t>
        <a:bodyPr/>
        <a:lstStyle/>
        <a:p>
          <a:pPr algn="just" rtl="0"/>
          <a:r>
            <a:rPr kumimoji="0" lang="ru-RU" sz="1000" b="1" i="0" u="none" strike="noStrike" cap="none" spc="0" normalizeH="0" baseline="0" noProof="0" dirty="0" smtClean="0">
              <a:ln/>
              <a:effectLst/>
              <a:uLnTx/>
              <a:uFillTx/>
            </a:rPr>
            <a:t>Оздоровление государственных и муниципальных финансов, погашение просроченной кредиторской задолженности краевого и местных бюджетов</a:t>
          </a:r>
          <a:endParaRPr lang="ru-RU" sz="1000" b="1" i="0" dirty="0"/>
        </a:p>
      </dgm:t>
    </dgm:pt>
    <dgm:pt modelId="{71797A09-CE1E-4F2B-9D6F-C9298A7151F0}" type="parTrans" cxnId="{1074A504-BA8C-4B60-A35C-EB4A233996AD}">
      <dgm:prSet/>
      <dgm:spPr/>
      <dgm:t>
        <a:bodyPr/>
        <a:lstStyle/>
        <a:p>
          <a:endParaRPr lang="ru-RU">
            <a:solidFill>
              <a:schemeClr val="accent4">
                <a:lumMod val="50000"/>
              </a:schemeClr>
            </a:solidFill>
          </a:endParaRPr>
        </a:p>
      </dgm:t>
    </dgm:pt>
    <dgm:pt modelId="{4A3C6FCF-9CAD-4501-9F6F-4129BDF3DE6E}" type="sibTrans" cxnId="{1074A504-BA8C-4B60-A35C-EB4A233996AD}">
      <dgm:prSet/>
      <dgm:spPr/>
      <dgm:t>
        <a:bodyPr/>
        <a:lstStyle/>
        <a:p>
          <a:endParaRPr lang="ru-RU">
            <a:solidFill>
              <a:schemeClr val="accent4">
                <a:lumMod val="50000"/>
              </a:schemeClr>
            </a:solidFill>
          </a:endParaRPr>
        </a:p>
      </dgm:t>
    </dgm:pt>
    <dgm:pt modelId="{51A21451-0158-42E7-B5EE-A5A0F9128A8A}">
      <dgm:prSet phldrT="[Текст]" custT="1"/>
      <dgm:spPr/>
      <dgm:t>
        <a:bodyPr/>
        <a:lstStyle/>
        <a:p>
          <a:pPr algn="just" rtl="0"/>
          <a:r>
            <a:rPr kumimoji="0" lang="ru-RU" sz="1000" b="1" i="0" u="none" strike="noStrike" cap="none" spc="0" normalizeH="0" baseline="0" noProof="0" dirty="0" smtClean="0">
              <a:ln/>
              <a:effectLst/>
              <a:uLnTx/>
              <a:uFillTx/>
            </a:rPr>
            <a:t>Эффективное управление государственным долгом Камчатского края, направленное на сохранение безопасного уровня долговой нагрузки</a:t>
          </a:r>
          <a:endParaRPr lang="ru-RU" sz="1000" b="1" i="0" dirty="0"/>
        </a:p>
      </dgm:t>
    </dgm:pt>
    <dgm:pt modelId="{D731E724-E3EC-4145-9FC7-DB42FB15EDEF}" type="parTrans" cxnId="{176383E9-239F-4E7D-938E-A60277E1E5F3}">
      <dgm:prSet/>
      <dgm:spPr/>
      <dgm:t>
        <a:bodyPr/>
        <a:lstStyle/>
        <a:p>
          <a:endParaRPr lang="ru-RU">
            <a:solidFill>
              <a:schemeClr val="accent4">
                <a:lumMod val="50000"/>
              </a:schemeClr>
            </a:solidFill>
          </a:endParaRPr>
        </a:p>
      </dgm:t>
    </dgm:pt>
    <dgm:pt modelId="{229E134C-036B-47CB-B932-FBDA994BA719}" type="sibTrans" cxnId="{176383E9-239F-4E7D-938E-A60277E1E5F3}">
      <dgm:prSet/>
      <dgm:spPr/>
      <dgm:t>
        <a:bodyPr/>
        <a:lstStyle/>
        <a:p>
          <a:endParaRPr lang="ru-RU">
            <a:solidFill>
              <a:schemeClr val="accent4">
                <a:lumMod val="50000"/>
              </a:schemeClr>
            </a:solidFill>
          </a:endParaRPr>
        </a:p>
      </dgm:t>
    </dgm:pt>
    <dgm:pt modelId="{D503F171-6A39-453B-9F4A-953FD796D1CB}">
      <dgm:prSet phldrT="[Текст]" custT="1"/>
      <dgm:spPr>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gradFill>
      </dgm:spPr>
      <dgm:t>
        <a:bodyPr/>
        <a:lstStyle/>
        <a:p>
          <a:pPr algn="just"/>
          <a:r>
            <a:rPr lang="ru-RU" sz="1000" b="1" i="0" dirty="0" smtClean="0">
              <a:effectLst/>
            </a:rPr>
            <a:t>Развитие программно-целевых методов управления на региональном и муниципальном уровнях, обеспечение</a:t>
          </a:r>
          <a:r>
            <a:rPr lang="ru-RU" sz="1000" b="1" i="0" baseline="0" dirty="0" smtClean="0">
              <a:effectLst/>
            </a:rPr>
            <a:t> </a:t>
          </a:r>
          <a:r>
            <a:rPr lang="ru-RU" sz="1000" b="1" i="0" dirty="0" smtClean="0">
              <a:effectLst/>
            </a:rPr>
            <a:t>нацеленности бюджетной</a:t>
          </a:r>
          <a:r>
            <a:rPr lang="ru-RU" sz="1000" b="1" i="0" baseline="0" dirty="0" smtClean="0">
              <a:effectLst/>
            </a:rPr>
            <a:t> </a:t>
          </a:r>
          <a:r>
            <a:rPr lang="ru-RU" sz="1000" b="1" i="0" dirty="0" smtClean="0">
              <a:effectLst/>
            </a:rPr>
            <a:t>системы на достижение</a:t>
          </a:r>
          <a:r>
            <a:rPr lang="ru-RU" sz="1000" b="1" i="0" baseline="0" dirty="0" smtClean="0">
              <a:effectLst/>
            </a:rPr>
            <a:t> </a:t>
          </a:r>
          <a:r>
            <a:rPr lang="ru-RU" sz="1000" b="1" i="0" dirty="0" smtClean="0">
              <a:effectLst/>
            </a:rPr>
            <a:t>запланированных результатов</a:t>
          </a:r>
          <a:endParaRPr lang="ru-RU" sz="1000" b="1" i="0" dirty="0"/>
        </a:p>
      </dgm:t>
    </dgm:pt>
    <dgm:pt modelId="{13120140-9BB1-4DBB-9746-80661D7B2822}" type="sibTrans" cxnId="{727E1560-5584-4D7C-9750-34D3100A6F28}">
      <dgm:prSet/>
      <dgm:spPr/>
      <dgm:t>
        <a:bodyPr/>
        <a:lstStyle/>
        <a:p>
          <a:endParaRPr lang="ru-RU">
            <a:solidFill>
              <a:schemeClr val="accent4">
                <a:lumMod val="50000"/>
              </a:schemeClr>
            </a:solidFill>
          </a:endParaRPr>
        </a:p>
      </dgm:t>
    </dgm:pt>
    <dgm:pt modelId="{5F983626-3D76-428A-8AFE-3FAB4A5654D6}" type="parTrans" cxnId="{727E1560-5584-4D7C-9750-34D3100A6F28}">
      <dgm:prSet/>
      <dgm:spPr/>
      <dgm:t>
        <a:bodyPr/>
        <a:lstStyle/>
        <a:p>
          <a:endParaRPr lang="ru-RU">
            <a:solidFill>
              <a:schemeClr val="accent4">
                <a:lumMod val="50000"/>
              </a:schemeClr>
            </a:solidFill>
          </a:endParaRPr>
        </a:p>
      </dgm:t>
    </dgm:pt>
    <dgm:pt modelId="{5C67038F-4DE9-4B85-B3E6-11A79B67C882}">
      <dgm:prSet custT="1"/>
      <dgm:spPr>
        <a:gradFill rotWithShape="0">
          <a:gsLst>
            <a:gs pos="0">
              <a:schemeClr val="accent3">
                <a:hueOff val="2710599"/>
                <a:satOff val="100000"/>
                <a:lumOff val="-14706"/>
                <a:lumMod val="110000"/>
                <a:satMod val="105000"/>
                <a:tint val="67000"/>
                <a:alpha val="88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gradFill>
      </dgm:spPr>
      <dgm:t>
        <a:bodyPr/>
        <a:lstStyle/>
        <a:p>
          <a:pPr algn="just" rtl="0"/>
          <a:r>
            <a:rPr kumimoji="0" lang="ru-RU" sz="1000" b="1" i="0" u="none" strike="noStrike" cap="none" spc="0" normalizeH="0" baseline="0" noProof="0" dirty="0" smtClean="0">
              <a:ln/>
              <a:effectLst/>
              <a:uLnTx/>
              <a:uFillTx/>
            </a:rPr>
            <a:t>Повышение прозрачности и автоматизация бюджетного процесса на региональном и муниципальном уровнях</a:t>
          </a:r>
        </a:p>
      </dgm:t>
    </dgm:pt>
    <dgm:pt modelId="{F0D277AF-DFC5-4195-8057-DF96C2C7556C}" type="parTrans" cxnId="{27B60942-7143-48AA-B3B4-14B86F32ABBA}">
      <dgm:prSet/>
      <dgm:spPr/>
      <dgm:t>
        <a:bodyPr/>
        <a:lstStyle/>
        <a:p>
          <a:endParaRPr lang="ru-RU">
            <a:solidFill>
              <a:schemeClr val="accent4">
                <a:lumMod val="50000"/>
              </a:schemeClr>
            </a:solidFill>
          </a:endParaRPr>
        </a:p>
      </dgm:t>
    </dgm:pt>
    <dgm:pt modelId="{4BB2565E-BD59-4E5C-97F7-9E1541F51697}" type="sibTrans" cxnId="{27B60942-7143-48AA-B3B4-14B86F32ABBA}">
      <dgm:prSet/>
      <dgm:spPr/>
      <dgm:t>
        <a:bodyPr/>
        <a:lstStyle/>
        <a:p>
          <a:endParaRPr lang="ru-RU">
            <a:solidFill>
              <a:schemeClr val="accent4">
                <a:lumMod val="50000"/>
              </a:schemeClr>
            </a:solidFill>
          </a:endParaRPr>
        </a:p>
      </dgm:t>
    </dgm:pt>
    <dgm:pt modelId="{18261F6A-01ED-4D6B-B4E5-B5A1CA6D8AF6}">
      <dgm:prSet/>
      <dgm:spPr/>
      <dgm:t>
        <a:bodyPr/>
        <a:lstStyle/>
        <a:p>
          <a:endParaRPr lang="ru-RU" dirty="0">
            <a:solidFill>
              <a:schemeClr val="accent4">
                <a:lumMod val="50000"/>
              </a:schemeClr>
            </a:solidFill>
          </a:endParaRPr>
        </a:p>
      </dgm:t>
    </dgm:pt>
    <dgm:pt modelId="{D14DB2F9-B54A-4593-B8BB-DA45CD952109}" type="parTrans" cxnId="{D87F4EF7-248D-49F9-9263-E46FB01B5717}">
      <dgm:prSet/>
      <dgm:spPr/>
      <dgm:t>
        <a:bodyPr/>
        <a:lstStyle/>
        <a:p>
          <a:endParaRPr lang="ru-RU">
            <a:solidFill>
              <a:schemeClr val="accent4">
                <a:lumMod val="50000"/>
              </a:schemeClr>
            </a:solidFill>
          </a:endParaRPr>
        </a:p>
      </dgm:t>
    </dgm:pt>
    <dgm:pt modelId="{1ABAC199-D4D2-491D-97AE-E8561BE839B1}" type="sibTrans" cxnId="{D87F4EF7-248D-49F9-9263-E46FB01B5717}">
      <dgm:prSet/>
      <dgm:spPr/>
      <dgm:t>
        <a:bodyPr/>
        <a:lstStyle/>
        <a:p>
          <a:endParaRPr lang="ru-RU">
            <a:solidFill>
              <a:schemeClr val="accent4">
                <a:lumMod val="50000"/>
              </a:schemeClr>
            </a:solidFill>
          </a:endParaRPr>
        </a:p>
      </dgm:t>
    </dgm:pt>
    <dgm:pt modelId="{F2C71F74-3E5C-46D0-9F9E-D6280B0BBCB6}">
      <dgm:prSet phldrT="[Текст]" custT="1"/>
      <dgm:spPr/>
      <dgm:t>
        <a:bodyPr/>
        <a:lstStyle/>
        <a:p>
          <a:pPr algn="just" rtl="0"/>
          <a:r>
            <a:rPr kumimoji="0" lang="ru-RU" sz="1000" b="1" i="0" u="none" strike="noStrike" cap="none" spc="0" normalizeH="0" baseline="0" noProof="0" dirty="0" smtClean="0">
              <a:ln/>
              <a:effectLst/>
              <a:uLnTx/>
              <a:uFillTx/>
            </a:rPr>
            <a:t>Повышение ответственности главных распорядителей средств краевого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государственных и муниципальных услуг </a:t>
          </a:r>
          <a:endParaRPr lang="ru-RU" sz="1000" b="1" i="0" dirty="0"/>
        </a:p>
      </dgm:t>
    </dgm:pt>
    <dgm:pt modelId="{C18C104C-9B9F-46DF-A3ED-C0B49A86FA16}" type="sibTrans" cxnId="{7B2FFE06-C268-4E37-B60F-CEBCA607BAEB}">
      <dgm:prSet/>
      <dgm:spPr/>
      <dgm:t>
        <a:bodyPr/>
        <a:lstStyle/>
        <a:p>
          <a:endParaRPr lang="ru-RU">
            <a:solidFill>
              <a:schemeClr val="accent4">
                <a:lumMod val="50000"/>
              </a:schemeClr>
            </a:solidFill>
          </a:endParaRPr>
        </a:p>
      </dgm:t>
    </dgm:pt>
    <dgm:pt modelId="{D087F0A1-9049-47C9-9518-DEB3CB26EF0F}" type="parTrans" cxnId="{7B2FFE06-C268-4E37-B60F-CEBCA607BAEB}">
      <dgm:prSet/>
      <dgm:spPr/>
      <dgm:t>
        <a:bodyPr/>
        <a:lstStyle/>
        <a:p>
          <a:endParaRPr lang="ru-RU">
            <a:solidFill>
              <a:schemeClr val="accent4">
                <a:lumMod val="50000"/>
              </a:schemeClr>
            </a:solidFill>
          </a:endParaRPr>
        </a:p>
      </dgm:t>
    </dgm:pt>
    <dgm:pt modelId="{8BCE3C92-41A3-41DD-8EC8-5AE08FB253A4}">
      <dgm:prSet custT="1"/>
      <dgm:spPr>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gradFill>
      </dgm:spPr>
      <dgm:t>
        <a:bodyPr/>
        <a:lstStyle/>
        <a:p>
          <a:pPr algn="just"/>
          <a:r>
            <a:rPr lang="ru-RU" sz="1000" b="1" dirty="0" smtClean="0">
              <a:effectLst/>
            </a:rPr>
            <a:t>Максимальное ограничение принимаемых расходных обязательств, сдерживание роста действующих расходных обязательств Камчатского края</a:t>
          </a:r>
          <a:endParaRPr lang="ru-RU" sz="1000" b="1" dirty="0">
            <a:effectLst/>
            <a:latin typeface="+mn-lt"/>
          </a:endParaRPr>
        </a:p>
      </dgm:t>
    </dgm:pt>
    <dgm:pt modelId="{27D5EC55-EBE7-4F5E-B2D3-8B9D306B1F06}" type="parTrans" cxnId="{381582E0-FA31-4F9E-991B-498C2ABEFA52}">
      <dgm:prSet/>
      <dgm:spPr/>
      <dgm:t>
        <a:bodyPr/>
        <a:lstStyle/>
        <a:p>
          <a:endParaRPr lang="ru-RU">
            <a:solidFill>
              <a:schemeClr val="accent4">
                <a:lumMod val="50000"/>
              </a:schemeClr>
            </a:solidFill>
          </a:endParaRPr>
        </a:p>
      </dgm:t>
    </dgm:pt>
    <dgm:pt modelId="{1C47AA44-D171-4B82-8949-84E6CB3259A9}" type="sibTrans" cxnId="{381582E0-FA31-4F9E-991B-498C2ABEFA52}">
      <dgm:prSet/>
      <dgm:spPr/>
      <dgm:t>
        <a:bodyPr/>
        <a:lstStyle/>
        <a:p>
          <a:endParaRPr lang="ru-RU">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1F5EF314-E409-4E4D-BA7B-78D2985FDF91}" srcId="{0D76FEF2-21C8-4519-BD53-74D79C7EFA2D}" destId="{5A0A890A-EAFA-4DA5-9829-712BADDFB94A}" srcOrd="2" destOrd="0" parTransId="{46F0157F-F519-4412-82BD-A635887986FD}" sibTransId="{8F4622C2-B36E-447D-A852-934A7E41E7B5}"/>
    <dgm:cxn modelId="{739497A5-D64A-4772-A674-0F8743E40AC8}" type="presOf" srcId="{5A0A890A-EAFA-4DA5-9829-712BADDFB94A}" destId="{8D7EB5CF-1477-41C0-A1E4-50178FED2A95}" srcOrd="1"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224553D2-69B0-4808-B126-93D26E5EA298}" type="presOf" srcId="{18261F6A-01ED-4D6B-B4E5-B5A1CA6D8AF6}" destId="{339F8D92-3E57-4F5E-A093-5AE55E4C85A6}" srcOrd="0" destOrd="0" presId="urn:microsoft.com/office/officeart/2005/8/layout/list1"/>
    <dgm:cxn modelId="{6336119C-6086-41B3-8895-6C6CA0712429}" type="presOf" srcId="{D503F171-6A39-453B-9F4A-953FD796D1CB}" destId="{9BFD889F-1114-42CA-A7A0-8EBC939B326F}"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B2FFE06-C268-4E37-B60F-CEBCA607BAEB}" srcId="{0D76FEF2-21C8-4519-BD53-74D79C7EFA2D}" destId="{F2C71F74-3E5C-46D0-9F9E-D6280B0BBCB6}" srcOrd="4" destOrd="0" parTransId="{D087F0A1-9049-47C9-9518-DEB3CB26EF0F}" sibTransId="{C18C104C-9B9F-46DF-A3ED-C0B49A86FA16}"/>
    <dgm:cxn modelId="{B5A84F0A-EE38-48BC-ADF6-0B4A1B9B9DE5}" type="presOf" srcId="{8BCE3C92-41A3-41DD-8EC8-5AE08FB253A4}" destId="{FD828EBB-2FE5-481B-9F21-6CCD8F88AC1E}" srcOrd="1" destOrd="0" presId="urn:microsoft.com/office/officeart/2005/8/layout/list1"/>
    <dgm:cxn modelId="{BAB030FC-B9B8-43F5-9A5B-8CAB066791C0}" type="presOf" srcId="{76279205-646A-4FA7-B8BA-E7DE81C37807}" destId="{1F3A675F-2B7B-4235-A35C-E309555CE571}" srcOrd="1" destOrd="0" presId="urn:microsoft.com/office/officeart/2005/8/layout/list1"/>
    <dgm:cxn modelId="{68840D81-4594-4D50-9A38-21AD2833DD06}" type="presOf" srcId="{D503F171-6A39-453B-9F4A-953FD796D1CB}" destId="{A6F486F1-7CED-4199-93F1-7BF438544657}" srcOrd="1" destOrd="0" presId="urn:microsoft.com/office/officeart/2005/8/layout/list1"/>
    <dgm:cxn modelId="{727E1560-5584-4D7C-9750-34D3100A6F28}" srcId="{0D76FEF2-21C8-4519-BD53-74D79C7EFA2D}" destId="{D503F171-6A39-453B-9F4A-953FD796D1CB}" srcOrd="1" destOrd="0" parTransId="{5F983626-3D76-428A-8AFE-3FAB4A5654D6}" sibTransId="{13120140-9BB1-4DBB-9746-80661D7B2822}"/>
    <dgm:cxn modelId="{A27C6E18-3240-4E17-96EB-B6FE1D793C21}" type="presOf" srcId="{0D76FEF2-21C8-4519-BD53-74D79C7EFA2D}" destId="{B6E17005-DBEF-4D34-AF23-DECF84FDDB19}" srcOrd="0" destOrd="0" presId="urn:microsoft.com/office/officeart/2005/8/layout/list1"/>
    <dgm:cxn modelId="{15C17929-6A4E-466B-9380-F6270CCED957}" type="presOf" srcId="{B80DDA8A-C189-40BE-BBE4-684F03B6FAC5}" destId="{D3498629-7B8F-49B6-8096-C971EDC947A4}" srcOrd="0"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82BE15E-4AA8-463A-8D77-FA5962E67BF5}" type="presOf" srcId="{F2C71F74-3E5C-46D0-9F9E-D6280B0BBCB6}" destId="{569BBC49-1C8F-416F-9F52-F589BB780395}" srcOrd="0" destOrd="0" presId="urn:microsoft.com/office/officeart/2005/8/layout/list1"/>
    <dgm:cxn modelId="{F11E4AB8-0608-4D13-AD7D-EC0F7B74431C}" type="presOf" srcId="{5C67038F-4DE9-4B85-B3E6-11A79B67C882}" destId="{83A6726C-0F7B-4D9F-8E99-D3DB482D95B6}" srcOrd="0" destOrd="0" presId="urn:microsoft.com/office/officeart/2005/8/layout/list1"/>
    <dgm:cxn modelId="{D87F4EF7-248D-49F9-9263-E46FB01B5717}" srcId="{B80DDA8A-C189-40BE-BBE4-684F03B6FAC5}" destId="{18261F6A-01ED-4D6B-B4E5-B5A1CA6D8AF6}" srcOrd="0" destOrd="0" parTransId="{D14DB2F9-B54A-4593-B8BB-DA45CD952109}" sibTransId="{1ABAC199-D4D2-491D-97AE-E8561BE839B1}"/>
    <dgm:cxn modelId="{2D28C5F5-EB9E-4601-8D8A-1030D8D57B78}" type="presOf" srcId="{51A21451-0158-42E7-B5EE-A5A0F9128A8A}" destId="{0A1B5899-4FD4-4A71-AE57-E3C387F75AE4}" srcOrd="1" destOrd="0" presId="urn:microsoft.com/office/officeart/2005/8/layout/list1"/>
    <dgm:cxn modelId="{D5918AFB-84BC-412A-B62E-1D78465EDEDB}" type="presOf" srcId="{76279205-646A-4FA7-B8BA-E7DE81C37807}" destId="{803F22B2-6A58-41AA-93D2-3E3E8EA87A1D}" srcOrd="0" destOrd="0" presId="urn:microsoft.com/office/officeart/2005/8/layout/list1"/>
    <dgm:cxn modelId="{3632CF59-14C3-459B-B600-74E9CCB9974D}" type="presOf" srcId="{51A21451-0158-42E7-B5EE-A5A0F9128A8A}" destId="{49A729BF-1C03-4AF5-AE5F-7EC7249B425E}" srcOrd="0"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1074A504-BA8C-4B60-A35C-EB4A233996AD}" srcId="{0D76FEF2-21C8-4519-BD53-74D79C7EFA2D}" destId="{76279205-646A-4FA7-B8BA-E7DE81C37807}" srcOrd="5" destOrd="0" parTransId="{71797A09-CE1E-4F2B-9D6F-C9298A7151F0}" sibTransId="{4A3C6FCF-9CAD-4501-9F6F-4129BDF3DE6E}"/>
    <dgm:cxn modelId="{8E020389-315D-4C46-9985-2C6B07F32BDF}" type="presOf" srcId="{B80DDA8A-C189-40BE-BBE4-684F03B6FAC5}" destId="{83A8DEED-3CA3-4BCD-BD9C-B509C4FB1C78}" srcOrd="1" destOrd="0" presId="urn:microsoft.com/office/officeart/2005/8/layout/list1"/>
    <dgm:cxn modelId="{5950998E-7B5F-4DB3-BB0D-BBCC71CD7466}" type="presOf" srcId="{5A0A890A-EAFA-4DA5-9829-712BADDFB94A}" destId="{0AC55BAB-3542-42E9-9665-EE26E3C4E733}" srcOrd="0" destOrd="0" presId="urn:microsoft.com/office/officeart/2005/8/layout/list1"/>
    <dgm:cxn modelId="{71577300-933D-4540-9FCB-BA06105D3689}" type="presOf" srcId="{8BCE3C92-41A3-41DD-8EC8-5AE08FB253A4}" destId="{F26EFD8B-7CFC-45E8-AD32-0ED8ED990192}" srcOrd="0" destOrd="0" presId="urn:microsoft.com/office/officeart/2005/8/layout/list1"/>
    <dgm:cxn modelId="{26D63C4E-C527-445F-989B-33E7B53B44A5}" type="presOf" srcId="{5C67038F-4DE9-4B85-B3E6-11A79B67C882}" destId="{C2E66F8B-C16F-45FA-98CA-E1314B3F237B}" srcOrd="1" destOrd="0" presId="urn:microsoft.com/office/officeart/2005/8/layout/list1"/>
    <dgm:cxn modelId="{484869E7-997C-474F-AE26-C14C2018C2F7}" type="presOf" srcId="{F2C71F74-3E5C-46D0-9F9E-D6280B0BBCB6}" destId="{7CD65F80-4CA1-49CB-AC68-59C3F6D866A2}" srcOrd="1" destOrd="0" presId="urn:microsoft.com/office/officeart/2005/8/layout/list1"/>
    <dgm:cxn modelId="{60D195E5-5A21-4786-9DBE-A317BC42F84A}" type="presParOf" srcId="{B6E17005-DBEF-4D34-AF23-DECF84FDDB19}" destId="{D3787D2D-0D20-49AE-BF51-EEFD4AF4164B}" srcOrd="0" destOrd="0" presId="urn:microsoft.com/office/officeart/2005/8/layout/list1"/>
    <dgm:cxn modelId="{1E31FE12-BBA9-4190-9990-365AD4A6F0F2}" type="presParOf" srcId="{D3787D2D-0D20-49AE-BF51-EEFD4AF4164B}" destId="{D3498629-7B8F-49B6-8096-C971EDC947A4}" srcOrd="0" destOrd="0" presId="urn:microsoft.com/office/officeart/2005/8/layout/list1"/>
    <dgm:cxn modelId="{3F102696-70D4-4674-B519-F6E76AEB0E7E}" type="presParOf" srcId="{D3787D2D-0D20-49AE-BF51-EEFD4AF4164B}" destId="{83A8DEED-3CA3-4BCD-BD9C-B509C4FB1C78}" srcOrd="1" destOrd="0" presId="urn:microsoft.com/office/officeart/2005/8/layout/list1"/>
    <dgm:cxn modelId="{54A2E595-F057-4E0D-BD6C-D2CB919E528C}" type="presParOf" srcId="{B6E17005-DBEF-4D34-AF23-DECF84FDDB19}" destId="{3FC3BC0F-62E9-4E5D-81CE-1AB2A045770A}" srcOrd="1" destOrd="0" presId="urn:microsoft.com/office/officeart/2005/8/layout/list1"/>
    <dgm:cxn modelId="{D1489310-0EF9-4D34-BE34-39D460EB74A0}" type="presParOf" srcId="{B6E17005-DBEF-4D34-AF23-DECF84FDDB19}" destId="{339F8D92-3E57-4F5E-A093-5AE55E4C85A6}" srcOrd="2" destOrd="0" presId="urn:microsoft.com/office/officeart/2005/8/layout/list1"/>
    <dgm:cxn modelId="{CDEE0686-A758-4905-A3F8-23FB30658E89}" type="presParOf" srcId="{B6E17005-DBEF-4D34-AF23-DECF84FDDB19}" destId="{8493FA2A-183E-450F-A881-14AC0DE01559}" srcOrd="3" destOrd="0" presId="urn:microsoft.com/office/officeart/2005/8/layout/list1"/>
    <dgm:cxn modelId="{8EAF05A9-66C9-48AE-AB1B-5389B621BB56}" type="presParOf" srcId="{B6E17005-DBEF-4D34-AF23-DECF84FDDB19}" destId="{704BE07D-B7DF-45A0-AC8B-F0850D1CCCE2}" srcOrd="4" destOrd="0" presId="urn:microsoft.com/office/officeart/2005/8/layout/list1"/>
    <dgm:cxn modelId="{E0BBF213-4485-4E85-9BD7-80F588067AF0}" type="presParOf" srcId="{704BE07D-B7DF-45A0-AC8B-F0850D1CCCE2}" destId="{9BFD889F-1114-42CA-A7A0-8EBC939B326F}" srcOrd="0" destOrd="0" presId="urn:microsoft.com/office/officeart/2005/8/layout/list1"/>
    <dgm:cxn modelId="{7D6CA596-7475-485B-A9E1-5568BA1C9720}" type="presParOf" srcId="{704BE07D-B7DF-45A0-AC8B-F0850D1CCCE2}" destId="{A6F486F1-7CED-4199-93F1-7BF438544657}" srcOrd="1" destOrd="0" presId="urn:microsoft.com/office/officeart/2005/8/layout/list1"/>
    <dgm:cxn modelId="{FDFFAB74-AC5E-42B3-8734-6B78D8FDD4A8}" type="presParOf" srcId="{B6E17005-DBEF-4D34-AF23-DECF84FDDB19}" destId="{C1C5F6F0-1951-49E1-9757-DD94BA7DD8D8}" srcOrd="5" destOrd="0" presId="urn:microsoft.com/office/officeart/2005/8/layout/list1"/>
    <dgm:cxn modelId="{6E7A4F41-9B67-44C7-B203-9288FD22D949}" type="presParOf" srcId="{B6E17005-DBEF-4D34-AF23-DECF84FDDB19}" destId="{54E37189-AFEE-4CB3-A694-4A90D08FD780}" srcOrd="6" destOrd="0" presId="urn:microsoft.com/office/officeart/2005/8/layout/list1"/>
    <dgm:cxn modelId="{66BCD0F8-E5C3-45B5-869F-50E3C0DA982A}" type="presParOf" srcId="{B6E17005-DBEF-4D34-AF23-DECF84FDDB19}" destId="{21E7E786-C358-4B80-8B15-70C418B55915}" srcOrd="7" destOrd="0" presId="urn:microsoft.com/office/officeart/2005/8/layout/list1"/>
    <dgm:cxn modelId="{29201922-63DD-4E04-AC92-EA20314023F6}" type="presParOf" srcId="{B6E17005-DBEF-4D34-AF23-DECF84FDDB19}" destId="{E2BFC5FE-EBB0-48CC-95DE-F0701F99ADAD}" srcOrd="8" destOrd="0" presId="urn:microsoft.com/office/officeart/2005/8/layout/list1"/>
    <dgm:cxn modelId="{D4631CE4-0728-4D6A-A740-09F92C855C51}" type="presParOf" srcId="{E2BFC5FE-EBB0-48CC-95DE-F0701F99ADAD}" destId="{0AC55BAB-3542-42E9-9665-EE26E3C4E733}" srcOrd="0" destOrd="0" presId="urn:microsoft.com/office/officeart/2005/8/layout/list1"/>
    <dgm:cxn modelId="{38CF85D8-5EA6-4F5B-9692-D01FB20F15C8}" type="presParOf" srcId="{E2BFC5FE-EBB0-48CC-95DE-F0701F99ADAD}" destId="{8D7EB5CF-1477-41C0-A1E4-50178FED2A95}" srcOrd="1" destOrd="0" presId="urn:microsoft.com/office/officeart/2005/8/layout/list1"/>
    <dgm:cxn modelId="{CD715234-0871-4DAA-8B08-95C86E80F316}" type="presParOf" srcId="{B6E17005-DBEF-4D34-AF23-DECF84FDDB19}" destId="{2B88AE2A-5B15-465A-B384-65A3C92FFE42}" srcOrd="9" destOrd="0" presId="urn:microsoft.com/office/officeart/2005/8/layout/list1"/>
    <dgm:cxn modelId="{CC04180B-F32F-4FB0-8271-5A8660717CFF}" type="presParOf" srcId="{B6E17005-DBEF-4D34-AF23-DECF84FDDB19}" destId="{AC5083B6-C118-4C5F-935E-869E9BAD82F8}" srcOrd="10" destOrd="0" presId="urn:microsoft.com/office/officeart/2005/8/layout/list1"/>
    <dgm:cxn modelId="{5A372271-FB7F-405C-88BA-85836DDBE723}" type="presParOf" srcId="{B6E17005-DBEF-4D34-AF23-DECF84FDDB19}" destId="{5E978FAD-9906-4521-8D8F-7590B6F3B01B}" srcOrd="11" destOrd="0" presId="urn:microsoft.com/office/officeart/2005/8/layout/list1"/>
    <dgm:cxn modelId="{644FE228-3CE2-4C65-9C63-C6F1D3452A05}" type="presParOf" srcId="{B6E17005-DBEF-4D34-AF23-DECF84FDDB19}" destId="{2E3970CE-0863-4FC1-919C-1818209A9D44}" srcOrd="12" destOrd="0" presId="urn:microsoft.com/office/officeart/2005/8/layout/list1"/>
    <dgm:cxn modelId="{76C5C8AA-3D3A-4488-8F31-DCA9C177DDFD}" type="presParOf" srcId="{2E3970CE-0863-4FC1-919C-1818209A9D44}" destId="{F26EFD8B-7CFC-45E8-AD32-0ED8ED990192}" srcOrd="0" destOrd="0" presId="urn:microsoft.com/office/officeart/2005/8/layout/list1"/>
    <dgm:cxn modelId="{E55A4985-863C-43F5-BB07-66BFAE9E2383}" type="presParOf" srcId="{2E3970CE-0863-4FC1-919C-1818209A9D44}" destId="{FD828EBB-2FE5-481B-9F21-6CCD8F88AC1E}" srcOrd="1" destOrd="0" presId="urn:microsoft.com/office/officeart/2005/8/layout/list1"/>
    <dgm:cxn modelId="{BF21602C-89C6-4332-A8FE-50B9C12A41C7}" type="presParOf" srcId="{B6E17005-DBEF-4D34-AF23-DECF84FDDB19}" destId="{A7F8422D-CF4E-4A7C-BD7C-E782101EAB07}" srcOrd="13" destOrd="0" presId="urn:microsoft.com/office/officeart/2005/8/layout/list1"/>
    <dgm:cxn modelId="{B822EE35-BF73-4C02-B43B-2CFE092B7672}" type="presParOf" srcId="{B6E17005-DBEF-4D34-AF23-DECF84FDDB19}" destId="{FF10539C-D932-4077-BE75-D57121BEF63F}" srcOrd="14" destOrd="0" presId="urn:microsoft.com/office/officeart/2005/8/layout/list1"/>
    <dgm:cxn modelId="{84FFF675-31B1-4920-A467-08033A2D192D}" type="presParOf" srcId="{B6E17005-DBEF-4D34-AF23-DECF84FDDB19}" destId="{8D364BD1-F750-435C-B2BE-5DC2F73ADB0D}" srcOrd="15" destOrd="0" presId="urn:microsoft.com/office/officeart/2005/8/layout/list1"/>
    <dgm:cxn modelId="{C9AD4D7C-4300-40AA-9182-9292FA997A20}" type="presParOf" srcId="{B6E17005-DBEF-4D34-AF23-DECF84FDDB19}" destId="{0CE810BA-5F28-454C-B35B-967F5885C1A1}" srcOrd="16" destOrd="0" presId="urn:microsoft.com/office/officeart/2005/8/layout/list1"/>
    <dgm:cxn modelId="{623CF3BA-B9BA-4504-AE1B-96959896489F}" type="presParOf" srcId="{0CE810BA-5F28-454C-B35B-967F5885C1A1}" destId="{569BBC49-1C8F-416F-9F52-F589BB780395}" srcOrd="0" destOrd="0" presId="urn:microsoft.com/office/officeart/2005/8/layout/list1"/>
    <dgm:cxn modelId="{3DC3E351-1D69-46DD-B89A-7EBAEDFB2687}" type="presParOf" srcId="{0CE810BA-5F28-454C-B35B-967F5885C1A1}" destId="{7CD65F80-4CA1-49CB-AC68-59C3F6D866A2}" srcOrd="1" destOrd="0" presId="urn:microsoft.com/office/officeart/2005/8/layout/list1"/>
    <dgm:cxn modelId="{54A82286-818A-4966-88E8-1BC3397B4C2C}" type="presParOf" srcId="{B6E17005-DBEF-4D34-AF23-DECF84FDDB19}" destId="{0D7E1E30-843C-4CED-91D1-5C2F82635451}" srcOrd="17" destOrd="0" presId="urn:microsoft.com/office/officeart/2005/8/layout/list1"/>
    <dgm:cxn modelId="{099C877F-544E-4E4D-9BC1-0CCFF41CF0C7}" type="presParOf" srcId="{B6E17005-DBEF-4D34-AF23-DECF84FDDB19}" destId="{239A16E2-1CA1-42AE-BF99-61B9DF1A2C14}" srcOrd="18" destOrd="0" presId="urn:microsoft.com/office/officeart/2005/8/layout/list1"/>
    <dgm:cxn modelId="{8A33C3A9-D465-46FD-804F-2A5210019F46}" type="presParOf" srcId="{B6E17005-DBEF-4D34-AF23-DECF84FDDB19}" destId="{38E452DD-3B5F-4930-AE03-CC9CD5FF6DFF}" srcOrd="19" destOrd="0" presId="urn:microsoft.com/office/officeart/2005/8/layout/list1"/>
    <dgm:cxn modelId="{A61C790F-C64E-4D60-8C4C-A6457DDA8F0E}" type="presParOf" srcId="{B6E17005-DBEF-4D34-AF23-DECF84FDDB19}" destId="{3BD1B106-91D4-46D3-9429-66FEE0A18E25}" srcOrd="20" destOrd="0" presId="urn:microsoft.com/office/officeart/2005/8/layout/list1"/>
    <dgm:cxn modelId="{ACA4C9AF-FECA-49C4-9268-949216DC4A0D}" type="presParOf" srcId="{3BD1B106-91D4-46D3-9429-66FEE0A18E25}" destId="{803F22B2-6A58-41AA-93D2-3E3E8EA87A1D}" srcOrd="0" destOrd="0" presId="urn:microsoft.com/office/officeart/2005/8/layout/list1"/>
    <dgm:cxn modelId="{18F97F67-4347-48C3-846D-C79F73A9D2F3}" type="presParOf" srcId="{3BD1B106-91D4-46D3-9429-66FEE0A18E25}" destId="{1F3A675F-2B7B-4235-A35C-E309555CE571}" srcOrd="1" destOrd="0" presId="urn:microsoft.com/office/officeart/2005/8/layout/list1"/>
    <dgm:cxn modelId="{B13658C0-C5A1-4FE8-AEA6-6DA2A2FB43CA}" type="presParOf" srcId="{B6E17005-DBEF-4D34-AF23-DECF84FDDB19}" destId="{AAD262E9-3762-4750-841A-5B26FAEE6315}" srcOrd="21" destOrd="0" presId="urn:microsoft.com/office/officeart/2005/8/layout/list1"/>
    <dgm:cxn modelId="{FCD12D74-D45F-42F9-8B6A-515A87FAA9AD}" type="presParOf" srcId="{B6E17005-DBEF-4D34-AF23-DECF84FDDB19}" destId="{0CC8F8DD-402C-47E0-892B-B002BF58C96C}" srcOrd="22" destOrd="0" presId="urn:microsoft.com/office/officeart/2005/8/layout/list1"/>
    <dgm:cxn modelId="{EF7493DD-D367-4A41-990B-B75E83B12137}" type="presParOf" srcId="{B6E17005-DBEF-4D34-AF23-DECF84FDDB19}" destId="{95DF11B8-CFEB-4437-B08F-A286A3F8473C}" srcOrd="23" destOrd="0" presId="urn:microsoft.com/office/officeart/2005/8/layout/list1"/>
    <dgm:cxn modelId="{15F1FEB2-F1B9-4198-8AD9-1ACA599CF930}" type="presParOf" srcId="{B6E17005-DBEF-4D34-AF23-DECF84FDDB19}" destId="{3A367FC0-EAD4-465C-9D8D-666C14857FBC}" srcOrd="24" destOrd="0" presId="urn:microsoft.com/office/officeart/2005/8/layout/list1"/>
    <dgm:cxn modelId="{E3EE5972-DD29-4607-96D0-77AE09EE0B23}" type="presParOf" srcId="{3A367FC0-EAD4-465C-9D8D-666C14857FBC}" destId="{49A729BF-1C03-4AF5-AE5F-7EC7249B425E}" srcOrd="0" destOrd="0" presId="urn:microsoft.com/office/officeart/2005/8/layout/list1"/>
    <dgm:cxn modelId="{1C9BA961-7C3D-4600-AF35-9C0C807CC0AF}" type="presParOf" srcId="{3A367FC0-EAD4-465C-9D8D-666C14857FBC}" destId="{0A1B5899-4FD4-4A71-AE57-E3C387F75AE4}" srcOrd="1" destOrd="0" presId="urn:microsoft.com/office/officeart/2005/8/layout/list1"/>
    <dgm:cxn modelId="{E8CB48B2-2CAB-4A87-A2B7-32E476378356}" type="presParOf" srcId="{B6E17005-DBEF-4D34-AF23-DECF84FDDB19}" destId="{9CC91856-404F-4C75-92BD-94243EF6B9C7}" srcOrd="25" destOrd="0" presId="urn:microsoft.com/office/officeart/2005/8/layout/list1"/>
    <dgm:cxn modelId="{AE2DEAA2-378B-46C4-9F8D-6029D9F8C710}" type="presParOf" srcId="{B6E17005-DBEF-4D34-AF23-DECF84FDDB19}" destId="{C3FA03B6-D1A5-4273-9200-D293B6764778}" srcOrd="26" destOrd="0" presId="urn:microsoft.com/office/officeart/2005/8/layout/list1"/>
    <dgm:cxn modelId="{736A48ED-E9EC-4175-81BD-5456B941292B}" type="presParOf" srcId="{B6E17005-DBEF-4D34-AF23-DECF84FDDB19}" destId="{35912BBE-FC28-4BF2-A78A-9301D73BAFAE}" srcOrd="27" destOrd="0" presId="urn:microsoft.com/office/officeart/2005/8/layout/list1"/>
    <dgm:cxn modelId="{84F46B88-1A2D-4760-BCEB-DE88B66AFFE0}" type="presParOf" srcId="{B6E17005-DBEF-4D34-AF23-DECF84FDDB19}" destId="{1B7DB8E9-C93D-4E64-82B7-29791C1B735E}" srcOrd="28" destOrd="0" presId="urn:microsoft.com/office/officeart/2005/8/layout/list1"/>
    <dgm:cxn modelId="{8EC98605-557A-4D53-B3E8-1BB0B941E2EE}" type="presParOf" srcId="{1B7DB8E9-C93D-4E64-82B7-29791C1B735E}" destId="{83A6726C-0F7B-4D9F-8E99-D3DB482D95B6}" srcOrd="0" destOrd="0" presId="urn:microsoft.com/office/officeart/2005/8/layout/list1"/>
    <dgm:cxn modelId="{F65D7CAA-D70B-41E3-A430-A5DA2846E64D}" type="presParOf" srcId="{1B7DB8E9-C93D-4E64-82B7-29791C1B735E}" destId="{C2E66F8B-C16F-45FA-98CA-E1314B3F237B}" srcOrd="1" destOrd="0" presId="urn:microsoft.com/office/officeart/2005/8/layout/list1"/>
    <dgm:cxn modelId="{8AD4D284-B02D-4CA7-B8E5-2F737F14A973}" type="presParOf" srcId="{B6E17005-DBEF-4D34-AF23-DECF84FDDB19}" destId="{ECEF8648-10C9-4402-822A-E44C0199DCBE}" srcOrd="29" destOrd="0" presId="urn:microsoft.com/office/officeart/2005/8/layout/list1"/>
    <dgm:cxn modelId="{ACAD26E1-0FA8-4B52-AB6B-D1C6EE74FE19}"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6A1B6-826D-4701-910E-0D96CD91192F}" type="doc">
      <dgm:prSet loTypeId="urn:microsoft.com/office/officeart/2005/8/layout/vList3" loCatId="list" qsTypeId="urn:microsoft.com/office/officeart/2005/8/quickstyle/3d1" qsCatId="3D" csTypeId="urn:microsoft.com/office/officeart/2005/8/colors/accent5_2" csCatId="accent5" phldr="1"/>
      <dgm:spPr/>
      <dgm:t>
        <a:bodyPr/>
        <a:lstStyle/>
        <a:p>
          <a:endParaRPr lang="ru-RU"/>
        </a:p>
      </dgm:t>
    </dgm:pt>
    <dgm:pt modelId="{D52AF94F-7BEC-4CF8-9804-DDE750FD545C}">
      <dgm:prSet custT="1"/>
      <dgm:spPr>
        <a:gradFill flip="none" rotWithShape="1">
          <a:gsLst>
            <a:gs pos="0">
              <a:schemeClr val="accent5">
                <a:lumMod val="60000"/>
                <a:lumOff val="4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Развитие здравоохранения Камчатского края</a:t>
          </a:r>
          <a:endParaRPr lang="ru-RU" sz="900" dirty="0">
            <a:solidFill>
              <a:schemeClr val="tx2">
                <a:lumMod val="50000"/>
              </a:schemeClr>
            </a:solidFill>
            <a:latin typeface="Palatino Linotype" panose="02040502050505030304" pitchFamily="18" charset="0"/>
          </a:endParaRPr>
        </a:p>
      </dgm:t>
    </dgm:pt>
    <dgm:pt modelId="{6ECDCA1A-C717-434E-A686-5E650EDE5406}" type="parTrans" cxnId="{902E125B-FA69-4FA7-975C-A4C59E20DE0C}">
      <dgm:prSet/>
      <dgm:spPr/>
      <dgm:t>
        <a:bodyPr/>
        <a:lstStyle/>
        <a:p>
          <a:endParaRPr lang="ru-RU">
            <a:solidFill>
              <a:schemeClr val="tx2">
                <a:lumMod val="50000"/>
              </a:schemeClr>
            </a:solidFill>
          </a:endParaRPr>
        </a:p>
      </dgm:t>
    </dgm:pt>
    <dgm:pt modelId="{DC95CD63-61A4-483F-8A53-22C1D9D22197}" type="sibTrans" cxnId="{902E125B-FA69-4FA7-975C-A4C59E20DE0C}">
      <dgm:prSet/>
      <dgm:spPr/>
      <dgm:t>
        <a:bodyPr/>
        <a:lstStyle/>
        <a:p>
          <a:endParaRPr lang="ru-RU">
            <a:solidFill>
              <a:schemeClr val="tx2">
                <a:lumMod val="50000"/>
              </a:schemeClr>
            </a:solidFill>
          </a:endParaRPr>
        </a:p>
      </dgm:t>
    </dgm:pt>
    <dgm:pt modelId="{53E2A0FC-5E9F-4A93-87C4-A93CE0530A39}">
      <dgm:prSet custT="1"/>
      <dgm:spPr>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Развитие образования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35E10E1-18B6-4CFA-A53F-F5D235F9E205}" type="parTrans" cxnId="{93BED728-C896-42F1-BBB3-FFDCB0A6E93C}">
      <dgm:prSet/>
      <dgm:spPr/>
      <dgm:t>
        <a:bodyPr/>
        <a:lstStyle/>
        <a:p>
          <a:endParaRPr lang="ru-RU">
            <a:solidFill>
              <a:schemeClr val="tx2">
                <a:lumMod val="50000"/>
              </a:schemeClr>
            </a:solidFill>
          </a:endParaRPr>
        </a:p>
      </dgm:t>
    </dgm:pt>
    <dgm:pt modelId="{683E4434-1C42-4567-B490-2AA9E1612828}" type="sibTrans" cxnId="{93BED728-C896-42F1-BBB3-FFDCB0A6E93C}">
      <dgm:prSet/>
      <dgm:spPr/>
      <dgm:t>
        <a:bodyPr/>
        <a:lstStyle/>
        <a:p>
          <a:endParaRPr lang="ru-RU">
            <a:solidFill>
              <a:schemeClr val="tx2">
                <a:lumMod val="50000"/>
              </a:schemeClr>
            </a:solidFill>
          </a:endParaRPr>
        </a:p>
      </dgm:t>
    </dgm:pt>
    <dgm:pt modelId="{236ABD1A-C224-4CD5-B8CC-374DC0314EFD}">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Социальная поддержка граждан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987D2D12-E497-411E-A366-00C38C0AFD5A}" type="parTrans" cxnId="{C0F16581-8943-4144-B79A-8D0D944DCC4B}">
      <dgm:prSet/>
      <dgm:spPr/>
      <dgm:t>
        <a:bodyPr/>
        <a:lstStyle/>
        <a:p>
          <a:endParaRPr lang="ru-RU">
            <a:solidFill>
              <a:schemeClr val="tx2">
                <a:lumMod val="50000"/>
              </a:schemeClr>
            </a:solidFill>
          </a:endParaRPr>
        </a:p>
      </dgm:t>
    </dgm:pt>
    <dgm:pt modelId="{A9F2F647-8416-4FDF-BC50-91CDB3B7D14E}" type="sibTrans" cxnId="{C0F16581-8943-4144-B79A-8D0D944DCC4B}">
      <dgm:prSet/>
      <dgm:spPr/>
      <dgm:t>
        <a:bodyPr/>
        <a:lstStyle/>
        <a:p>
          <a:endParaRPr lang="ru-RU">
            <a:solidFill>
              <a:schemeClr val="tx2">
                <a:lumMod val="50000"/>
              </a:schemeClr>
            </a:solidFill>
          </a:endParaRPr>
        </a:p>
      </dgm:t>
    </dgm:pt>
    <dgm:pt modelId="{1D5E28B2-D1F0-459F-A43A-D568A11A6C5E}">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Обеспечение доступным и комфортным жильем жителей Камчатского края</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AFDE21E2-A826-4B4B-840C-B1D30CAC9FFC}" type="parTrans" cxnId="{97AFD43E-77A4-4F9C-9182-683EF4319257}">
      <dgm:prSet/>
      <dgm:spPr/>
      <dgm:t>
        <a:bodyPr/>
        <a:lstStyle/>
        <a:p>
          <a:endParaRPr lang="ru-RU">
            <a:solidFill>
              <a:schemeClr val="tx2">
                <a:lumMod val="50000"/>
              </a:schemeClr>
            </a:solidFill>
          </a:endParaRPr>
        </a:p>
      </dgm:t>
    </dgm:pt>
    <dgm:pt modelId="{3EAB63FE-B5E6-4895-8665-6CA1A848A865}" type="sibTrans" cxnId="{97AFD43E-77A4-4F9C-9182-683EF4319257}">
      <dgm:prSet/>
      <dgm:spPr/>
      <dgm:t>
        <a:bodyPr/>
        <a:lstStyle/>
        <a:p>
          <a:endParaRPr lang="ru-RU">
            <a:solidFill>
              <a:schemeClr val="tx2">
                <a:lumMod val="50000"/>
              </a:schemeClr>
            </a:solidFill>
          </a:endParaRPr>
        </a:p>
      </dgm:t>
    </dgm:pt>
    <dgm:pt modelId="{5FF75083-FA4B-4D0C-816F-83747399BB78}">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Содействие занятости населения Камчатского края</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0AB79CF-3CE9-481E-AC13-E4AEE430DAF3}" type="parTrans" cxnId="{807A746A-291B-4FF4-BA01-68609B43A565}">
      <dgm:prSet/>
      <dgm:spPr/>
      <dgm:t>
        <a:bodyPr/>
        <a:lstStyle/>
        <a:p>
          <a:endParaRPr lang="ru-RU">
            <a:solidFill>
              <a:schemeClr val="tx2">
                <a:lumMod val="50000"/>
              </a:schemeClr>
            </a:solidFill>
          </a:endParaRPr>
        </a:p>
      </dgm:t>
    </dgm:pt>
    <dgm:pt modelId="{62DEA951-E84B-49CB-90FD-0E0CE2A343AC}" type="sibTrans" cxnId="{807A746A-291B-4FF4-BA01-68609B43A565}">
      <dgm:prSet/>
      <dgm:spPr/>
      <dgm:t>
        <a:bodyPr/>
        <a:lstStyle/>
        <a:p>
          <a:endParaRPr lang="ru-RU">
            <a:solidFill>
              <a:schemeClr val="tx2">
                <a:lumMod val="50000"/>
              </a:schemeClr>
            </a:solidFill>
          </a:endParaRPr>
        </a:p>
      </dgm:t>
    </dgm:pt>
    <dgm:pt modelId="{855647E1-EFAA-4BE3-98E8-EDE45275914C}">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Развитие внутреннего и въездного туризма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94D800F7-23F7-4A56-AC84-3F94718F4467}" type="parTrans" cxnId="{C9715E21-FCD3-4BB1-B7A0-3186FD979BFC}">
      <dgm:prSet/>
      <dgm:spPr/>
      <dgm:t>
        <a:bodyPr/>
        <a:lstStyle/>
        <a:p>
          <a:endParaRPr lang="ru-RU">
            <a:solidFill>
              <a:schemeClr val="tx2">
                <a:lumMod val="50000"/>
              </a:schemeClr>
            </a:solidFill>
          </a:endParaRPr>
        </a:p>
      </dgm:t>
    </dgm:pt>
    <dgm:pt modelId="{36097447-26F5-4721-80C4-9178101BFCF3}" type="sibTrans" cxnId="{C9715E21-FCD3-4BB1-B7A0-3186FD979BFC}">
      <dgm:prSet/>
      <dgm:spPr/>
      <dgm:t>
        <a:bodyPr/>
        <a:lstStyle/>
        <a:p>
          <a:endParaRPr lang="ru-RU">
            <a:solidFill>
              <a:schemeClr val="tx2">
                <a:lumMod val="50000"/>
              </a:schemeClr>
            </a:solidFill>
          </a:endParaRPr>
        </a:p>
      </dgm:t>
    </dgm:pt>
    <dgm:pt modelId="{E733C418-E05F-4A3C-AF1F-B41033077C3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Развитие культуры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945B75C-A3EF-4464-8E18-951BFB704FD0}" type="parTrans" cxnId="{E538CD86-FF40-4B54-96CD-929CC5C74228}">
      <dgm:prSet/>
      <dgm:spPr/>
      <dgm:t>
        <a:bodyPr/>
        <a:lstStyle/>
        <a:p>
          <a:endParaRPr lang="ru-RU">
            <a:solidFill>
              <a:schemeClr val="tx2">
                <a:lumMod val="50000"/>
              </a:schemeClr>
            </a:solidFill>
          </a:endParaRPr>
        </a:p>
      </dgm:t>
    </dgm:pt>
    <dgm:pt modelId="{FB693C2E-79AE-4A40-9747-32EE5B01B192}" type="sibTrans" cxnId="{E538CD86-FF40-4B54-96CD-929CC5C74228}">
      <dgm:prSet/>
      <dgm:spPr/>
      <dgm:t>
        <a:bodyPr/>
        <a:lstStyle/>
        <a:p>
          <a:endParaRPr lang="ru-RU">
            <a:solidFill>
              <a:schemeClr val="tx2">
                <a:lumMod val="50000"/>
              </a:schemeClr>
            </a:solidFill>
          </a:endParaRPr>
        </a:p>
      </dgm:t>
    </dgm:pt>
    <dgm:pt modelId="{5C2670A6-E99F-4728-B377-F55169BCC5C0}">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Физическая культура, спорт, молодежная политика, отдых и оздоровление детей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B0EA8F-F87C-4D83-828C-83A3A0EA1FA6}" type="parTrans" cxnId="{7993C6FD-DE02-4F67-99DD-C089E76B0381}">
      <dgm:prSet/>
      <dgm:spPr/>
      <dgm:t>
        <a:bodyPr/>
        <a:lstStyle/>
        <a:p>
          <a:endParaRPr lang="ru-RU">
            <a:solidFill>
              <a:schemeClr val="tx2">
                <a:lumMod val="50000"/>
              </a:schemeClr>
            </a:solidFill>
          </a:endParaRPr>
        </a:p>
      </dgm:t>
    </dgm:pt>
    <dgm:pt modelId="{4E43B601-FD97-42D0-B40B-9A2F576DAA1E}" type="sibTrans" cxnId="{7993C6FD-DE02-4F67-99DD-C089E76B0381}">
      <dgm:prSet/>
      <dgm:spPr/>
      <dgm:t>
        <a:bodyPr/>
        <a:lstStyle/>
        <a:p>
          <a:endParaRPr lang="ru-RU">
            <a:solidFill>
              <a:schemeClr val="tx2">
                <a:lumMod val="50000"/>
              </a:schemeClr>
            </a:solidFill>
          </a:endParaRPr>
        </a:p>
      </dgm:t>
    </dgm:pt>
    <dgm:pt modelId="{94EF3555-60E0-49BF-B0F3-566C31F91DF2}">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Охрана окружающей среды, воспроизводство и использование природных ресурсов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E69577-BD86-4041-BEFB-B6CC8C30FA5C}" type="parTrans" cxnId="{E3916657-2EC3-447B-A939-BD47D1B0CE0E}">
      <dgm:prSet/>
      <dgm:spPr/>
      <dgm:t>
        <a:bodyPr/>
        <a:lstStyle/>
        <a:p>
          <a:endParaRPr lang="ru-RU">
            <a:solidFill>
              <a:schemeClr val="tx2">
                <a:lumMod val="50000"/>
              </a:schemeClr>
            </a:solidFill>
          </a:endParaRPr>
        </a:p>
      </dgm:t>
    </dgm:pt>
    <dgm:pt modelId="{77460A2F-2FD6-497C-83D8-19960FDBBAAB}" type="sibTrans" cxnId="{E3916657-2EC3-447B-A939-BD47D1B0CE0E}">
      <dgm:prSet/>
      <dgm:spPr/>
      <dgm:t>
        <a:bodyPr/>
        <a:lstStyle/>
        <a:p>
          <a:endParaRPr lang="ru-RU">
            <a:solidFill>
              <a:schemeClr val="tx2">
                <a:lumMod val="50000"/>
              </a:schemeClr>
            </a:solidFill>
          </a:endParaRPr>
        </a:p>
      </dgm:t>
    </dgm:pt>
    <dgm:pt modelId="{D537D301-4B4E-4594-A7F4-17CBDCF7D66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Развитие экономики, внешнеэкономической деятельности Камчатского края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F70FEA9-79E0-47B9-B5AD-02373BF28597}" type="parTrans" cxnId="{8D3092DA-47C7-4CD8-8A9C-7B72CC52A54E}">
      <dgm:prSet/>
      <dgm:spPr/>
      <dgm:t>
        <a:bodyPr/>
        <a:lstStyle/>
        <a:p>
          <a:endParaRPr lang="ru-RU">
            <a:solidFill>
              <a:schemeClr val="tx2">
                <a:lumMod val="50000"/>
              </a:schemeClr>
            </a:solidFill>
          </a:endParaRPr>
        </a:p>
      </dgm:t>
    </dgm:pt>
    <dgm:pt modelId="{BFE9DD7D-048B-4D16-9195-A1B4FD0EDE30}" type="sibTrans" cxnId="{8D3092DA-47C7-4CD8-8A9C-7B72CC52A54E}">
      <dgm:prSet/>
      <dgm:spPr/>
      <dgm:t>
        <a:bodyPr/>
        <a:lstStyle/>
        <a:p>
          <a:endParaRPr lang="ru-RU">
            <a:solidFill>
              <a:schemeClr val="tx2">
                <a:lumMod val="50000"/>
              </a:schemeClr>
            </a:solidFill>
          </a:endParaRPr>
        </a:p>
      </dgm:t>
    </dgm:pt>
    <dgm:pt modelId="{648F9F95-5D86-4A2E-BFB4-B9227383FEFD}">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Информационное общество в Камчатском крае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681B02C9-8421-4A90-9488-2AA1C2313992}" type="parTrans" cxnId="{6D1A3021-2B9D-41DA-9BC4-3D8FC3F101CA}">
      <dgm:prSet/>
      <dgm:spPr/>
      <dgm:t>
        <a:bodyPr/>
        <a:lstStyle/>
        <a:p>
          <a:endParaRPr lang="ru-RU">
            <a:solidFill>
              <a:schemeClr val="tx2">
                <a:lumMod val="50000"/>
              </a:schemeClr>
            </a:solidFill>
          </a:endParaRPr>
        </a:p>
      </dgm:t>
    </dgm:pt>
    <dgm:pt modelId="{7EF2B7BB-E9D4-4AEE-BD9F-805D12DC394F}" type="sibTrans" cxnId="{6D1A3021-2B9D-41DA-9BC4-3D8FC3F101CA}">
      <dgm:prSet/>
      <dgm:spPr/>
      <dgm:t>
        <a:bodyPr/>
        <a:lstStyle/>
        <a:p>
          <a:endParaRPr lang="ru-RU">
            <a:solidFill>
              <a:schemeClr val="tx2">
                <a:lumMod val="50000"/>
              </a:schemeClr>
            </a:solidFill>
          </a:endParaRPr>
        </a:p>
      </dgm:t>
    </dgm:pt>
    <dgm:pt modelId="{8AE94EE8-179B-407E-8AA5-3AA599A64854}">
      <dgm:prSet custT="1"/>
      <dgm:spPr>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l"/>
          <a:r>
            <a:rPr lang="ru-RU" sz="900" b="1" dirty="0" smtClean="0">
              <a:solidFill>
                <a:schemeClr val="tx2">
                  <a:lumMod val="50000"/>
                </a:schemeClr>
              </a:solidFill>
              <a:latin typeface="Palatino Linotype" panose="02040502050505030304" pitchFamily="18" charset="0"/>
              <a:cs typeface="Times New Roman" pitchFamily="18" charset="0"/>
            </a:rPr>
            <a:t>  Обращение с отходами производства и потребления</a:t>
          </a:r>
          <a:endParaRPr lang="ru-RU" sz="900" dirty="0">
            <a:solidFill>
              <a:schemeClr val="tx2">
                <a:lumMod val="50000"/>
              </a:schemeClr>
            </a:solidFill>
            <a:latin typeface="Palatino Linotype" panose="02040502050505030304" pitchFamily="18" charset="0"/>
          </a:endParaRPr>
        </a:p>
      </dgm:t>
    </dgm:pt>
    <dgm:pt modelId="{A47BD244-1589-4D56-A72E-03AF7AB8D14F}" type="parTrans" cxnId="{4B5F5194-A6C6-4C41-B86A-2FB9C1DB6B55}">
      <dgm:prSet/>
      <dgm:spPr/>
      <dgm:t>
        <a:bodyPr/>
        <a:lstStyle/>
        <a:p>
          <a:endParaRPr lang="ru-RU"/>
        </a:p>
      </dgm:t>
    </dgm:pt>
    <dgm:pt modelId="{4BA4C7E9-F550-4A85-A96E-1C66B534F43F}" type="sibTrans" cxnId="{4B5F5194-A6C6-4C41-B86A-2FB9C1DB6B55}">
      <dgm:prSet/>
      <dgm:spPr/>
      <dgm:t>
        <a:bodyPr/>
        <a:lstStyle/>
        <a:p>
          <a:endParaRPr lang="ru-RU"/>
        </a:p>
      </dgm:t>
    </dgm:pt>
    <dgm:pt modelId="{51E19533-60A5-4B98-8EF5-1DD17B342127}">
      <dgm:prSet custT="1"/>
      <dgm:spPr>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l"/>
          <a:r>
            <a:rPr lang="ru-RU" sz="900" b="1" dirty="0" smtClean="0">
              <a:solidFill>
                <a:schemeClr val="tx2">
                  <a:lumMod val="50000"/>
                </a:schemeClr>
              </a:solidFill>
              <a:latin typeface="Palatino Linotype" panose="02040502050505030304" pitchFamily="18" charset="0"/>
              <a:cs typeface="Times New Roman" pitchFamily="18" charset="0"/>
            </a:rPr>
            <a:t>      Формирование современной городской среды в Камчатском крае</a:t>
          </a:r>
          <a:endParaRPr lang="ru-RU" sz="900" dirty="0">
            <a:solidFill>
              <a:schemeClr val="tx2">
                <a:lumMod val="50000"/>
              </a:schemeClr>
            </a:solidFill>
            <a:latin typeface="Palatino Linotype" panose="02040502050505030304" pitchFamily="18" charset="0"/>
          </a:endParaRPr>
        </a:p>
      </dgm:t>
    </dgm:pt>
    <dgm:pt modelId="{6AFC95B8-6A51-4087-B913-0E5705EA1E05}" type="parTrans" cxnId="{C32CE255-1CC6-4F69-BE7E-6DF96B276D99}">
      <dgm:prSet/>
      <dgm:spPr/>
      <dgm:t>
        <a:bodyPr/>
        <a:lstStyle/>
        <a:p>
          <a:endParaRPr lang="ru-RU"/>
        </a:p>
      </dgm:t>
    </dgm:pt>
    <dgm:pt modelId="{A61EE9E5-6640-4641-914C-852FE1001ACE}" type="sibTrans" cxnId="{C32CE255-1CC6-4F69-BE7E-6DF96B276D99}">
      <dgm:prSet/>
      <dgm:spPr/>
      <dgm:t>
        <a:bodyPr/>
        <a:lstStyle/>
        <a:p>
          <a:endParaRPr lang="ru-RU"/>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C4FB5C1E-B85E-4A94-B80E-2EBB2FFA6FA0}" type="pres">
      <dgm:prSet presAssocID="{53E2A0FC-5E9F-4A93-87C4-A93CE0530A39}" presName="composite" presStyleCnt="0"/>
      <dgm:spPr/>
      <dgm:t>
        <a:bodyPr/>
        <a:lstStyle/>
        <a:p>
          <a:endParaRPr lang="ru-RU"/>
        </a:p>
      </dgm:t>
    </dgm:pt>
    <dgm:pt modelId="{03AB847F-79BC-41A2-84F6-75234D68B6D4}" type="pres">
      <dgm:prSet presAssocID="{53E2A0FC-5E9F-4A93-87C4-A93CE0530A39}" presName="imgShp" presStyleLbl="fgImgPlace1" presStyleIdx="0" presStyleCnt="13" custScaleX="134036" custScaleY="123568" custLinFactY="37005" custLinFactNeighborX="14739" custLinFactNeighborY="100000"/>
      <dgm:spPr>
        <a:blipFill>
          <a:blip xmlns:r="http://schemas.openxmlformats.org/officeDocument/2006/relationships" r:embed="rId1"/>
          <a:srcRect/>
          <a:stretch>
            <a:fillRect/>
          </a:stretch>
        </a:blipFill>
        <a:ln>
          <a:solidFill>
            <a:schemeClr val="bg2">
              <a:lumMod val="50000"/>
            </a:schemeClr>
          </a:solidFill>
        </a:ln>
      </dgm:spPr>
      <dgm:t>
        <a:bodyPr/>
        <a:lstStyle/>
        <a:p>
          <a:endParaRPr lang="ru-RU"/>
        </a:p>
      </dgm:t>
    </dgm:pt>
    <dgm:pt modelId="{D0BEFA0F-85D5-4E27-ADBF-ECF61ED64DCA}" type="pres">
      <dgm:prSet presAssocID="{53E2A0FC-5E9F-4A93-87C4-A93CE0530A39}" presName="txShp" presStyleLbl="node1" presStyleIdx="0" presStyleCnt="13" custLinFactY="31849" custLinFactNeighborX="1362" custLinFactNeighborY="100000">
        <dgm:presLayoutVars>
          <dgm:bulletEnabled val="1"/>
        </dgm:presLayoutVars>
      </dgm:prSet>
      <dgm:spPr/>
      <dgm:t>
        <a:bodyPr/>
        <a:lstStyle/>
        <a:p>
          <a:endParaRPr lang="ru-RU"/>
        </a:p>
      </dgm:t>
    </dgm:pt>
    <dgm:pt modelId="{FA445E59-0570-4883-8665-20B63156285E}" type="pres">
      <dgm:prSet presAssocID="{683E4434-1C42-4567-B490-2AA9E1612828}" presName="spacing" presStyleCnt="0"/>
      <dgm:spPr/>
      <dgm:t>
        <a:bodyPr/>
        <a:lstStyle/>
        <a:p>
          <a:endParaRPr lang="ru-RU"/>
        </a:p>
      </dgm:t>
    </dgm:pt>
    <dgm:pt modelId="{E592EFE3-C9D5-4865-8E1D-212E3DAA750F}" type="pres">
      <dgm:prSet presAssocID="{D52AF94F-7BEC-4CF8-9804-DDE750FD545C}" presName="composite" presStyleCnt="0"/>
      <dgm:spPr/>
      <dgm:t>
        <a:bodyPr/>
        <a:lstStyle/>
        <a:p>
          <a:endParaRPr lang="ru-RU"/>
        </a:p>
      </dgm:t>
    </dgm:pt>
    <dgm:pt modelId="{03717D0E-DACA-4A3F-ACF9-F8EBB9B4E7E7}" type="pres">
      <dgm:prSet presAssocID="{D52AF94F-7BEC-4CF8-9804-DDE750FD545C}" presName="imgShp" presStyleLbl="fgImgPlace1" presStyleIdx="1" presStyleCnt="13" custScaleX="128805" custScaleY="126627" custLinFactY="-53717" custLinFactNeighborX="1074"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000" t="10000" r="-17000"/>
          </a:stretch>
        </a:blipFill>
        <a:ln>
          <a:solidFill>
            <a:schemeClr val="bg2">
              <a:lumMod val="50000"/>
            </a:schemeClr>
          </a:solidFill>
        </a:ln>
      </dgm:spPr>
      <dgm:t>
        <a:bodyPr/>
        <a:lstStyle/>
        <a:p>
          <a:endParaRPr lang="ru-RU"/>
        </a:p>
      </dgm:t>
    </dgm:pt>
    <dgm:pt modelId="{17DDE420-7A13-4F30-B144-936B32DE2303}" type="pres">
      <dgm:prSet presAssocID="{D52AF94F-7BEC-4CF8-9804-DDE750FD545C}" presName="txShp" presStyleLbl="node1" presStyleIdx="1" presStyleCnt="13" custScaleX="97664" custLinFactY="-49768" custLinFactNeighborX="882" custLinFactNeighborY="-100000">
        <dgm:presLayoutVars>
          <dgm:bulletEnabled val="1"/>
        </dgm:presLayoutVars>
      </dgm:prSet>
      <dgm:spPr/>
      <dgm:t>
        <a:bodyPr/>
        <a:lstStyle/>
        <a:p>
          <a:endParaRPr lang="ru-RU"/>
        </a:p>
      </dgm:t>
    </dgm:pt>
    <dgm:pt modelId="{41FDF232-62BC-4575-90B9-2A228968CA34}" type="pres">
      <dgm:prSet presAssocID="{DC95CD63-61A4-483F-8A53-22C1D9D22197}" presName="spacing" presStyleCnt="0"/>
      <dgm:spPr/>
      <dgm:t>
        <a:bodyPr/>
        <a:lstStyle/>
        <a:p>
          <a:endParaRPr lang="ru-RU"/>
        </a:p>
      </dgm:t>
    </dgm:pt>
    <dgm:pt modelId="{9B7AF8E4-2D3F-4D23-977C-2857C4C34E65}" type="pres">
      <dgm:prSet presAssocID="{E733C418-E05F-4A3C-AF1F-B41033077C3B}" presName="composite" presStyleCnt="0"/>
      <dgm:spPr/>
      <dgm:t>
        <a:bodyPr/>
        <a:lstStyle/>
        <a:p>
          <a:endParaRPr lang="ru-RU"/>
        </a:p>
      </dgm:t>
    </dgm:pt>
    <dgm:pt modelId="{EA600EE0-F785-430D-8134-CAE830E154A3}" type="pres">
      <dgm:prSet presAssocID="{E733C418-E05F-4A3C-AF1F-B41033077C3B}" presName="imgShp" presStyleLbl="fgImgPlace1" presStyleIdx="2" presStyleCnt="13" custScaleX="129623" custScaleY="120251" custLinFactNeighborX="13636" custLinFactNeighborY="-37347"/>
      <dgm:spPr>
        <a:blipFill dpi="0" rotWithShape="1">
          <a:blip xmlns:r="http://schemas.openxmlformats.org/officeDocument/2006/relationships" r:embed="rId3"/>
          <a:srcRect/>
          <a:stretch>
            <a:fillRect l="-9000" r="-9000"/>
          </a:stretch>
        </a:blipFill>
        <a:ln>
          <a:solidFill>
            <a:schemeClr val="bg2">
              <a:lumMod val="50000"/>
            </a:schemeClr>
          </a:solidFill>
        </a:ln>
      </dgm:spPr>
      <dgm:t>
        <a:bodyPr/>
        <a:lstStyle/>
        <a:p>
          <a:endParaRPr lang="ru-RU"/>
        </a:p>
      </dgm:t>
    </dgm:pt>
    <dgm:pt modelId="{27F5F7A2-4D93-4799-9709-54BF0960F29B}" type="pres">
      <dgm:prSet presAssocID="{E733C418-E05F-4A3C-AF1F-B41033077C3B}" presName="txShp" presStyleLbl="node1" presStyleIdx="2" presStyleCnt="13" custLinFactNeighborX="1289" custLinFactNeighborY="-51369">
        <dgm:presLayoutVars>
          <dgm:bulletEnabled val="1"/>
        </dgm:presLayoutVars>
      </dgm:prSet>
      <dgm:spPr/>
      <dgm:t>
        <a:bodyPr/>
        <a:lstStyle/>
        <a:p>
          <a:endParaRPr lang="ru-RU"/>
        </a:p>
      </dgm:t>
    </dgm:pt>
    <dgm:pt modelId="{E759FE55-B181-4BA7-8657-25D2C45F1EF1}" type="pres">
      <dgm:prSet presAssocID="{FB693C2E-79AE-4A40-9747-32EE5B01B192}" presName="spacing" presStyleCnt="0"/>
      <dgm:spPr/>
      <dgm:t>
        <a:bodyPr/>
        <a:lstStyle/>
        <a:p>
          <a:endParaRPr lang="ru-RU"/>
        </a:p>
      </dgm:t>
    </dgm:pt>
    <dgm:pt modelId="{3EEE314F-900F-4758-8F6C-4D6E20516779}" type="pres">
      <dgm:prSet presAssocID="{855647E1-EFAA-4BE3-98E8-EDE45275914C}" presName="composite" presStyleCnt="0"/>
      <dgm:spPr/>
      <dgm:t>
        <a:bodyPr/>
        <a:lstStyle/>
        <a:p>
          <a:endParaRPr lang="ru-RU"/>
        </a:p>
      </dgm:t>
    </dgm:pt>
    <dgm:pt modelId="{5A9AB9AC-ABD9-4626-8B28-15DEF1C55DBD}" type="pres">
      <dgm:prSet presAssocID="{855647E1-EFAA-4BE3-98E8-EDE45275914C}" presName="imgShp" presStyleLbl="fgImgPlace1" presStyleIdx="3" presStyleCnt="13" custScaleX="123376" custScaleY="113913" custLinFactNeighborX="8848" custLinFactNeighborY="-62603"/>
      <dgm:spPr>
        <a:blipFill dpi="0" rotWithShape="1">
          <a:blip xmlns:r="http://schemas.openxmlformats.org/officeDocument/2006/relationships" r:embed="rId4"/>
          <a:srcRect/>
          <a:stretch>
            <a:fillRect l="-20000" t="-10000" r="-20000" b="-10000"/>
          </a:stretch>
        </a:blipFill>
        <a:ln>
          <a:solidFill>
            <a:schemeClr val="bg2">
              <a:lumMod val="50000"/>
            </a:schemeClr>
          </a:solidFill>
        </a:ln>
      </dgm:spPr>
      <dgm:t>
        <a:bodyPr/>
        <a:lstStyle/>
        <a:p>
          <a:endParaRPr lang="ru-RU"/>
        </a:p>
      </dgm:t>
    </dgm:pt>
    <dgm:pt modelId="{624D0D83-D299-49F6-8014-2F8A9F81F73F}" type="pres">
      <dgm:prSet presAssocID="{855647E1-EFAA-4BE3-98E8-EDE45275914C}" presName="txShp" presStyleLbl="node1" presStyleIdx="3" presStyleCnt="13" custLinFactNeighborX="1640" custLinFactNeighborY="-65313">
        <dgm:presLayoutVars>
          <dgm:bulletEnabled val="1"/>
        </dgm:presLayoutVars>
      </dgm:prSet>
      <dgm:spPr/>
      <dgm:t>
        <a:bodyPr/>
        <a:lstStyle/>
        <a:p>
          <a:endParaRPr lang="ru-RU"/>
        </a:p>
      </dgm:t>
    </dgm:pt>
    <dgm:pt modelId="{B63F922D-8B37-4F60-9B8D-B8F799EDD7DA}" type="pres">
      <dgm:prSet presAssocID="{36097447-26F5-4721-80C4-9178101BFCF3}" presName="spacing" presStyleCnt="0"/>
      <dgm:spPr/>
      <dgm:t>
        <a:bodyPr/>
        <a:lstStyle/>
        <a:p>
          <a:endParaRPr lang="ru-RU"/>
        </a:p>
      </dgm:t>
    </dgm:pt>
    <dgm:pt modelId="{7C2587C3-5F5F-4A93-A26F-370C949B05DB}" type="pres">
      <dgm:prSet presAssocID="{5FF75083-FA4B-4D0C-816F-83747399BB78}" presName="composite" presStyleCnt="0"/>
      <dgm:spPr/>
      <dgm:t>
        <a:bodyPr/>
        <a:lstStyle/>
        <a:p>
          <a:endParaRPr lang="ru-RU"/>
        </a:p>
      </dgm:t>
    </dgm:pt>
    <dgm:pt modelId="{AB270996-C69F-428B-A48D-CB5E26ACA108}" type="pres">
      <dgm:prSet presAssocID="{5FF75083-FA4B-4D0C-816F-83747399BB78}" presName="imgShp" presStyleLbl="fgImgPlace1" presStyleIdx="4" presStyleCnt="13" custScaleX="127470" custScaleY="121958" custLinFactNeighborX="11490" custLinFactNeighborY="-80722"/>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3000" b="-3000"/>
          </a:stretch>
        </a:blipFill>
        <a:ln>
          <a:solidFill>
            <a:schemeClr val="bg2">
              <a:lumMod val="50000"/>
            </a:schemeClr>
          </a:solidFill>
        </a:ln>
      </dgm:spPr>
      <dgm:t>
        <a:bodyPr/>
        <a:lstStyle/>
        <a:p>
          <a:endParaRPr lang="ru-RU"/>
        </a:p>
      </dgm:t>
    </dgm:pt>
    <dgm:pt modelId="{10C0C04F-6AFE-43B3-9396-27A6C581B105}" type="pres">
      <dgm:prSet presAssocID="{5FF75083-FA4B-4D0C-816F-83747399BB78}" presName="txShp" presStyleLbl="node1" presStyleIdx="4" presStyleCnt="13" custLinFactNeighborX="1659" custLinFactNeighborY="-71030">
        <dgm:presLayoutVars>
          <dgm:bulletEnabled val="1"/>
        </dgm:presLayoutVars>
      </dgm:prSet>
      <dgm:spPr/>
      <dgm:t>
        <a:bodyPr/>
        <a:lstStyle/>
        <a:p>
          <a:endParaRPr lang="ru-RU"/>
        </a:p>
      </dgm:t>
    </dgm:pt>
    <dgm:pt modelId="{99563A3C-BA55-4A9A-85E5-D6076E6927CA}" type="pres">
      <dgm:prSet presAssocID="{62DEA951-E84B-49CB-90FD-0E0CE2A343AC}" presName="spacing" presStyleCnt="0"/>
      <dgm:spPr/>
      <dgm:t>
        <a:bodyPr/>
        <a:lstStyle/>
        <a:p>
          <a:endParaRPr lang="ru-RU"/>
        </a:p>
      </dgm:t>
    </dgm:pt>
    <dgm:pt modelId="{003254EB-40B7-40DB-9068-A18EE8AC5E58}" type="pres">
      <dgm:prSet presAssocID="{1D5E28B2-D1F0-459F-A43A-D568A11A6C5E}" presName="composite" presStyleCnt="0"/>
      <dgm:spPr/>
      <dgm:t>
        <a:bodyPr/>
        <a:lstStyle/>
        <a:p>
          <a:endParaRPr lang="ru-RU"/>
        </a:p>
      </dgm:t>
    </dgm:pt>
    <dgm:pt modelId="{7AE047E7-E999-4052-AFEE-07B29098BB57}" type="pres">
      <dgm:prSet presAssocID="{1D5E28B2-D1F0-459F-A43A-D568A11A6C5E}" presName="imgShp" presStyleLbl="fgImgPlace1" presStyleIdx="5" presStyleCnt="13" custScaleX="136784" custScaleY="119038" custLinFactNeighborX="8974" custLinFactNeighborY="-82898"/>
      <dgm:spPr>
        <a:blipFill>
          <a:blip xmlns:r="http://schemas.openxmlformats.org/officeDocument/2006/relationships" r:embed="rId6"/>
          <a:srcRect/>
          <a:stretch>
            <a:fillRect/>
          </a:stretch>
        </a:blipFill>
        <a:ln>
          <a:solidFill>
            <a:schemeClr val="bg2">
              <a:lumMod val="50000"/>
            </a:schemeClr>
          </a:solidFill>
        </a:ln>
      </dgm:spPr>
      <dgm:t>
        <a:bodyPr/>
        <a:lstStyle/>
        <a:p>
          <a:endParaRPr lang="ru-RU"/>
        </a:p>
      </dgm:t>
    </dgm:pt>
    <dgm:pt modelId="{A2E30035-D739-4B11-A1F4-01A4B760E895}" type="pres">
      <dgm:prSet presAssocID="{1D5E28B2-D1F0-459F-A43A-D568A11A6C5E}" presName="txShp" presStyleLbl="node1" presStyleIdx="5" presStyleCnt="13" custScaleY="85325" custLinFactNeighborX="1525" custLinFactNeighborY="-68990">
        <dgm:presLayoutVars>
          <dgm:bulletEnabled val="1"/>
        </dgm:presLayoutVars>
      </dgm:prSet>
      <dgm:spPr/>
      <dgm:t>
        <a:bodyPr/>
        <a:lstStyle/>
        <a:p>
          <a:endParaRPr lang="ru-RU"/>
        </a:p>
      </dgm:t>
    </dgm:pt>
    <dgm:pt modelId="{F409D0E8-DB69-4EA6-8ED3-8A0C331C5CD3}" type="pres">
      <dgm:prSet presAssocID="{3EAB63FE-B5E6-4895-8665-6CA1A848A865}" presName="spacing" presStyleCnt="0"/>
      <dgm:spPr/>
      <dgm:t>
        <a:bodyPr/>
        <a:lstStyle/>
        <a:p>
          <a:endParaRPr lang="ru-RU"/>
        </a:p>
      </dgm:t>
    </dgm:pt>
    <dgm:pt modelId="{A4D79F34-8D96-4A29-80D5-0FB546F146CA}" type="pres">
      <dgm:prSet presAssocID="{236ABD1A-C224-4CD5-B8CC-374DC0314EFD}" presName="composite" presStyleCnt="0"/>
      <dgm:spPr/>
      <dgm:t>
        <a:bodyPr/>
        <a:lstStyle/>
        <a:p>
          <a:endParaRPr lang="ru-RU"/>
        </a:p>
      </dgm:t>
    </dgm:pt>
    <dgm:pt modelId="{EACFA49C-DB1A-4A1E-9952-E1082A2AF075}" type="pres">
      <dgm:prSet presAssocID="{236ABD1A-C224-4CD5-B8CC-374DC0314EFD}" presName="imgShp" presStyleLbl="fgImgPlace1" presStyleIdx="6" presStyleCnt="13" custScaleX="135649" custScaleY="134778" custLinFactNeighborX="18127" custLinFactNeighborY="-87886"/>
      <dgm:spPr>
        <a:blipFill dpi="0" rotWithShape="1">
          <a:blip xmlns:r="http://schemas.openxmlformats.org/officeDocument/2006/relationships" r:embed="rId7"/>
          <a:srcRect/>
          <a:stretch>
            <a:fillRect l="-4000" r="-4000"/>
          </a:stretch>
        </a:blipFill>
        <a:ln>
          <a:solidFill>
            <a:schemeClr val="bg2">
              <a:lumMod val="50000"/>
            </a:schemeClr>
          </a:solidFill>
        </a:ln>
      </dgm:spPr>
      <dgm:t>
        <a:bodyPr/>
        <a:lstStyle/>
        <a:p>
          <a:endParaRPr lang="ru-RU"/>
        </a:p>
      </dgm:t>
    </dgm:pt>
    <dgm:pt modelId="{631EF510-8126-4D90-9B21-A1DB179690C7}" type="pres">
      <dgm:prSet presAssocID="{236ABD1A-C224-4CD5-B8CC-374DC0314EFD}" presName="txShp" presStyleLbl="node1" presStyleIdx="6" presStyleCnt="13" custLinFactNeighborX="1541" custLinFactNeighborY="-79813">
        <dgm:presLayoutVars>
          <dgm:bulletEnabled val="1"/>
        </dgm:presLayoutVars>
      </dgm:prSet>
      <dgm:spPr/>
      <dgm:t>
        <a:bodyPr/>
        <a:lstStyle/>
        <a:p>
          <a:endParaRPr lang="ru-RU"/>
        </a:p>
      </dgm:t>
    </dgm:pt>
    <dgm:pt modelId="{678BC905-6D29-4377-BD7F-10B4B9773BF5}" type="pres">
      <dgm:prSet presAssocID="{A9F2F647-8416-4FDF-BC50-91CDB3B7D14E}" presName="spacing" presStyleCnt="0"/>
      <dgm:spPr/>
      <dgm:t>
        <a:bodyPr/>
        <a:lstStyle/>
        <a:p>
          <a:endParaRPr lang="ru-RU"/>
        </a:p>
      </dgm:t>
    </dgm:pt>
    <dgm:pt modelId="{9BC8AC81-AA05-44BB-8217-B33E819846B1}" type="pres">
      <dgm:prSet presAssocID="{648F9F95-5D86-4A2E-BFB4-B9227383FEFD}" presName="composite" presStyleCnt="0"/>
      <dgm:spPr/>
      <dgm:t>
        <a:bodyPr/>
        <a:lstStyle/>
        <a:p>
          <a:endParaRPr lang="ru-RU"/>
        </a:p>
      </dgm:t>
    </dgm:pt>
    <dgm:pt modelId="{F4E4A93C-C1CA-4300-9E2D-59258D36764D}" type="pres">
      <dgm:prSet presAssocID="{648F9F95-5D86-4A2E-BFB4-B9227383FEFD}" presName="imgShp" presStyleLbl="fgImgPlace1" presStyleIdx="7" presStyleCnt="13" custScaleX="129184" custScaleY="126786" custLinFactNeighborX="16511" custLinFactNeighborY="-80249"/>
      <dgm:spPr>
        <a:blipFill>
          <a:blip xmlns:r="http://schemas.openxmlformats.org/officeDocument/2006/relationships" r:embed="rId8"/>
          <a:srcRect/>
          <a:stretch>
            <a:fillRect l="-18000" r="-18000"/>
          </a:stretch>
        </a:blipFill>
        <a:ln>
          <a:solidFill>
            <a:schemeClr val="bg2">
              <a:lumMod val="50000"/>
            </a:schemeClr>
          </a:solidFill>
        </a:ln>
      </dgm:spPr>
      <dgm:t>
        <a:bodyPr/>
        <a:lstStyle/>
        <a:p>
          <a:endParaRPr lang="ru-RU"/>
        </a:p>
      </dgm:t>
    </dgm:pt>
    <dgm:pt modelId="{EADAAA4E-0D66-41AC-93AD-5650847BD529}" type="pres">
      <dgm:prSet presAssocID="{648F9F95-5D86-4A2E-BFB4-B9227383FEFD}" presName="txShp" presStyleLbl="node1" presStyleIdx="7" presStyleCnt="13" custLinFactNeighborX="1634" custLinFactNeighborY="-87761">
        <dgm:presLayoutVars>
          <dgm:bulletEnabled val="1"/>
        </dgm:presLayoutVars>
      </dgm:prSet>
      <dgm:spPr/>
      <dgm:t>
        <a:bodyPr/>
        <a:lstStyle/>
        <a:p>
          <a:endParaRPr lang="ru-RU"/>
        </a:p>
      </dgm:t>
    </dgm:pt>
    <dgm:pt modelId="{7B2CF486-7AA5-46E8-8824-DD6CC2C86125}" type="pres">
      <dgm:prSet presAssocID="{7EF2B7BB-E9D4-4AEE-BD9F-805D12DC394F}" presName="spacing" presStyleCnt="0"/>
      <dgm:spPr/>
      <dgm:t>
        <a:bodyPr/>
        <a:lstStyle/>
        <a:p>
          <a:endParaRPr lang="ru-RU"/>
        </a:p>
      </dgm:t>
    </dgm:pt>
    <dgm:pt modelId="{4D93912F-4982-4FBF-9556-5BF3AD3E62E6}" type="pres">
      <dgm:prSet presAssocID="{94EF3555-60E0-49BF-B0F3-566C31F91DF2}" presName="composite" presStyleCnt="0"/>
      <dgm:spPr/>
      <dgm:t>
        <a:bodyPr/>
        <a:lstStyle/>
        <a:p>
          <a:endParaRPr lang="ru-RU"/>
        </a:p>
      </dgm:t>
    </dgm:pt>
    <dgm:pt modelId="{06324BE0-4388-4B94-BBF0-FE5F6AFFF763}" type="pres">
      <dgm:prSet presAssocID="{94EF3555-60E0-49BF-B0F3-566C31F91DF2}" presName="imgShp" presStyleLbl="fgImgPlace1" presStyleIdx="8" presStyleCnt="13" custScaleX="126144" custScaleY="126922" custLinFactNeighborX="15751" custLinFactNeighborY="-63124"/>
      <dgm:spPr>
        <a:blipFill>
          <a:blip xmlns:r="http://schemas.openxmlformats.org/officeDocument/2006/relationships" r:embed="rId9"/>
          <a:srcRect/>
          <a:stretch>
            <a:fillRect/>
          </a:stretch>
        </a:blipFill>
        <a:ln>
          <a:solidFill>
            <a:schemeClr val="bg2">
              <a:lumMod val="50000"/>
            </a:schemeClr>
          </a:solidFill>
        </a:ln>
      </dgm:spPr>
      <dgm:t>
        <a:bodyPr/>
        <a:lstStyle/>
        <a:p>
          <a:endParaRPr lang="ru-RU"/>
        </a:p>
      </dgm:t>
    </dgm:pt>
    <dgm:pt modelId="{A1740709-0AA6-4645-B4A4-16157F8B5B5D}" type="pres">
      <dgm:prSet presAssocID="{94EF3555-60E0-49BF-B0F3-566C31F91DF2}" presName="txShp" presStyleLbl="node1" presStyleIdx="8" presStyleCnt="13" custScaleY="151116" custLinFactNeighborX="1489" custLinFactNeighborY="-58076">
        <dgm:presLayoutVars>
          <dgm:bulletEnabled val="1"/>
        </dgm:presLayoutVars>
      </dgm:prSet>
      <dgm:spPr/>
      <dgm:t>
        <a:bodyPr/>
        <a:lstStyle/>
        <a:p>
          <a:endParaRPr lang="ru-RU"/>
        </a:p>
      </dgm:t>
    </dgm:pt>
    <dgm:pt modelId="{80092DE7-583B-4537-A81C-614C2DD0AD1F}" type="pres">
      <dgm:prSet presAssocID="{77460A2F-2FD6-497C-83D8-19960FDBBAAB}" presName="spacing" presStyleCnt="0"/>
      <dgm:spPr/>
      <dgm:t>
        <a:bodyPr/>
        <a:lstStyle/>
        <a:p>
          <a:endParaRPr lang="ru-RU"/>
        </a:p>
      </dgm:t>
    </dgm:pt>
    <dgm:pt modelId="{B933C34A-4897-40B3-A0D5-EBE18C60C13A}" type="pres">
      <dgm:prSet presAssocID="{5C2670A6-E99F-4728-B377-F55169BCC5C0}" presName="composite" presStyleCnt="0"/>
      <dgm:spPr/>
      <dgm:t>
        <a:bodyPr/>
        <a:lstStyle/>
        <a:p>
          <a:endParaRPr lang="ru-RU"/>
        </a:p>
      </dgm:t>
    </dgm:pt>
    <dgm:pt modelId="{DFC4B214-4346-4F86-94FB-0D98843F3FB8}" type="pres">
      <dgm:prSet presAssocID="{5C2670A6-E99F-4728-B377-F55169BCC5C0}" presName="imgShp" presStyleLbl="fgImgPlace1" presStyleIdx="9" presStyleCnt="13" custScaleX="131446" custScaleY="127557" custLinFactNeighborX="17076" custLinFactNeighborY="-50223"/>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15000" r="-15000"/>
          </a:stretch>
        </a:blipFill>
        <a:ln>
          <a:solidFill>
            <a:schemeClr val="bg2">
              <a:lumMod val="50000"/>
            </a:schemeClr>
          </a:solidFill>
        </a:ln>
      </dgm:spPr>
      <dgm:t>
        <a:bodyPr/>
        <a:lstStyle/>
        <a:p>
          <a:endParaRPr lang="ru-RU"/>
        </a:p>
      </dgm:t>
    </dgm:pt>
    <dgm:pt modelId="{B021A7B0-0A76-4DFC-AB10-99E9F84B13F0}" type="pres">
      <dgm:prSet presAssocID="{5C2670A6-E99F-4728-B377-F55169BCC5C0}" presName="txShp" presStyleLbl="node1" presStyleIdx="9" presStyleCnt="13" custLinFactNeighborX="1602" custLinFactNeighborY="-52943">
        <dgm:presLayoutVars>
          <dgm:bulletEnabled val="1"/>
        </dgm:presLayoutVars>
      </dgm:prSet>
      <dgm:spPr/>
      <dgm:t>
        <a:bodyPr/>
        <a:lstStyle/>
        <a:p>
          <a:endParaRPr lang="ru-RU"/>
        </a:p>
      </dgm:t>
    </dgm:pt>
    <dgm:pt modelId="{61C7EE73-436F-4C56-9C03-EBBF0AA8D37D}" type="pres">
      <dgm:prSet presAssocID="{4E43B601-FD97-42D0-B40B-9A2F576DAA1E}" presName="spacing" presStyleCnt="0"/>
      <dgm:spPr/>
      <dgm:t>
        <a:bodyPr/>
        <a:lstStyle/>
        <a:p>
          <a:endParaRPr lang="ru-RU"/>
        </a:p>
      </dgm:t>
    </dgm:pt>
    <dgm:pt modelId="{20646682-0632-4711-8AD4-C17DB240E8D2}" type="pres">
      <dgm:prSet presAssocID="{D537D301-4B4E-4594-A7F4-17CBDCF7D66B}" presName="composite" presStyleCnt="0"/>
      <dgm:spPr/>
      <dgm:t>
        <a:bodyPr/>
        <a:lstStyle/>
        <a:p>
          <a:endParaRPr lang="ru-RU"/>
        </a:p>
      </dgm:t>
    </dgm:pt>
    <dgm:pt modelId="{0CB359D6-6C0B-4DA5-A563-896106BEBC76}" type="pres">
      <dgm:prSet presAssocID="{D537D301-4B4E-4594-A7F4-17CBDCF7D66B}" presName="imgShp" presStyleLbl="fgImgPlace1" presStyleIdx="10" presStyleCnt="13" custScaleX="133889" custScaleY="127573" custLinFactNeighborX="6988" custLinFactNeighborY="-47777"/>
      <dgm:spPr>
        <a:blipFill>
          <a:blip xmlns:r="http://schemas.openxmlformats.org/officeDocument/2006/relationships" r:embed="rId11"/>
          <a:srcRect/>
          <a:stretch>
            <a:fillRect l="-27000" r="-27000"/>
          </a:stretch>
        </a:blipFill>
        <a:ln>
          <a:solidFill>
            <a:schemeClr val="bg2">
              <a:lumMod val="50000"/>
            </a:schemeClr>
          </a:solidFill>
        </a:ln>
      </dgm:spPr>
      <dgm:t>
        <a:bodyPr/>
        <a:lstStyle/>
        <a:p>
          <a:endParaRPr lang="ru-RU"/>
        </a:p>
      </dgm:t>
    </dgm:pt>
    <dgm:pt modelId="{F22A6F5A-A595-4EED-A071-D2430B8CD475}" type="pres">
      <dgm:prSet presAssocID="{D537D301-4B4E-4594-A7F4-17CBDCF7D66B}" presName="txShp" presStyleLbl="node1" presStyleIdx="10" presStyleCnt="13" custScaleY="107763" custLinFactNeighborX="1566" custLinFactNeighborY="-37872">
        <dgm:presLayoutVars>
          <dgm:bulletEnabled val="1"/>
        </dgm:presLayoutVars>
      </dgm:prSet>
      <dgm:spPr/>
      <dgm:t>
        <a:bodyPr/>
        <a:lstStyle/>
        <a:p>
          <a:endParaRPr lang="ru-RU"/>
        </a:p>
      </dgm:t>
    </dgm:pt>
    <dgm:pt modelId="{61FCB96D-DD6E-40FA-A76A-B2591044B6B2}" type="pres">
      <dgm:prSet presAssocID="{BFE9DD7D-048B-4D16-9195-A1B4FD0EDE30}" presName="spacing" presStyleCnt="0"/>
      <dgm:spPr/>
    </dgm:pt>
    <dgm:pt modelId="{1A3EC2B7-D9B6-4930-B331-9622250AC5AB}" type="pres">
      <dgm:prSet presAssocID="{8AE94EE8-179B-407E-8AA5-3AA599A64854}" presName="composite" presStyleCnt="0"/>
      <dgm:spPr/>
    </dgm:pt>
    <dgm:pt modelId="{984DB703-1451-45B7-9B5F-2F4C088AFAB9}" type="pres">
      <dgm:prSet presAssocID="{8AE94EE8-179B-407E-8AA5-3AA599A64854}" presName="imgShp" presStyleLbl="fgImgPlace1" presStyleIdx="11" presStyleCnt="13" custScaleX="134829" custScaleY="145261" custLinFactNeighborX="18291" custLinFactNeighborY="-42730"/>
      <dgm:spPr>
        <a:blipFill>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a:ln>
          <a:solidFill>
            <a:schemeClr val="bg2">
              <a:lumMod val="50000"/>
            </a:schemeClr>
          </a:solidFill>
        </a:ln>
      </dgm:spPr>
      <dgm:t>
        <a:bodyPr/>
        <a:lstStyle/>
        <a:p>
          <a:endParaRPr lang="ru-RU"/>
        </a:p>
      </dgm:t>
    </dgm:pt>
    <dgm:pt modelId="{4BC03679-2482-450B-8AD6-0B4340032BBC}" type="pres">
      <dgm:prSet presAssocID="{8AE94EE8-179B-407E-8AA5-3AA599A64854}" presName="txShp" presStyleLbl="node1" presStyleIdx="11" presStyleCnt="13" custScaleX="100085" custLinFactNeighborX="1827" custLinFactNeighborY="-48076">
        <dgm:presLayoutVars>
          <dgm:bulletEnabled val="1"/>
        </dgm:presLayoutVars>
      </dgm:prSet>
      <dgm:spPr/>
      <dgm:t>
        <a:bodyPr/>
        <a:lstStyle/>
        <a:p>
          <a:endParaRPr lang="ru-RU"/>
        </a:p>
      </dgm:t>
    </dgm:pt>
    <dgm:pt modelId="{071E9711-B811-4A89-B5FE-F31B7458096B}" type="pres">
      <dgm:prSet presAssocID="{4BA4C7E9-F550-4A85-A96E-1C66B534F43F}" presName="spacing" presStyleCnt="0"/>
      <dgm:spPr/>
    </dgm:pt>
    <dgm:pt modelId="{8C241C92-A154-4B73-98DC-A65ED6B73B3D}" type="pres">
      <dgm:prSet presAssocID="{51E19533-60A5-4B98-8EF5-1DD17B342127}" presName="composite" presStyleCnt="0"/>
      <dgm:spPr/>
    </dgm:pt>
    <dgm:pt modelId="{1B5E900D-25DF-4234-BDDE-63FC7824BBAD}" type="pres">
      <dgm:prSet presAssocID="{51E19533-60A5-4B98-8EF5-1DD17B342127}" presName="imgShp" presStyleLbl="fgImgPlace1" presStyleIdx="12" presStyleCnt="13" custScaleX="152310" custScaleY="139731" custLinFactNeighborX="13164" custLinFactNeighborY="-48655"/>
      <dgm:spPr>
        <a:blipFill>
          <a:blip xmlns:r="http://schemas.openxmlformats.org/officeDocument/2006/relationships" r:embed="rId13" cstate="print">
            <a:extLst>
              <a:ext uri="{28A0092B-C50C-407E-A947-70E740481C1C}">
                <a14:useLocalDpi xmlns:a14="http://schemas.microsoft.com/office/drawing/2010/main" val="0"/>
              </a:ext>
            </a:extLst>
          </a:blip>
          <a:srcRect/>
          <a:stretch>
            <a:fillRect l="-7000" r="-7000"/>
          </a:stretch>
        </a:blipFill>
        <a:ln>
          <a:solidFill>
            <a:schemeClr val="bg2">
              <a:lumMod val="50000"/>
            </a:schemeClr>
          </a:solidFill>
        </a:ln>
      </dgm:spPr>
      <dgm:t>
        <a:bodyPr/>
        <a:lstStyle/>
        <a:p>
          <a:endParaRPr lang="ru-RU"/>
        </a:p>
      </dgm:t>
    </dgm:pt>
    <dgm:pt modelId="{59E641C4-1640-4789-9B12-C548BE84648E}" type="pres">
      <dgm:prSet presAssocID="{51E19533-60A5-4B98-8EF5-1DD17B342127}" presName="txShp" presStyleLbl="node1" presStyleIdx="12" presStyleCnt="13" custScaleX="102299" custLinFactNeighborX="727" custLinFactNeighborY="-50765">
        <dgm:presLayoutVars>
          <dgm:bulletEnabled val="1"/>
        </dgm:presLayoutVars>
      </dgm:prSet>
      <dgm:spPr/>
      <dgm:t>
        <a:bodyPr/>
        <a:lstStyle/>
        <a:p>
          <a:endParaRPr lang="ru-RU"/>
        </a:p>
      </dgm:t>
    </dgm:pt>
  </dgm:ptLst>
  <dgm:cxnLst>
    <dgm:cxn modelId="{902E125B-FA69-4FA7-975C-A4C59E20DE0C}" srcId="{C086A1B6-826D-4701-910E-0D96CD91192F}" destId="{D52AF94F-7BEC-4CF8-9804-DDE750FD545C}" srcOrd="1" destOrd="0" parTransId="{6ECDCA1A-C717-434E-A686-5E650EDE5406}" sibTransId="{DC95CD63-61A4-483F-8A53-22C1D9D22197}"/>
    <dgm:cxn modelId="{E02E4BBA-25C9-4E74-A1CC-4DB97EEAF91F}" type="presOf" srcId="{855647E1-EFAA-4BE3-98E8-EDE45275914C}" destId="{624D0D83-D299-49F6-8014-2F8A9F81F73F}" srcOrd="0" destOrd="0" presId="urn:microsoft.com/office/officeart/2005/8/layout/vList3"/>
    <dgm:cxn modelId="{B16EEB3D-B43E-4ADC-8242-F2593A63CB7E}" type="presOf" srcId="{D537D301-4B4E-4594-A7F4-17CBDCF7D66B}" destId="{F22A6F5A-A595-4EED-A071-D2430B8CD475}" srcOrd="0" destOrd="0" presId="urn:microsoft.com/office/officeart/2005/8/layout/vList3"/>
    <dgm:cxn modelId="{7993C6FD-DE02-4F67-99DD-C089E76B0381}" srcId="{C086A1B6-826D-4701-910E-0D96CD91192F}" destId="{5C2670A6-E99F-4728-B377-F55169BCC5C0}" srcOrd="9" destOrd="0" parTransId="{02B0EA8F-F87C-4D83-828C-83A3A0EA1FA6}" sibTransId="{4E43B601-FD97-42D0-B40B-9A2F576DAA1E}"/>
    <dgm:cxn modelId="{665EC1AC-E35B-4650-9B4E-7841002AA687}" type="presOf" srcId="{D52AF94F-7BEC-4CF8-9804-DDE750FD545C}" destId="{17DDE420-7A13-4F30-B144-936B32DE2303}" srcOrd="0" destOrd="0" presId="urn:microsoft.com/office/officeart/2005/8/layout/vList3"/>
    <dgm:cxn modelId="{C32CE255-1CC6-4F69-BE7E-6DF96B276D99}" srcId="{C086A1B6-826D-4701-910E-0D96CD91192F}" destId="{51E19533-60A5-4B98-8EF5-1DD17B342127}" srcOrd="12" destOrd="0" parTransId="{6AFC95B8-6A51-4087-B913-0E5705EA1E05}" sibTransId="{A61EE9E5-6640-4641-914C-852FE1001ACE}"/>
    <dgm:cxn modelId="{263E0DFE-714F-40D1-AF1D-AB38A7E3CAE9}" type="presOf" srcId="{1D5E28B2-D1F0-459F-A43A-D568A11A6C5E}" destId="{A2E30035-D739-4B11-A1F4-01A4B760E895}" srcOrd="0" destOrd="0" presId="urn:microsoft.com/office/officeart/2005/8/layout/vList3"/>
    <dgm:cxn modelId="{B195AB01-EF63-4733-965E-16313614724F}" type="presOf" srcId="{E733C418-E05F-4A3C-AF1F-B41033077C3B}" destId="{27F5F7A2-4D93-4799-9709-54BF0960F29B}" srcOrd="0" destOrd="0" presId="urn:microsoft.com/office/officeart/2005/8/layout/vList3"/>
    <dgm:cxn modelId="{816F81D7-C41B-4AFF-9082-EA35893C4096}" type="presOf" srcId="{C086A1B6-826D-4701-910E-0D96CD91192F}" destId="{195D667E-3F29-4D3E-B679-05C54CB0967C}" srcOrd="0" destOrd="0" presId="urn:microsoft.com/office/officeart/2005/8/layout/vList3"/>
    <dgm:cxn modelId="{D04576FF-89EA-4578-80DF-023D3A64A5ED}" type="presOf" srcId="{236ABD1A-C224-4CD5-B8CC-374DC0314EFD}" destId="{631EF510-8126-4D90-9B21-A1DB179690C7}" srcOrd="0" destOrd="0" presId="urn:microsoft.com/office/officeart/2005/8/layout/vList3"/>
    <dgm:cxn modelId="{8D3092DA-47C7-4CD8-8A9C-7B72CC52A54E}" srcId="{C086A1B6-826D-4701-910E-0D96CD91192F}" destId="{D537D301-4B4E-4594-A7F4-17CBDCF7D66B}" srcOrd="10" destOrd="0" parTransId="{FF70FEA9-79E0-47B9-B5AD-02373BF28597}" sibTransId="{BFE9DD7D-048B-4D16-9195-A1B4FD0EDE30}"/>
    <dgm:cxn modelId="{97AFD43E-77A4-4F9C-9182-683EF4319257}" srcId="{C086A1B6-826D-4701-910E-0D96CD91192F}" destId="{1D5E28B2-D1F0-459F-A43A-D568A11A6C5E}" srcOrd="5" destOrd="0" parTransId="{AFDE21E2-A826-4B4B-840C-B1D30CAC9FFC}" sibTransId="{3EAB63FE-B5E6-4895-8665-6CA1A848A865}"/>
    <dgm:cxn modelId="{A76B8032-D9BF-43B8-893A-95F6753AC456}" type="presOf" srcId="{648F9F95-5D86-4A2E-BFB4-B9227383FEFD}" destId="{EADAAA4E-0D66-41AC-93AD-5650847BD529}" srcOrd="0" destOrd="0" presId="urn:microsoft.com/office/officeart/2005/8/layout/vList3"/>
    <dgm:cxn modelId="{36E8030A-83B0-4A81-9A40-0B9C96CBF235}" type="presOf" srcId="{94EF3555-60E0-49BF-B0F3-566C31F91DF2}" destId="{A1740709-0AA6-4645-B4A4-16157F8B5B5D}" srcOrd="0" destOrd="0" presId="urn:microsoft.com/office/officeart/2005/8/layout/vList3"/>
    <dgm:cxn modelId="{6D1A3021-2B9D-41DA-9BC4-3D8FC3F101CA}" srcId="{C086A1B6-826D-4701-910E-0D96CD91192F}" destId="{648F9F95-5D86-4A2E-BFB4-B9227383FEFD}" srcOrd="7" destOrd="0" parTransId="{681B02C9-8421-4A90-9488-2AA1C2313992}" sibTransId="{7EF2B7BB-E9D4-4AEE-BD9F-805D12DC394F}"/>
    <dgm:cxn modelId="{E538CD86-FF40-4B54-96CD-929CC5C74228}" srcId="{C086A1B6-826D-4701-910E-0D96CD91192F}" destId="{E733C418-E05F-4A3C-AF1F-B41033077C3B}" srcOrd="2" destOrd="0" parTransId="{1945B75C-A3EF-4464-8E18-951BFB704FD0}" sibTransId="{FB693C2E-79AE-4A40-9747-32EE5B01B192}"/>
    <dgm:cxn modelId="{807A746A-291B-4FF4-BA01-68609B43A565}" srcId="{C086A1B6-826D-4701-910E-0D96CD91192F}" destId="{5FF75083-FA4B-4D0C-816F-83747399BB78}" srcOrd="4" destOrd="0" parTransId="{10AB79CF-3CE9-481E-AC13-E4AEE430DAF3}" sibTransId="{62DEA951-E84B-49CB-90FD-0E0CE2A343AC}"/>
    <dgm:cxn modelId="{C0F16581-8943-4144-B79A-8D0D944DCC4B}" srcId="{C086A1B6-826D-4701-910E-0D96CD91192F}" destId="{236ABD1A-C224-4CD5-B8CC-374DC0314EFD}" srcOrd="6" destOrd="0" parTransId="{987D2D12-E497-411E-A366-00C38C0AFD5A}" sibTransId="{A9F2F647-8416-4FDF-BC50-91CDB3B7D14E}"/>
    <dgm:cxn modelId="{7B8D1541-14C5-4759-8815-952C9EBC8062}" type="presOf" srcId="{5FF75083-FA4B-4D0C-816F-83747399BB78}" destId="{10C0C04F-6AFE-43B3-9396-27A6C581B105}" srcOrd="0" destOrd="0" presId="urn:microsoft.com/office/officeart/2005/8/layout/vList3"/>
    <dgm:cxn modelId="{93BED728-C896-42F1-BBB3-FFDCB0A6E93C}" srcId="{C086A1B6-826D-4701-910E-0D96CD91192F}" destId="{53E2A0FC-5E9F-4A93-87C4-A93CE0530A39}" srcOrd="0" destOrd="0" parTransId="{E35E10E1-18B6-4CFA-A53F-F5D235F9E205}" sibTransId="{683E4434-1C42-4567-B490-2AA9E1612828}"/>
    <dgm:cxn modelId="{C46F0CA8-FD89-48DA-887E-695FB6C9FF25}" type="presOf" srcId="{51E19533-60A5-4B98-8EF5-1DD17B342127}" destId="{59E641C4-1640-4789-9B12-C548BE84648E}" srcOrd="0" destOrd="0" presId="urn:microsoft.com/office/officeart/2005/8/layout/vList3"/>
    <dgm:cxn modelId="{E3916657-2EC3-447B-A939-BD47D1B0CE0E}" srcId="{C086A1B6-826D-4701-910E-0D96CD91192F}" destId="{94EF3555-60E0-49BF-B0F3-566C31F91DF2}" srcOrd="8" destOrd="0" parTransId="{02E69577-BD86-4041-BEFB-B6CC8C30FA5C}" sibTransId="{77460A2F-2FD6-497C-83D8-19960FDBBAAB}"/>
    <dgm:cxn modelId="{EF76A8F4-54B2-49C0-9A6D-E67096355829}" type="presOf" srcId="{8AE94EE8-179B-407E-8AA5-3AA599A64854}" destId="{4BC03679-2482-450B-8AD6-0B4340032BBC}" srcOrd="0" destOrd="0" presId="urn:microsoft.com/office/officeart/2005/8/layout/vList3"/>
    <dgm:cxn modelId="{C9715E21-FCD3-4BB1-B7A0-3186FD979BFC}" srcId="{C086A1B6-826D-4701-910E-0D96CD91192F}" destId="{855647E1-EFAA-4BE3-98E8-EDE45275914C}" srcOrd="3" destOrd="0" parTransId="{94D800F7-23F7-4A56-AC84-3F94718F4467}" sibTransId="{36097447-26F5-4721-80C4-9178101BFCF3}"/>
    <dgm:cxn modelId="{4B5F5194-A6C6-4C41-B86A-2FB9C1DB6B55}" srcId="{C086A1B6-826D-4701-910E-0D96CD91192F}" destId="{8AE94EE8-179B-407E-8AA5-3AA599A64854}" srcOrd="11" destOrd="0" parTransId="{A47BD244-1589-4D56-A72E-03AF7AB8D14F}" sibTransId="{4BA4C7E9-F550-4A85-A96E-1C66B534F43F}"/>
    <dgm:cxn modelId="{735A4650-7661-4358-9BCE-CD8116F28F4F}" type="presOf" srcId="{53E2A0FC-5E9F-4A93-87C4-A93CE0530A39}" destId="{D0BEFA0F-85D5-4E27-ADBF-ECF61ED64DCA}" srcOrd="0" destOrd="0" presId="urn:microsoft.com/office/officeart/2005/8/layout/vList3"/>
    <dgm:cxn modelId="{278C4EBB-7841-4B7A-9824-0925C17198FA}" type="presOf" srcId="{5C2670A6-E99F-4728-B377-F55169BCC5C0}" destId="{B021A7B0-0A76-4DFC-AB10-99E9F84B13F0}" srcOrd="0" destOrd="0" presId="urn:microsoft.com/office/officeart/2005/8/layout/vList3"/>
    <dgm:cxn modelId="{725A122B-899F-4B89-A54B-16AAA93BC26F}" type="presParOf" srcId="{195D667E-3F29-4D3E-B679-05C54CB0967C}" destId="{C4FB5C1E-B85E-4A94-B80E-2EBB2FFA6FA0}" srcOrd="0" destOrd="0" presId="urn:microsoft.com/office/officeart/2005/8/layout/vList3"/>
    <dgm:cxn modelId="{2619FD8C-8A2C-46DF-A9B0-F0D3D57BC2AE}" type="presParOf" srcId="{C4FB5C1E-B85E-4A94-B80E-2EBB2FFA6FA0}" destId="{03AB847F-79BC-41A2-84F6-75234D68B6D4}" srcOrd="0" destOrd="0" presId="urn:microsoft.com/office/officeart/2005/8/layout/vList3"/>
    <dgm:cxn modelId="{C7F46525-59A4-4377-8D6E-985F42E30845}" type="presParOf" srcId="{C4FB5C1E-B85E-4A94-B80E-2EBB2FFA6FA0}" destId="{D0BEFA0F-85D5-4E27-ADBF-ECF61ED64DCA}" srcOrd="1" destOrd="0" presId="urn:microsoft.com/office/officeart/2005/8/layout/vList3"/>
    <dgm:cxn modelId="{C9614AE7-E86C-4EF4-B8F2-0219138A90D8}" type="presParOf" srcId="{195D667E-3F29-4D3E-B679-05C54CB0967C}" destId="{FA445E59-0570-4883-8665-20B63156285E}" srcOrd="1" destOrd="0" presId="urn:microsoft.com/office/officeart/2005/8/layout/vList3"/>
    <dgm:cxn modelId="{2526AA29-AD57-43EB-B987-570D99DBB539}" type="presParOf" srcId="{195D667E-3F29-4D3E-B679-05C54CB0967C}" destId="{E592EFE3-C9D5-4865-8E1D-212E3DAA750F}" srcOrd="2" destOrd="0" presId="urn:microsoft.com/office/officeart/2005/8/layout/vList3"/>
    <dgm:cxn modelId="{7F8A20D4-6190-41D9-83C7-DFB14AC869B7}" type="presParOf" srcId="{E592EFE3-C9D5-4865-8E1D-212E3DAA750F}" destId="{03717D0E-DACA-4A3F-ACF9-F8EBB9B4E7E7}" srcOrd="0" destOrd="0" presId="urn:microsoft.com/office/officeart/2005/8/layout/vList3"/>
    <dgm:cxn modelId="{F5A5438E-8E1E-443B-A6F3-E37F28105053}" type="presParOf" srcId="{E592EFE3-C9D5-4865-8E1D-212E3DAA750F}" destId="{17DDE420-7A13-4F30-B144-936B32DE2303}" srcOrd="1" destOrd="0" presId="urn:microsoft.com/office/officeart/2005/8/layout/vList3"/>
    <dgm:cxn modelId="{B0DDBF91-7B18-4CDA-9DD9-E5737425E392}" type="presParOf" srcId="{195D667E-3F29-4D3E-B679-05C54CB0967C}" destId="{41FDF232-62BC-4575-90B9-2A228968CA34}" srcOrd="3" destOrd="0" presId="urn:microsoft.com/office/officeart/2005/8/layout/vList3"/>
    <dgm:cxn modelId="{710576A2-C842-4018-87CB-364B3C975CFD}" type="presParOf" srcId="{195D667E-3F29-4D3E-B679-05C54CB0967C}" destId="{9B7AF8E4-2D3F-4D23-977C-2857C4C34E65}" srcOrd="4" destOrd="0" presId="urn:microsoft.com/office/officeart/2005/8/layout/vList3"/>
    <dgm:cxn modelId="{E2E668CC-B0FE-4C53-BEBC-43CD6E92C51D}" type="presParOf" srcId="{9B7AF8E4-2D3F-4D23-977C-2857C4C34E65}" destId="{EA600EE0-F785-430D-8134-CAE830E154A3}" srcOrd="0" destOrd="0" presId="urn:microsoft.com/office/officeart/2005/8/layout/vList3"/>
    <dgm:cxn modelId="{5635463A-7804-470B-8A44-0B0B88F9E433}" type="presParOf" srcId="{9B7AF8E4-2D3F-4D23-977C-2857C4C34E65}" destId="{27F5F7A2-4D93-4799-9709-54BF0960F29B}" srcOrd="1" destOrd="0" presId="urn:microsoft.com/office/officeart/2005/8/layout/vList3"/>
    <dgm:cxn modelId="{CCE93158-83B0-4F23-815A-76C0C0EACAC2}" type="presParOf" srcId="{195D667E-3F29-4D3E-B679-05C54CB0967C}" destId="{E759FE55-B181-4BA7-8657-25D2C45F1EF1}" srcOrd="5" destOrd="0" presId="urn:microsoft.com/office/officeart/2005/8/layout/vList3"/>
    <dgm:cxn modelId="{1E163BD3-7FE9-4B66-9C8C-48163742ECC7}" type="presParOf" srcId="{195D667E-3F29-4D3E-B679-05C54CB0967C}" destId="{3EEE314F-900F-4758-8F6C-4D6E20516779}" srcOrd="6" destOrd="0" presId="urn:microsoft.com/office/officeart/2005/8/layout/vList3"/>
    <dgm:cxn modelId="{13D075F6-30E4-47EA-98A1-FBF992ED2600}" type="presParOf" srcId="{3EEE314F-900F-4758-8F6C-4D6E20516779}" destId="{5A9AB9AC-ABD9-4626-8B28-15DEF1C55DBD}" srcOrd="0" destOrd="0" presId="urn:microsoft.com/office/officeart/2005/8/layout/vList3"/>
    <dgm:cxn modelId="{8CAE7BF3-9A9B-442C-BF03-7BA88CE0968B}" type="presParOf" srcId="{3EEE314F-900F-4758-8F6C-4D6E20516779}" destId="{624D0D83-D299-49F6-8014-2F8A9F81F73F}" srcOrd="1" destOrd="0" presId="urn:microsoft.com/office/officeart/2005/8/layout/vList3"/>
    <dgm:cxn modelId="{247A99CE-18BC-4DAF-94CA-9BCFA1097F20}" type="presParOf" srcId="{195D667E-3F29-4D3E-B679-05C54CB0967C}" destId="{B63F922D-8B37-4F60-9B8D-B8F799EDD7DA}" srcOrd="7" destOrd="0" presId="urn:microsoft.com/office/officeart/2005/8/layout/vList3"/>
    <dgm:cxn modelId="{F6AD3CE3-E712-4988-A07D-16E055FD3D22}" type="presParOf" srcId="{195D667E-3F29-4D3E-B679-05C54CB0967C}" destId="{7C2587C3-5F5F-4A93-A26F-370C949B05DB}" srcOrd="8" destOrd="0" presId="urn:microsoft.com/office/officeart/2005/8/layout/vList3"/>
    <dgm:cxn modelId="{7FB4577C-EE63-4EEE-AC51-932D39FE98A1}" type="presParOf" srcId="{7C2587C3-5F5F-4A93-A26F-370C949B05DB}" destId="{AB270996-C69F-428B-A48D-CB5E26ACA108}" srcOrd="0" destOrd="0" presId="urn:microsoft.com/office/officeart/2005/8/layout/vList3"/>
    <dgm:cxn modelId="{D6DBAC2F-4626-4186-A5E3-8FD689E64CB8}" type="presParOf" srcId="{7C2587C3-5F5F-4A93-A26F-370C949B05DB}" destId="{10C0C04F-6AFE-43B3-9396-27A6C581B105}" srcOrd="1" destOrd="0" presId="urn:microsoft.com/office/officeart/2005/8/layout/vList3"/>
    <dgm:cxn modelId="{DE23CE9E-485A-45BA-B9E8-89824581E671}" type="presParOf" srcId="{195D667E-3F29-4D3E-B679-05C54CB0967C}" destId="{99563A3C-BA55-4A9A-85E5-D6076E6927CA}" srcOrd="9" destOrd="0" presId="urn:microsoft.com/office/officeart/2005/8/layout/vList3"/>
    <dgm:cxn modelId="{551C229A-A4B8-48B1-884F-633625B5A041}" type="presParOf" srcId="{195D667E-3F29-4D3E-B679-05C54CB0967C}" destId="{003254EB-40B7-40DB-9068-A18EE8AC5E58}" srcOrd="10" destOrd="0" presId="urn:microsoft.com/office/officeart/2005/8/layout/vList3"/>
    <dgm:cxn modelId="{6CF0D443-E060-4B3A-809A-AB5E19AD3895}" type="presParOf" srcId="{003254EB-40B7-40DB-9068-A18EE8AC5E58}" destId="{7AE047E7-E999-4052-AFEE-07B29098BB57}" srcOrd="0" destOrd="0" presId="urn:microsoft.com/office/officeart/2005/8/layout/vList3"/>
    <dgm:cxn modelId="{6F2B0AA1-4904-48A3-98E7-0D5F087A59C7}" type="presParOf" srcId="{003254EB-40B7-40DB-9068-A18EE8AC5E58}" destId="{A2E30035-D739-4B11-A1F4-01A4B760E895}" srcOrd="1" destOrd="0" presId="urn:microsoft.com/office/officeart/2005/8/layout/vList3"/>
    <dgm:cxn modelId="{20BBA023-1115-4A76-B2D5-FB307069F461}" type="presParOf" srcId="{195D667E-3F29-4D3E-B679-05C54CB0967C}" destId="{F409D0E8-DB69-4EA6-8ED3-8A0C331C5CD3}" srcOrd="11" destOrd="0" presId="urn:microsoft.com/office/officeart/2005/8/layout/vList3"/>
    <dgm:cxn modelId="{E0B475D6-D41D-464A-886C-C2D6B8F8E9F3}" type="presParOf" srcId="{195D667E-3F29-4D3E-B679-05C54CB0967C}" destId="{A4D79F34-8D96-4A29-80D5-0FB546F146CA}" srcOrd="12" destOrd="0" presId="urn:microsoft.com/office/officeart/2005/8/layout/vList3"/>
    <dgm:cxn modelId="{A0B53C24-21F0-4CD2-835F-9359A2B4C27A}" type="presParOf" srcId="{A4D79F34-8D96-4A29-80D5-0FB546F146CA}" destId="{EACFA49C-DB1A-4A1E-9952-E1082A2AF075}" srcOrd="0" destOrd="0" presId="urn:microsoft.com/office/officeart/2005/8/layout/vList3"/>
    <dgm:cxn modelId="{290AD6F7-9737-40A3-8891-1007579349DD}" type="presParOf" srcId="{A4D79F34-8D96-4A29-80D5-0FB546F146CA}" destId="{631EF510-8126-4D90-9B21-A1DB179690C7}" srcOrd="1" destOrd="0" presId="urn:microsoft.com/office/officeart/2005/8/layout/vList3"/>
    <dgm:cxn modelId="{CB00B12F-57A5-45F1-9B59-66F893AD1086}" type="presParOf" srcId="{195D667E-3F29-4D3E-B679-05C54CB0967C}" destId="{678BC905-6D29-4377-BD7F-10B4B9773BF5}" srcOrd="13" destOrd="0" presId="urn:microsoft.com/office/officeart/2005/8/layout/vList3"/>
    <dgm:cxn modelId="{791F7EB8-CCBC-46C1-977B-F3FB2BCA241E}" type="presParOf" srcId="{195D667E-3F29-4D3E-B679-05C54CB0967C}" destId="{9BC8AC81-AA05-44BB-8217-B33E819846B1}" srcOrd="14" destOrd="0" presId="urn:microsoft.com/office/officeart/2005/8/layout/vList3"/>
    <dgm:cxn modelId="{9B759F25-5907-4CAB-B9A2-1D84CC2FD561}" type="presParOf" srcId="{9BC8AC81-AA05-44BB-8217-B33E819846B1}" destId="{F4E4A93C-C1CA-4300-9E2D-59258D36764D}" srcOrd="0" destOrd="0" presId="urn:microsoft.com/office/officeart/2005/8/layout/vList3"/>
    <dgm:cxn modelId="{0E93CC7C-5C7D-46A8-B2FD-FA984ACF7BD5}" type="presParOf" srcId="{9BC8AC81-AA05-44BB-8217-B33E819846B1}" destId="{EADAAA4E-0D66-41AC-93AD-5650847BD529}" srcOrd="1" destOrd="0" presId="urn:microsoft.com/office/officeart/2005/8/layout/vList3"/>
    <dgm:cxn modelId="{3675982D-8628-4549-865D-8A310FF9F95D}" type="presParOf" srcId="{195D667E-3F29-4D3E-B679-05C54CB0967C}" destId="{7B2CF486-7AA5-46E8-8824-DD6CC2C86125}" srcOrd="15" destOrd="0" presId="urn:microsoft.com/office/officeart/2005/8/layout/vList3"/>
    <dgm:cxn modelId="{AD03E184-C4D5-49F2-B54F-96F44B54E25F}" type="presParOf" srcId="{195D667E-3F29-4D3E-B679-05C54CB0967C}" destId="{4D93912F-4982-4FBF-9556-5BF3AD3E62E6}" srcOrd="16" destOrd="0" presId="urn:microsoft.com/office/officeart/2005/8/layout/vList3"/>
    <dgm:cxn modelId="{0C3D0B1D-20DA-4DA5-BF7C-78D047442154}" type="presParOf" srcId="{4D93912F-4982-4FBF-9556-5BF3AD3E62E6}" destId="{06324BE0-4388-4B94-BBF0-FE5F6AFFF763}" srcOrd="0" destOrd="0" presId="urn:microsoft.com/office/officeart/2005/8/layout/vList3"/>
    <dgm:cxn modelId="{BA8C53FC-D30F-474F-98AC-CC603056FDFB}" type="presParOf" srcId="{4D93912F-4982-4FBF-9556-5BF3AD3E62E6}" destId="{A1740709-0AA6-4645-B4A4-16157F8B5B5D}" srcOrd="1" destOrd="0" presId="urn:microsoft.com/office/officeart/2005/8/layout/vList3"/>
    <dgm:cxn modelId="{342F1376-1BA4-4BC2-AD7F-A2EF914A9DCB}" type="presParOf" srcId="{195D667E-3F29-4D3E-B679-05C54CB0967C}" destId="{80092DE7-583B-4537-A81C-614C2DD0AD1F}" srcOrd="17" destOrd="0" presId="urn:microsoft.com/office/officeart/2005/8/layout/vList3"/>
    <dgm:cxn modelId="{7E73D5B3-97AC-454A-AF34-4F97AC0E3CA8}" type="presParOf" srcId="{195D667E-3F29-4D3E-B679-05C54CB0967C}" destId="{B933C34A-4897-40B3-A0D5-EBE18C60C13A}" srcOrd="18" destOrd="0" presId="urn:microsoft.com/office/officeart/2005/8/layout/vList3"/>
    <dgm:cxn modelId="{30B00575-BE3E-4687-ACE5-12755F00F329}" type="presParOf" srcId="{B933C34A-4897-40B3-A0D5-EBE18C60C13A}" destId="{DFC4B214-4346-4F86-94FB-0D98843F3FB8}" srcOrd="0" destOrd="0" presId="urn:microsoft.com/office/officeart/2005/8/layout/vList3"/>
    <dgm:cxn modelId="{9B52D10F-D713-4CC6-A0FA-F2D697427FE8}" type="presParOf" srcId="{B933C34A-4897-40B3-A0D5-EBE18C60C13A}" destId="{B021A7B0-0A76-4DFC-AB10-99E9F84B13F0}" srcOrd="1" destOrd="0" presId="urn:microsoft.com/office/officeart/2005/8/layout/vList3"/>
    <dgm:cxn modelId="{A91AB4D4-4151-4FB5-B473-1EA36D17DFA1}" type="presParOf" srcId="{195D667E-3F29-4D3E-B679-05C54CB0967C}" destId="{61C7EE73-436F-4C56-9C03-EBBF0AA8D37D}" srcOrd="19" destOrd="0" presId="urn:microsoft.com/office/officeart/2005/8/layout/vList3"/>
    <dgm:cxn modelId="{7131C3DF-5767-4718-97F8-CBAEEA7116B1}" type="presParOf" srcId="{195D667E-3F29-4D3E-B679-05C54CB0967C}" destId="{20646682-0632-4711-8AD4-C17DB240E8D2}" srcOrd="20" destOrd="0" presId="urn:microsoft.com/office/officeart/2005/8/layout/vList3"/>
    <dgm:cxn modelId="{949D80D0-83BC-4F3F-97FA-8961B4D87C28}" type="presParOf" srcId="{20646682-0632-4711-8AD4-C17DB240E8D2}" destId="{0CB359D6-6C0B-4DA5-A563-896106BEBC76}" srcOrd="0" destOrd="0" presId="urn:microsoft.com/office/officeart/2005/8/layout/vList3"/>
    <dgm:cxn modelId="{FC262E6E-BE34-46DE-B628-8B5F99B8263D}" type="presParOf" srcId="{20646682-0632-4711-8AD4-C17DB240E8D2}" destId="{F22A6F5A-A595-4EED-A071-D2430B8CD475}" srcOrd="1" destOrd="0" presId="urn:microsoft.com/office/officeart/2005/8/layout/vList3"/>
    <dgm:cxn modelId="{B8445F43-EFA3-4612-89A3-AAB1845403EC}" type="presParOf" srcId="{195D667E-3F29-4D3E-B679-05C54CB0967C}" destId="{61FCB96D-DD6E-40FA-A76A-B2591044B6B2}" srcOrd="21" destOrd="0" presId="urn:microsoft.com/office/officeart/2005/8/layout/vList3"/>
    <dgm:cxn modelId="{750A539C-23DD-44C8-AF03-6F9E3E104532}" type="presParOf" srcId="{195D667E-3F29-4D3E-B679-05C54CB0967C}" destId="{1A3EC2B7-D9B6-4930-B331-9622250AC5AB}" srcOrd="22" destOrd="0" presId="urn:microsoft.com/office/officeart/2005/8/layout/vList3"/>
    <dgm:cxn modelId="{AB48029E-CD10-4F98-930E-B53636B99EA7}" type="presParOf" srcId="{1A3EC2B7-D9B6-4930-B331-9622250AC5AB}" destId="{984DB703-1451-45B7-9B5F-2F4C088AFAB9}" srcOrd="0" destOrd="0" presId="urn:microsoft.com/office/officeart/2005/8/layout/vList3"/>
    <dgm:cxn modelId="{9306CC3E-9AC1-48B1-88F2-9A24C209C912}" type="presParOf" srcId="{1A3EC2B7-D9B6-4930-B331-9622250AC5AB}" destId="{4BC03679-2482-450B-8AD6-0B4340032BBC}" srcOrd="1" destOrd="0" presId="urn:microsoft.com/office/officeart/2005/8/layout/vList3"/>
    <dgm:cxn modelId="{062F00D5-EF7D-4E7D-B47D-BF34A900056E}" type="presParOf" srcId="{195D667E-3F29-4D3E-B679-05C54CB0967C}" destId="{071E9711-B811-4A89-B5FE-F31B7458096B}" srcOrd="23" destOrd="0" presId="urn:microsoft.com/office/officeart/2005/8/layout/vList3"/>
    <dgm:cxn modelId="{6519ECEF-E0CA-4B5A-A12E-FA8CEA7AF6C2}" type="presParOf" srcId="{195D667E-3F29-4D3E-B679-05C54CB0967C}" destId="{8C241C92-A154-4B73-98DC-A65ED6B73B3D}" srcOrd="24" destOrd="0" presId="urn:microsoft.com/office/officeart/2005/8/layout/vList3"/>
    <dgm:cxn modelId="{8C872176-F0F5-4B5F-BFAD-B01483F68302}" type="presParOf" srcId="{8C241C92-A154-4B73-98DC-A65ED6B73B3D}" destId="{1B5E900D-25DF-4234-BDDE-63FC7824BBAD}" srcOrd="0" destOrd="0" presId="urn:microsoft.com/office/officeart/2005/8/layout/vList3"/>
    <dgm:cxn modelId="{B4C9F063-CD73-423C-B38D-22CA4E6B75CD}" type="presParOf" srcId="{8C241C92-A154-4B73-98DC-A65ED6B73B3D}" destId="{59E641C4-1640-4789-9B12-C548BE84648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6A1B6-826D-4701-910E-0D96CD91192F}"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ru-RU"/>
        </a:p>
      </dgm:t>
    </dgm:pt>
    <dgm:pt modelId="{C8856280-1D81-41A3-9BBD-81ABD530BC19}">
      <dgm:prSet phldrT="[Текст]" custT="1"/>
      <dgm:spPr>
        <a:gradFill flip="none" rotWithShape="1">
          <a:gsLst>
            <a:gs pos="0">
              <a:srgbClr val="FF9999"/>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rPr>
            <a:t>Безопасная Камчатка</a:t>
          </a:r>
          <a:endParaRPr lang="ru-RU" sz="900" b="1" dirty="0">
            <a:solidFill>
              <a:schemeClr val="tx2">
                <a:lumMod val="50000"/>
              </a:schemeClr>
            </a:solidFill>
            <a:latin typeface="Palatino Linotype" panose="02040502050505030304" pitchFamily="18" charset="0"/>
          </a:endParaRPr>
        </a:p>
      </dgm:t>
    </dgm:pt>
    <dgm:pt modelId="{B5B3A927-FDCC-4B96-9CB2-6BA119A255FB}" type="parTrans" cxnId="{BDFDBF0A-A644-4FEB-88AB-9E735AE2D084}">
      <dgm:prSet/>
      <dgm:spPr/>
      <dgm:t>
        <a:bodyPr/>
        <a:lstStyle/>
        <a:p>
          <a:endParaRPr lang="ru-RU">
            <a:solidFill>
              <a:schemeClr val="tx2">
                <a:lumMod val="50000"/>
              </a:schemeClr>
            </a:solidFill>
            <a:latin typeface="Palatino Linotype" panose="02040502050505030304" pitchFamily="18" charset="0"/>
          </a:endParaRPr>
        </a:p>
      </dgm:t>
    </dgm:pt>
    <dgm:pt modelId="{E1DAF816-8EDB-4982-A760-C617E633F49C}" type="sibTrans" cxnId="{BDFDBF0A-A644-4FEB-88AB-9E735AE2D084}">
      <dgm:prSet/>
      <dgm:spPr/>
      <dgm:t>
        <a:bodyPr/>
        <a:lstStyle/>
        <a:p>
          <a:endParaRPr lang="ru-RU">
            <a:solidFill>
              <a:schemeClr val="tx2">
                <a:lumMod val="50000"/>
              </a:schemeClr>
            </a:solidFill>
            <a:latin typeface="Palatino Linotype" panose="02040502050505030304" pitchFamily="18" charset="0"/>
          </a:endParaRPr>
        </a:p>
      </dgm:t>
    </dgm:pt>
    <dgm:pt modelId="{066B0093-10BB-457D-82CC-87A34AA1EC0F}">
      <dgm:prSet phldrT="[Текст]"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a:t>
          </a:r>
          <a:endParaRPr lang="ru-RU" sz="900" dirty="0">
            <a:solidFill>
              <a:schemeClr val="tx2">
                <a:lumMod val="50000"/>
              </a:schemeClr>
            </a:solidFill>
            <a:latin typeface="Palatino Linotype" panose="02040502050505030304" pitchFamily="18" charset="0"/>
          </a:endParaRPr>
        </a:p>
      </dgm:t>
    </dgm:pt>
    <dgm:pt modelId="{00E282F9-10D0-4C1C-B2A1-5F8E9532ED69}" type="par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EDAB1C3C-8D90-473A-BD7A-49C9CA98B5F8}" type="sib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1AA04900-FCD0-49C4-8BB5-568D02CDF5BC}">
      <dgm:prSet custT="1"/>
      <dgm:spPr>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5453FF8-1722-4E17-BAB8-ED6DB66B04F5}" type="par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9E762261-8253-4926-A586-F6F0C981091E}" type="sib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DCF4E67A-DC59-42C7-9C49-C371F344AA84}">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Камчатского края</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77C7902F-B293-4288-8461-9A9221A9FF0A}" type="par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6131B212-470D-4277-BB5C-F40D6728F685}" type="sib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F4867543-0C65-4D82-9959-55A1E465DBD4}">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Развитие рыбохозяйственного комплекса Камчатского края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216EB8D-F58C-4E4B-8385-96A375A6526F}" type="parTrans" cxnId="{D08F946A-3A9D-4DE4-8A43-A81004D74692}">
      <dgm:prSet/>
      <dgm:spPr/>
      <dgm:t>
        <a:bodyPr/>
        <a:lstStyle/>
        <a:p>
          <a:endParaRPr lang="ru-RU">
            <a:solidFill>
              <a:schemeClr val="tx2">
                <a:lumMod val="50000"/>
              </a:schemeClr>
            </a:solidFill>
            <a:latin typeface="Palatino Linotype" panose="02040502050505030304" pitchFamily="18" charset="0"/>
          </a:endParaRPr>
        </a:p>
      </dgm:t>
    </dgm:pt>
    <dgm:pt modelId="{4F2135A8-9A0A-4BF2-A3F6-373C204335ED}" type="sibTrans" cxnId="{D08F946A-3A9D-4DE4-8A43-A81004D74692}">
      <dgm:prSet/>
      <dgm:spPr/>
      <dgm:t>
        <a:bodyPr/>
        <a:lstStyle/>
        <a:p>
          <a:endParaRPr lang="ru-RU">
            <a:solidFill>
              <a:schemeClr val="tx2">
                <a:lumMod val="50000"/>
              </a:schemeClr>
            </a:solidFill>
            <a:latin typeface="Palatino Linotype" panose="02040502050505030304" pitchFamily="18" charset="0"/>
          </a:endParaRPr>
        </a:p>
      </dgm:t>
    </dgm:pt>
    <dgm:pt modelId="{27F61888-D31F-4D16-BFEF-C4AE25521BD5}">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Реализация государственной национальной политики и укрепление гражданского единства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180E865-CECF-4745-B593-38BFAE217D1F}" type="parTrans" cxnId="{EEB6B9CD-80EC-4D05-9B18-8B8908607267}">
      <dgm:prSet/>
      <dgm:spPr/>
      <dgm:t>
        <a:bodyPr/>
        <a:lstStyle/>
        <a:p>
          <a:endParaRPr lang="ru-RU">
            <a:solidFill>
              <a:schemeClr val="tx2">
                <a:lumMod val="50000"/>
              </a:schemeClr>
            </a:solidFill>
            <a:latin typeface="Palatino Linotype" panose="02040502050505030304" pitchFamily="18" charset="0"/>
          </a:endParaRPr>
        </a:p>
      </dgm:t>
    </dgm:pt>
    <dgm:pt modelId="{1B8ADE82-370A-485A-B6F3-49FDD867322D}" type="sibTrans" cxnId="{EEB6B9CD-80EC-4D05-9B18-8B8908607267}">
      <dgm:prSet/>
      <dgm:spPr/>
      <dgm:t>
        <a:bodyPr/>
        <a:lstStyle/>
        <a:p>
          <a:endParaRPr lang="ru-RU">
            <a:solidFill>
              <a:schemeClr val="tx2">
                <a:lumMod val="50000"/>
              </a:schemeClr>
            </a:solidFill>
            <a:latin typeface="Palatino Linotype" panose="02040502050505030304" pitchFamily="18" charset="0"/>
          </a:endParaRPr>
        </a:p>
      </dgm:t>
    </dgm:pt>
    <dgm:pt modelId="{ED637A9C-4238-4486-A870-8675E13AED3B}">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Управление государственными финансами Камчатского края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D60503F-906A-45CC-BF26-5FB7ECEBFB13}" type="par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C394281A-D031-4C5B-A335-3506FCA43D1C}" type="sib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FF1744CA-1909-42F9-BC46-57308B8D5FB2}">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Совершенствование управления имуществом, находящимся в государственной собственности Камчатского края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C97E35D2-F4BF-41DC-AE2C-2B845A86FC1E}" type="par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FCF91EC3-2F3F-4B9A-BA01-B1794D5BBB9D}" type="sib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5FB057EA-9A88-4EFE-A617-3B1FFA852A42}">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Социальное и экономическое развитие территории с особым статусом «Корякский округ»</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A1ACF96E-6F27-4D34-8954-EADFD9819354}" type="parTrans" cxnId="{73ACD3FD-75B4-45F9-A85B-22ED6CDAE511}">
      <dgm:prSet/>
      <dgm:spPr/>
      <dgm:t>
        <a:bodyPr/>
        <a:lstStyle/>
        <a:p>
          <a:endParaRPr lang="ru-RU">
            <a:solidFill>
              <a:schemeClr val="tx2">
                <a:lumMod val="50000"/>
              </a:schemeClr>
            </a:solidFill>
            <a:latin typeface="Palatino Linotype" panose="02040502050505030304" pitchFamily="18" charset="0"/>
          </a:endParaRPr>
        </a:p>
      </dgm:t>
    </dgm:pt>
    <dgm:pt modelId="{CA740034-49CD-46FB-B489-3F7D22C20FE2}" type="sibTrans" cxnId="{73ACD3FD-75B4-45F9-A85B-22ED6CDAE511}">
      <dgm:prSet/>
      <dgm:spPr/>
      <dgm:t>
        <a:bodyPr/>
        <a:lstStyle/>
        <a:p>
          <a:endParaRPr lang="ru-RU">
            <a:solidFill>
              <a:schemeClr val="tx2">
                <a:lumMod val="50000"/>
              </a:schemeClr>
            </a:solidFill>
            <a:latin typeface="Palatino Linotype" panose="02040502050505030304" pitchFamily="18" charset="0"/>
          </a:endParaRPr>
        </a:p>
      </dgm:t>
    </dgm:pt>
    <dgm:pt modelId="{DD43D2DA-5512-4AB7-8826-E0009E4F9591}">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Семья и дети Камчатки</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4E1B8EB8-8DEE-41F7-B709-7A26CF4CBFDE}" type="parTrans" cxnId="{03B486C4-9BE2-4898-89C5-98BADAADDC2D}">
      <dgm:prSet/>
      <dgm:spPr/>
      <dgm:t>
        <a:bodyPr/>
        <a:lstStyle/>
        <a:p>
          <a:endParaRPr lang="ru-RU">
            <a:solidFill>
              <a:schemeClr val="tx2">
                <a:lumMod val="50000"/>
              </a:schemeClr>
            </a:solidFill>
            <a:latin typeface="Palatino Linotype" panose="02040502050505030304" pitchFamily="18" charset="0"/>
          </a:endParaRPr>
        </a:p>
      </dgm:t>
    </dgm:pt>
    <dgm:pt modelId="{0A3D0F0E-11A9-401B-9C95-00C7489D5011}" type="sibTrans" cxnId="{03B486C4-9BE2-4898-89C5-98BADAADDC2D}">
      <dgm:prSet/>
      <dgm:spPr/>
      <dgm:t>
        <a:bodyPr/>
        <a:lstStyle/>
        <a:p>
          <a:endParaRPr lang="ru-RU">
            <a:solidFill>
              <a:schemeClr val="tx2">
                <a:lumMod val="50000"/>
              </a:schemeClr>
            </a:solidFill>
            <a:latin typeface="Palatino Linotype" panose="02040502050505030304" pitchFamily="18" charset="0"/>
          </a:endParaRPr>
        </a:p>
      </dgm:t>
    </dgm:pt>
    <dgm:pt modelId="{8ACE511E-E81D-485E-8B6E-90474A13BE6A}">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Развитие лесного хозяйства, охрана  и воспроизводство  животного мира на территории Камчатского края</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735DEC41-3AD0-4512-9370-F2AF571548AA}" type="parTrans" cxnId="{0F0719C7-B50E-42A4-8733-027676129F53}">
      <dgm:prSet/>
      <dgm:spPr/>
      <dgm:t>
        <a:bodyPr/>
        <a:lstStyle/>
        <a:p>
          <a:endParaRPr lang="ru-RU">
            <a:solidFill>
              <a:schemeClr val="tx2">
                <a:lumMod val="50000"/>
              </a:schemeClr>
            </a:solidFill>
            <a:latin typeface="Palatino Linotype" panose="02040502050505030304" pitchFamily="18" charset="0"/>
          </a:endParaRPr>
        </a:p>
      </dgm:t>
    </dgm:pt>
    <dgm:pt modelId="{357C166B-B978-4287-A5AC-DD35C9BFB8C7}" type="sibTrans" cxnId="{0F0719C7-B50E-42A4-8733-027676129F53}">
      <dgm:prSet/>
      <dgm:spPr/>
      <dgm:t>
        <a:bodyPr/>
        <a:lstStyle/>
        <a:p>
          <a:endParaRPr lang="ru-RU">
            <a:solidFill>
              <a:schemeClr val="tx2">
                <a:lumMod val="50000"/>
              </a:schemeClr>
            </a:solidFill>
            <a:latin typeface="Palatino Linotype" panose="02040502050505030304" pitchFamily="18" charset="0"/>
          </a:endParaRPr>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1D8B76B1-3BDF-4668-B287-6827882E3F13}" type="pres">
      <dgm:prSet presAssocID="{C8856280-1D81-41A3-9BBD-81ABD530BC19}" presName="composite" presStyleCnt="0"/>
      <dgm:spPr/>
      <dgm:t>
        <a:bodyPr/>
        <a:lstStyle/>
        <a:p>
          <a:endParaRPr lang="ru-RU"/>
        </a:p>
      </dgm:t>
    </dgm:pt>
    <dgm:pt modelId="{E06D01D4-25D4-42F3-9DD1-308D93B6A58C}" type="pres">
      <dgm:prSet presAssocID="{C8856280-1D81-41A3-9BBD-81ABD530BC19}" presName="imgShp" presStyleLbl="fgImgPlace1" presStyleIdx="0" presStyleCnt="11" custLinFactNeighborX="1437" custLinFactNeighborY="-2155"/>
      <dgm:spPr>
        <a:blipFill>
          <a:blip xmlns:r="http://schemas.openxmlformats.org/officeDocument/2006/relationships" r:embed="rId1">
            <a:duotone>
              <a:prstClr val="black"/>
              <a:schemeClr val="accent5">
                <a:tint val="45000"/>
                <a:satMod val="400000"/>
              </a:schemeClr>
            </a:duotone>
          </a:blip>
          <a:srcRect/>
          <a:stretch>
            <a:fillRect l="-25000" r="-25000"/>
          </a:stretch>
        </a:blipFill>
        <a:ln>
          <a:solidFill>
            <a:schemeClr val="bg2">
              <a:lumMod val="50000"/>
            </a:schemeClr>
          </a:solidFill>
        </a:ln>
      </dgm:spPr>
      <dgm:t>
        <a:bodyPr/>
        <a:lstStyle/>
        <a:p>
          <a:endParaRPr lang="ru-RU"/>
        </a:p>
      </dgm:t>
    </dgm:pt>
    <dgm:pt modelId="{B20DA57C-872C-49E3-BC6A-61B060E57EAA}" type="pres">
      <dgm:prSet presAssocID="{C8856280-1D81-41A3-9BBD-81ABD530BC19}" presName="txShp" presStyleLbl="node1" presStyleIdx="0" presStyleCnt="11" custLinFactNeighborX="-902" custLinFactNeighborY="2039">
        <dgm:presLayoutVars>
          <dgm:bulletEnabled val="1"/>
        </dgm:presLayoutVars>
      </dgm:prSet>
      <dgm:spPr/>
      <dgm:t>
        <a:bodyPr/>
        <a:lstStyle/>
        <a:p>
          <a:endParaRPr lang="ru-RU"/>
        </a:p>
      </dgm:t>
    </dgm:pt>
    <dgm:pt modelId="{7D50076F-FEC1-4EBD-8326-6F28B1E059CB}" type="pres">
      <dgm:prSet presAssocID="{E1DAF816-8EDB-4982-A760-C617E633F49C}" presName="spacing" presStyleCnt="0"/>
      <dgm:spPr/>
      <dgm:t>
        <a:bodyPr/>
        <a:lstStyle/>
        <a:p>
          <a:endParaRPr lang="ru-RU"/>
        </a:p>
      </dgm:t>
    </dgm:pt>
    <dgm:pt modelId="{689AC2E9-BB6C-4BA3-BA6F-660ED8DD29B2}" type="pres">
      <dgm:prSet presAssocID="{1AA04900-FCD0-49C4-8BB5-568D02CDF5BC}" presName="composite" presStyleCnt="0"/>
      <dgm:spPr/>
      <dgm:t>
        <a:bodyPr/>
        <a:lstStyle/>
        <a:p>
          <a:endParaRPr lang="ru-RU"/>
        </a:p>
      </dgm:t>
    </dgm:pt>
    <dgm:pt modelId="{0A4CE8F0-9C9E-46B7-B14D-AFDFBE87120C}" type="pres">
      <dgm:prSet presAssocID="{1AA04900-FCD0-49C4-8BB5-568D02CDF5BC}" presName="imgShp" presStyleLbl="fgImgPlace1" presStyleIdx="1" presStyleCnt="11"/>
      <dgm:spPr>
        <a:blipFill>
          <a:blip xmlns:r="http://schemas.openxmlformats.org/officeDocument/2006/relationships" r:embed="rId2"/>
          <a:srcRect/>
          <a:stretch>
            <a:fillRect l="-17000" r="-17000"/>
          </a:stretch>
        </a:blipFill>
        <a:ln>
          <a:solidFill>
            <a:schemeClr val="bg2">
              <a:lumMod val="50000"/>
            </a:schemeClr>
          </a:solidFill>
        </a:ln>
      </dgm:spPr>
      <dgm:t>
        <a:bodyPr/>
        <a:lstStyle/>
        <a:p>
          <a:endParaRPr lang="ru-RU"/>
        </a:p>
      </dgm:t>
    </dgm:pt>
    <dgm:pt modelId="{64AD0C67-C7C0-4FED-A6F1-F54FEAB4EE51}" type="pres">
      <dgm:prSet presAssocID="{1AA04900-FCD0-49C4-8BB5-568D02CDF5BC}" presName="txShp" presStyleLbl="node1" presStyleIdx="1" presStyleCnt="11">
        <dgm:presLayoutVars>
          <dgm:bulletEnabled val="1"/>
        </dgm:presLayoutVars>
      </dgm:prSet>
      <dgm:spPr/>
      <dgm:t>
        <a:bodyPr/>
        <a:lstStyle/>
        <a:p>
          <a:endParaRPr lang="ru-RU"/>
        </a:p>
      </dgm:t>
    </dgm:pt>
    <dgm:pt modelId="{9F238801-5BC4-4BEE-B677-213F7F3D3C7C}" type="pres">
      <dgm:prSet presAssocID="{9E762261-8253-4926-A586-F6F0C981091E}" presName="spacing" presStyleCnt="0"/>
      <dgm:spPr/>
      <dgm:t>
        <a:bodyPr/>
        <a:lstStyle/>
        <a:p>
          <a:endParaRPr lang="ru-RU"/>
        </a:p>
      </dgm:t>
    </dgm:pt>
    <dgm:pt modelId="{E5B59E9E-D442-4963-92F3-CB1327FF8A36}" type="pres">
      <dgm:prSet presAssocID="{DCF4E67A-DC59-42C7-9C49-C371F344AA84}" presName="composite" presStyleCnt="0"/>
      <dgm:spPr/>
      <dgm:t>
        <a:bodyPr/>
        <a:lstStyle/>
        <a:p>
          <a:endParaRPr lang="ru-RU"/>
        </a:p>
      </dgm:t>
    </dgm:pt>
    <dgm:pt modelId="{FB53971F-5B32-4678-A4E5-50C179A6A2E9}" type="pres">
      <dgm:prSet presAssocID="{DCF4E67A-DC59-42C7-9C49-C371F344AA84}" presName="imgShp" presStyleLbl="fgImgPlace1" presStyleIdx="2" presStyleCnt="11"/>
      <dgm:spPr>
        <a:blipFill>
          <a:blip xmlns:r="http://schemas.openxmlformats.org/officeDocument/2006/relationships" r:embed="rId3"/>
          <a:srcRect/>
          <a:stretch>
            <a:fillRect l="-39000" r="-39000"/>
          </a:stretch>
        </a:blipFill>
        <a:ln>
          <a:solidFill>
            <a:schemeClr val="bg2">
              <a:lumMod val="50000"/>
            </a:schemeClr>
          </a:solidFill>
        </a:ln>
      </dgm:spPr>
      <dgm:t>
        <a:bodyPr/>
        <a:lstStyle/>
        <a:p>
          <a:endParaRPr lang="ru-RU"/>
        </a:p>
      </dgm:t>
    </dgm:pt>
    <dgm:pt modelId="{076E7797-793B-41B4-9CDD-7534D325B2BB}" type="pres">
      <dgm:prSet presAssocID="{DCF4E67A-DC59-42C7-9C49-C371F344AA84}" presName="txShp" presStyleLbl="node1" presStyleIdx="2" presStyleCnt="11">
        <dgm:presLayoutVars>
          <dgm:bulletEnabled val="1"/>
        </dgm:presLayoutVars>
      </dgm:prSet>
      <dgm:spPr/>
      <dgm:t>
        <a:bodyPr/>
        <a:lstStyle/>
        <a:p>
          <a:endParaRPr lang="ru-RU"/>
        </a:p>
      </dgm:t>
    </dgm:pt>
    <dgm:pt modelId="{419270C7-5EAF-4C98-B22B-5BFFE5E32F52}" type="pres">
      <dgm:prSet presAssocID="{6131B212-470D-4277-BB5C-F40D6728F685}" presName="spacing" presStyleCnt="0"/>
      <dgm:spPr/>
      <dgm:t>
        <a:bodyPr/>
        <a:lstStyle/>
        <a:p>
          <a:endParaRPr lang="ru-RU"/>
        </a:p>
      </dgm:t>
    </dgm:pt>
    <dgm:pt modelId="{95593D45-BB19-4C25-B7D3-4B54F316AB98}" type="pres">
      <dgm:prSet presAssocID="{F4867543-0C65-4D82-9959-55A1E465DBD4}" presName="composite" presStyleCnt="0"/>
      <dgm:spPr/>
      <dgm:t>
        <a:bodyPr/>
        <a:lstStyle/>
        <a:p>
          <a:endParaRPr lang="ru-RU"/>
        </a:p>
      </dgm:t>
    </dgm:pt>
    <dgm:pt modelId="{49F217FD-6F4E-4BE6-A672-56841F00B1E7}" type="pres">
      <dgm:prSet presAssocID="{F4867543-0C65-4D82-9959-55A1E465DBD4}" presName="imgShp" presStyleLbl="fgImgPlace1" presStyleIdx="3" presStyleCnt="11"/>
      <dgm:spPr>
        <a:blipFill dpi="0" rotWithShape="1">
          <a:blip xmlns:r="http://schemas.openxmlformats.org/officeDocument/2006/relationships" r:embed="rId4">
            <a:lum bright="3000"/>
          </a:blip>
          <a:srcRect/>
          <a:stretch>
            <a:fillRect l="-39000" t="2000" r="-39000"/>
          </a:stretch>
        </a:blipFill>
        <a:ln>
          <a:solidFill>
            <a:schemeClr val="bg2">
              <a:lumMod val="50000"/>
            </a:schemeClr>
          </a:solidFill>
        </a:ln>
      </dgm:spPr>
      <dgm:t>
        <a:bodyPr/>
        <a:lstStyle/>
        <a:p>
          <a:endParaRPr lang="ru-RU"/>
        </a:p>
      </dgm:t>
    </dgm:pt>
    <dgm:pt modelId="{48089F6A-401B-4252-BFF4-6EBA78A88D1A}" type="pres">
      <dgm:prSet presAssocID="{F4867543-0C65-4D82-9959-55A1E465DBD4}" presName="txShp" presStyleLbl="node1" presStyleIdx="3" presStyleCnt="11">
        <dgm:presLayoutVars>
          <dgm:bulletEnabled val="1"/>
        </dgm:presLayoutVars>
      </dgm:prSet>
      <dgm:spPr/>
      <dgm:t>
        <a:bodyPr/>
        <a:lstStyle/>
        <a:p>
          <a:endParaRPr lang="ru-RU"/>
        </a:p>
      </dgm:t>
    </dgm:pt>
    <dgm:pt modelId="{4A934A2E-5920-4162-8DFB-8EB5787DB76D}" type="pres">
      <dgm:prSet presAssocID="{4F2135A8-9A0A-4BF2-A3F6-373C204335ED}" presName="spacing" presStyleCnt="0"/>
      <dgm:spPr/>
      <dgm:t>
        <a:bodyPr/>
        <a:lstStyle/>
        <a:p>
          <a:endParaRPr lang="ru-RU"/>
        </a:p>
      </dgm:t>
    </dgm:pt>
    <dgm:pt modelId="{96BB7360-FA2A-44EC-87ED-B43F0DB96B46}" type="pres">
      <dgm:prSet presAssocID="{066B0093-10BB-457D-82CC-87A34AA1EC0F}" presName="composite" presStyleCnt="0"/>
      <dgm:spPr/>
      <dgm:t>
        <a:bodyPr/>
        <a:lstStyle/>
        <a:p>
          <a:endParaRPr lang="ru-RU"/>
        </a:p>
      </dgm:t>
    </dgm:pt>
    <dgm:pt modelId="{79B23764-8F26-4320-973A-72C6179BCD64}" type="pres">
      <dgm:prSet presAssocID="{066B0093-10BB-457D-82CC-87A34AA1EC0F}" presName="imgShp" presStyleLbl="fgImgPlace1" presStyleIdx="4" presStyleCnt="11"/>
      <dgm:spPr>
        <a:blipFill>
          <a:blip xmlns:r="http://schemas.openxmlformats.org/officeDocument/2006/relationships" r:embed="rId5"/>
          <a:srcRect/>
          <a:stretch>
            <a:fillRect/>
          </a:stretch>
        </a:blipFill>
        <a:ln>
          <a:solidFill>
            <a:schemeClr val="bg2">
              <a:lumMod val="50000"/>
            </a:schemeClr>
          </a:solidFill>
        </a:ln>
      </dgm:spPr>
      <dgm:t>
        <a:bodyPr/>
        <a:lstStyle/>
        <a:p>
          <a:endParaRPr lang="ru-RU"/>
        </a:p>
      </dgm:t>
    </dgm:pt>
    <dgm:pt modelId="{D3BDDB4C-9F9E-4CA2-9B32-CD6CB58D4E57}" type="pres">
      <dgm:prSet presAssocID="{066B0093-10BB-457D-82CC-87A34AA1EC0F}" presName="txShp" presStyleLbl="node1" presStyleIdx="4" presStyleCnt="11" custScaleY="128098">
        <dgm:presLayoutVars>
          <dgm:bulletEnabled val="1"/>
        </dgm:presLayoutVars>
      </dgm:prSet>
      <dgm:spPr/>
      <dgm:t>
        <a:bodyPr/>
        <a:lstStyle/>
        <a:p>
          <a:endParaRPr lang="ru-RU"/>
        </a:p>
      </dgm:t>
    </dgm:pt>
    <dgm:pt modelId="{E09814FA-F1A2-4E05-8709-5D9235F06FD2}" type="pres">
      <dgm:prSet presAssocID="{EDAB1C3C-8D90-473A-BD7A-49C9CA98B5F8}" presName="spacing" presStyleCnt="0"/>
      <dgm:spPr/>
      <dgm:t>
        <a:bodyPr/>
        <a:lstStyle/>
        <a:p>
          <a:endParaRPr lang="ru-RU"/>
        </a:p>
      </dgm:t>
    </dgm:pt>
    <dgm:pt modelId="{A3ACE04E-7817-4CA6-8B48-136567A75C40}" type="pres">
      <dgm:prSet presAssocID="{DD43D2DA-5512-4AB7-8826-E0009E4F9591}" presName="composite" presStyleCnt="0"/>
      <dgm:spPr/>
      <dgm:t>
        <a:bodyPr/>
        <a:lstStyle/>
        <a:p>
          <a:endParaRPr lang="ru-RU"/>
        </a:p>
      </dgm:t>
    </dgm:pt>
    <dgm:pt modelId="{B730E02B-BED0-4694-AA92-9A9D6AAE988A}" type="pres">
      <dgm:prSet presAssocID="{DD43D2DA-5512-4AB7-8826-E0009E4F9591}" presName="imgShp" presStyleLbl="fgImgPlace1" presStyleIdx="5" presStyleCnt="11"/>
      <dgm:spPr>
        <a:blipFill dpi="0" rotWithShape="1">
          <a:blip xmlns:r="http://schemas.openxmlformats.org/officeDocument/2006/relationships" r:embed="rId6"/>
          <a:srcRect/>
          <a:stretch>
            <a:fillRect l="-25000" t="-10000" r="-20000" b="-10000"/>
          </a:stretch>
        </a:blipFill>
        <a:ln>
          <a:solidFill>
            <a:schemeClr val="bg2">
              <a:lumMod val="50000"/>
            </a:schemeClr>
          </a:solidFill>
        </a:ln>
      </dgm:spPr>
      <dgm:t>
        <a:bodyPr/>
        <a:lstStyle/>
        <a:p>
          <a:endParaRPr lang="ru-RU"/>
        </a:p>
      </dgm:t>
    </dgm:pt>
    <dgm:pt modelId="{49802552-A6D0-44A5-94FC-F4AB1D843778}" type="pres">
      <dgm:prSet presAssocID="{DD43D2DA-5512-4AB7-8826-E0009E4F9591}" presName="txShp" presStyleLbl="node1" presStyleIdx="5" presStyleCnt="11" custScaleY="91090">
        <dgm:presLayoutVars>
          <dgm:bulletEnabled val="1"/>
        </dgm:presLayoutVars>
      </dgm:prSet>
      <dgm:spPr/>
      <dgm:t>
        <a:bodyPr/>
        <a:lstStyle/>
        <a:p>
          <a:endParaRPr lang="ru-RU"/>
        </a:p>
      </dgm:t>
    </dgm:pt>
    <dgm:pt modelId="{99B8F225-790E-449E-84FB-D428E57F8F5D}" type="pres">
      <dgm:prSet presAssocID="{0A3D0F0E-11A9-401B-9C95-00C7489D5011}" presName="spacing" presStyleCnt="0"/>
      <dgm:spPr/>
      <dgm:t>
        <a:bodyPr/>
        <a:lstStyle/>
        <a:p>
          <a:endParaRPr lang="ru-RU"/>
        </a:p>
      </dgm:t>
    </dgm:pt>
    <dgm:pt modelId="{CBB1CF5E-CBDC-4BC8-B21F-F643E2C7D94B}" type="pres">
      <dgm:prSet presAssocID="{27F61888-D31F-4D16-BFEF-C4AE25521BD5}" presName="composite" presStyleCnt="0"/>
      <dgm:spPr/>
      <dgm:t>
        <a:bodyPr/>
        <a:lstStyle/>
        <a:p>
          <a:endParaRPr lang="ru-RU"/>
        </a:p>
      </dgm:t>
    </dgm:pt>
    <dgm:pt modelId="{A4C28CAD-D650-4E0C-8A95-8B1544FE43B4}" type="pres">
      <dgm:prSet presAssocID="{27F61888-D31F-4D16-BFEF-C4AE25521BD5}" presName="imgShp" presStyleLbl="fgImgPlace1" presStyleIdx="6" presStyleCnt="11"/>
      <dgm:spPr>
        <a:blipFill dpi="0" rotWithShape="1">
          <a:blip xmlns:r="http://schemas.openxmlformats.org/officeDocument/2006/relationships" r:embed="rId7"/>
          <a:srcRect/>
          <a:stretch>
            <a:fillRect/>
          </a:stretch>
        </a:blipFill>
        <a:ln>
          <a:solidFill>
            <a:schemeClr val="bg2">
              <a:lumMod val="50000"/>
            </a:schemeClr>
          </a:solidFill>
        </a:ln>
      </dgm:spPr>
      <dgm:t>
        <a:bodyPr/>
        <a:lstStyle/>
        <a:p>
          <a:endParaRPr lang="ru-RU"/>
        </a:p>
      </dgm:t>
    </dgm:pt>
    <dgm:pt modelId="{800EFE0E-3B1D-44F0-9FEB-EAE10B7AB98C}" type="pres">
      <dgm:prSet presAssocID="{27F61888-D31F-4D16-BFEF-C4AE25521BD5}" presName="txShp" presStyleLbl="node1" presStyleIdx="6" presStyleCnt="11">
        <dgm:presLayoutVars>
          <dgm:bulletEnabled val="1"/>
        </dgm:presLayoutVars>
      </dgm:prSet>
      <dgm:spPr/>
      <dgm:t>
        <a:bodyPr/>
        <a:lstStyle/>
        <a:p>
          <a:endParaRPr lang="ru-RU"/>
        </a:p>
      </dgm:t>
    </dgm:pt>
    <dgm:pt modelId="{B4D27852-E198-4F91-B38D-F41CDD52E4C4}" type="pres">
      <dgm:prSet presAssocID="{1B8ADE82-370A-485A-B6F3-49FDD867322D}" presName="spacing" presStyleCnt="0"/>
      <dgm:spPr/>
      <dgm:t>
        <a:bodyPr/>
        <a:lstStyle/>
        <a:p>
          <a:endParaRPr lang="ru-RU"/>
        </a:p>
      </dgm:t>
    </dgm:pt>
    <dgm:pt modelId="{4BEF4AA7-4772-42F8-8A68-9144F2571F62}" type="pres">
      <dgm:prSet presAssocID="{ED637A9C-4238-4486-A870-8675E13AED3B}" presName="composite" presStyleCnt="0"/>
      <dgm:spPr/>
      <dgm:t>
        <a:bodyPr/>
        <a:lstStyle/>
        <a:p>
          <a:endParaRPr lang="ru-RU"/>
        </a:p>
      </dgm:t>
    </dgm:pt>
    <dgm:pt modelId="{5B110B7C-EB43-4634-AC65-1F55EBAF4BF5}" type="pres">
      <dgm:prSet presAssocID="{ED637A9C-4238-4486-A870-8675E13AED3B}" presName="imgShp" presStyleLbl="fgImgPlace1" presStyleIdx="7" presStyleCnt="11"/>
      <dgm:spPr>
        <a:blipFill dpi="0" rotWithShape="1">
          <a:blip xmlns:r="http://schemas.openxmlformats.org/officeDocument/2006/relationships" r:embed="rId8"/>
          <a:srcRect/>
          <a:stretch>
            <a:fillRect/>
          </a:stretch>
        </a:blipFill>
        <a:ln>
          <a:solidFill>
            <a:schemeClr val="bg2">
              <a:lumMod val="50000"/>
            </a:schemeClr>
          </a:solidFill>
        </a:ln>
      </dgm:spPr>
      <dgm:t>
        <a:bodyPr/>
        <a:lstStyle/>
        <a:p>
          <a:endParaRPr lang="ru-RU"/>
        </a:p>
      </dgm:t>
    </dgm:pt>
    <dgm:pt modelId="{7FFFAED3-1F0F-4CBF-83D3-86DA49C033F5}" type="pres">
      <dgm:prSet presAssocID="{ED637A9C-4238-4486-A870-8675E13AED3B}" presName="txShp" presStyleLbl="node1" presStyleIdx="7" presStyleCnt="11">
        <dgm:presLayoutVars>
          <dgm:bulletEnabled val="1"/>
        </dgm:presLayoutVars>
      </dgm:prSet>
      <dgm:spPr/>
      <dgm:t>
        <a:bodyPr/>
        <a:lstStyle/>
        <a:p>
          <a:endParaRPr lang="ru-RU"/>
        </a:p>
      </dgm:t>
    </dgm:pt>
    <dgm:pt modelId="{87A4129E-F92A-43C8-800D-C379FCED6D3C}" type="pres">
      <dgm:prSet presAssocID="{C394281A-D031-4C5B-A335-3506FCA43D1C}" presName="spacing" presStyleCnt="0"/>
      <dgm:spPr/>
      <dgm:t>
        <a:bodyPr/>
        <a:lstStyle/>
        <a:p>
          <a:endParaRPr lang="ru-RU"/>
        </a:p>
      </dgm:t>
    </dgm:pt>
    <dgm:pt modelId="{60C95F04-EF5A-4E4E-ABFF-7121DA52CF2B}" type="pres">
      <dgm:prSet presAssocID="{FF1744CA-1909-42F9-BC46-57308B8D5FB2}" presName="composite" presStyleCnt="0"/>
      <dgm:spPr/>
      <dgm:t>
        <a:bodyPr/>
        <a:lstStyle/>
        <a:p>
          <a:endParaRPr lang="ru-RU"/>
        </a:p>
      </dgm:t>
    </dgm:pt>
    <dgm:pt modelId="{8EBC6F8C-CA13-4DFD-ABFB-5CE3D4A8224D}" type="pres">
      <dgm:prSet presAssocID="{FF1744CA-1909-42F9-BC46-57308B8D5FB2}" presName="imgShp" presStyleLbl="fgImgPlace1" presStyleIdx="8" presStyleCnt="11"/>
      <dgm:spPr>
        <a:blipFill dpi="0" rotWithShape="1">
          <a:blip xmlns:r="http://schemas.openxmlformats.org/officeDocument/2006/relationships" r:embed="rId9"/>
          <a:srcRect/>
          <a:stretch>
            <a:fillRect l="-5000" r="-5000" b="-5000"/>
          </a:stretch>
        </a:blipFill>
        <a:ln>
          <a:solidFill>
            <a:schemeClr val="bg2">
              <a:lumMod val="50000"/>
            </a:schemeClr>
          </a:solidFill>
        </a:ln>
      </dgm:spPr>
      <dgm:t>
        <a:bodyPr/>
        <a:lstStyle/>
        <a:p>
          <a:endParaRPr lang="ru-RU"/>
        </a:p>
      </dgm:t>
    </dgm:pt>
    <dgm:pt modelId="{8FC5E191-32BE-4F85-BEC4-13DBDEF6271C}" type="pres">
      <dgm:prSet presAssocID="{FF1744CA-1909-42F9-BC46-57308B8D5FB2}" presName="txShp" presStyleLbl="node1" presStyleIdx="8" presStyleCnt="11">
        <dgm:presLayoutVars>
          <dgm:bulletEnabled val="1"/>
        </dgm:presLayoutVars>
      </dgm:prSet>
      <dgm:spPr/>
      <dgm:t>
        <a:bodyPr/>
        <a:lstStyle/>
        <a:p>
          <a:endParaRPr lang="ru-RU"/>
        </a:p>
      </dgm:t>
    </dgm:pt>
    <dgm:pt modelId="{CC4EC888-8FC8-455B-BFB7-59265443B37F}" type="pres">
      <dgm:prSet presAssocID="{FCF91EC3-2F3F-4B9A-BA01-B1794D5BBB9D}" presName="spacing" presStyleCnt="0"/>
      <dgm:spPr/>
      <dgm:t>
        <a:bodyPr/>
        <a:lstStyle/>
        <a:p>
          <a:endParaRPr lang="ru-RU"/>
        </a:p>
      </dgm:t>
    </dgm:pt>
    <dgm:pt modelId="{921408EF-9CF2-41A8-8A2F-A1ACA8064F0A}" type="pres">
      <dgm:prSet presAssocID="{5FB057EA-9A88-4EFE-A617-3B1FFA852A42}" presName="composite" presStyleCnt="0"/>
      <dgm:spPr/>
      <dgm:t>
        <a:bodyPr/>
        <a:lstStyle/>
        <a:p>
          <a:endParaRPr lang="ru-RU"/>
        </a:p>
      </dgm:t>
    </dgm:pt>
    <dgm:pt modelId="{F5642BBE-B3B6-481D-BCAF-A05986D3D1B4}" type="pres">
      <dgm:prSet presAssocID="{5FB057EA-9A88-4EFE-A617-3B1FFA852A42}" presName="imgShp" presStyleLbl="fgImgPlace1" presStyleIdx="9" presStyleCnt="11"/>
      <dgm:spPr>
        <a:blipFill dpi="0" rotWithShape="1">
          <a:blip xmlns:r="http://schemas.openxmlformats.org/officeDocument/2006/relationships" r:embed="rId10"/>
          <a:srcRect/>
          <a:stretch>
            <a:fillRect/>
          </a:stretch>
        </a:blipFill>
        <a:ln>
          <a:solidFill>
            <a:schemeClr val="bg2">
              <a:lumMod val="50000"/>
            </a:schemeClr>
          </a:solidFill>
        </a:ln>
      </dgm:spPr>
      <dgm:t>
        <a:bodyPr/>
        <a:lstStyle/>
        <a:p>
          <a:endParaRPr lang="ru-RU"/>
        </a:p>
      </dgm:t>
    </dgm:pt>
    <dgm:pt modelId="{1773063D-1B03-4E56-B8A9-0DEFF2DD75B6}" type="pres">
      <dgm:prSet presAssocID="{5FB057EA-9A88-4EFE-A617-3B1FFA852A42}" presName="txShp" presStyleLbl="node1" presStyleIdx="9" presStyleCnt="11">
        <dgm:presLayoutVars>
          <dgm:bulletEnabled val="1"/>
        </dgm:presLayoutVars>
      </dgm:prSet>
      <dgm:spPr/>
      <dgm:t>
        <a:bodyPr/>
        <a:lstStyle/>
        <a:p>
          <a:endParaRPr lang="ru-RU"/>
        </a:p>
      </dgm:t>
    </dgm:pt>
    <dgm:pt modelId="{23F1495A-8EC5-431C-A016-1C307B34944A}" type="pres">
      <dgm:prSet presAssocID="{CA740034-49CD-46FB-B489-3F7D22C20FE2}" presName="spacing" presStyleCnt="0"/>
      <dgm:spPr/>
      <dgm:t>
        <a:bodyPr/>
        <a:lstStyle/>
        <a:p>
          <a:endParaRPr lang="ru-RU"/>
        </a:p>
      </dgm:t>
    </dgm:pt>
    <dgm:pt modelId="{2BB22C89-82FB-43BB-AC12-FA34539FF939}" type="pres">
      <dgm:prSet presAssocID="{8ACE511E-E81D-485E-8B6E-90474A13BE6A}" presName="composite" presStyleCnt="0"/>
      <dgm:spPr/>
      <dgm:t>
        <a:bodyPr/>
        <a:lstStyle/>
        <a:p>
          <a:endParaRPr lang="ru-RU"/>
        </a:p>
      </dgm:t>
    </dgm:pt>
    <dgm:pt modelId="{84B78939-1DD6-4EBD-B1C3-422C8BDB7E2F}" type="pres">
      <dgm:prSet presAssocID="{8ACE511E-E81D-485E-8B6E-90474A13BE6A}" presName="imgShp" presStyleLbl="fgImgPlace1" presStyleIdx="10" presStyleCnt="11"/>
      <dgm:spPr>
        <a:blipFill dpi="0" rotWithShape="1">
          <a:blip xmlns:r="http://schemas.openxmlformats.org/officeDocument/2006/relationships" r:embed="rId11"/>
          <a:srcRect/>
          <a:stretch>
            <a:fillRect l="-15000" r="-5000"/>
          </a:stretch>
        </a:blipFill>
        <a:ln>
          <a:solidFill>
            <a:schemeClr val="bg2">
              <a:lumMod val="50000"/>
            </a:schemeClr>
          </a:solidFill>
        </a:ln>
      </dgm:spPr>
      <dgm:t>
        <a:bodyPr/>
        <a:lstStyle/>
        <a:p>
          <a:endParaRPr lang="ru-RU"/>
        </a:p>
      </dgm:t>
    </dgm:pt>
    <dgm:pt modelId="{EFFCAF00-4185-48D8-9F3F-6AF19F460C4E}" type="pres">
      <dgm:prSet presAssocID="{8ACE511E-E81D-485E-8B6E-90474A13BE6A}" presName="txShp" presStyleLbl="node1" presStyleIdx="10" presStyleCnt="11">
        <dgm:presLayoutVars>
          <dgm:bulletEnabled val="1"/>
        </dgm:presLayoutVars>
      </dgm:prSet>
      <dgm:spPr/>
      <dgm:t>
        <a:bodyPr/>
        <a:lstStyle/>
        <a:p>
          <a:endParaRPr lang="ru-RU"/>
        </a:p>
      </dgm:t>
    </dgm:pt>
  </dgm:ptLst>
  <dgm:cxnLst>
    <dgm:cxn modelId="{0910E6FA-6838-4521-A5C0-CF84B5B290F4}" srcId="{C086A1B6-826D-4701-910E-0D96CD91192F}" destId="{ED637A9C-4238-4486-A870-8675E13AED3B}" srcOrd="7" destOrd="0" parTransId="{FD60503F-906A-45CC-BF26-5FB7ECEBFB13}" sibTransId="{C394281A-D031-4C5B-A335-3506FCA43D1C}"/>
    <dgm:cxn modelId="{6C74C2BF-3428-4F56-9BAA-197A3EA0C2AA}" srcId="{C086A1B6-826D-4701-910E-0D96CD91192F}" destId="{DCF4E67A-DC59-42C7-9C49-C371F344AA84}" srcOrd="2" destOrd="0" parTransId="{77C7902F-B293-4288-8461-9A9221A9FF0A}" sibTransId="{6131B212-470D-4277-BB5C-F40D6728F685}"/>
    <dgm:cxn modelId="{29FD7328-1CEF-4C37-AE39-5605BCBDF6BA}" type="presOf" srcId="{5FB057EA-9A88-4EFE-A617-3B1FFA852A42}" destId="{1773063D-1B03-4E56-B8A9-0DEFF2DD75B6}" srcOrd="0" destOrd="0" presId="urn:microsoft.com/office/officeart/2005/8/layout/vList3"/>
    <dgm:cxn modelId="{04838B3D-5B81-426D-9961-2859D367AFD0}" type="presOf" srcId="{27F61888-D31F-4D16-BFEF-C4AE25521BD5}" destId="{800EFE0E-3B1D-44F0-9FEB-EAE10B7AB98C}" srcOrd="0" destOrd="0" presId="urn:microsoft.com/office/officeart/2005/8/layout/vList3"/>
    <dgm:cxn modelId="{A6FA12E2-38FD-4048-98DC-EA83C636D3DC}" type="presOf" srcId="{ED637A9C-4238-4486-A870-8675E13AED3B}" destId="{7FFFAED3-1F0F-4CBF-83D3-86DA49C033F5}" srcOrd="0" destOrd="0" presId="urn:microsoft.com/office/officeart/2005/8/layout/vList3"/>
    <dgm:cxn modelId="{76EACF04-85E5-4BBE-AF75-A56A34F1FCA0}" type="presOf" srcId="{F4867543-0C65-4D82-9959-55A1E465DBD4}" destId="{48089F6A-401B-4252-BFF4-6EBA78A88D1A}" srcOrd="0" destOrd="0" presId="urn:microsoft.com/office/officeart/2005/8/layout/vList3"/>
    <dgm:cxn modelId="{B5B8A0ED-93C2-4F09-B159-3539F51175C6}" type="presOf" srcId="{DD43D2DA-5512-4AB7-8826-E0009E4F9591}" destId="{49802552-A6D0-44A5-94FC-F4AB1D843778}" srcOrd="0" destOrd="0" presId="urn:microsoft.com/office/officeart/2005/8/layout/vList3"/>
    <dgm:cxn modelId="{369C53EE-1E66-480E-ABAD-83E06C707CEB}" type="presOf" srcId="{DCF4E67A-DC59-42C7-9C49-C371F344AA84}" destId="{076E7797-793B-41B4-9CDD-7534D325B2BB}" srcOrd="0" destOrd="0" presId="urn:microsoft.com/office/officeart/2005/8/layout/vList3"/>
    <dgm:cxn modelId="{95F4F9E7-6DB5-4244-9CF4-94815D792D74}" type="presOf" srcId="{C086A1B6-826D-4701-910E-0D96CD91192F}" destId="{195D667E-3F29-4D3E-B679-05C54CB0967C}" srcOrd="0" destOrd="0" presId="urn:microsoft.com/office/officeart/2005/8/layout/vList3"/>
    <dgm:cxn modelId="{71F30F26-14C9-4D1E-9B27-A2FA47F6560D}" srcId="{C086A1B6-826D-4701-910E-0D96CD91192F}" destId="{066B0093-10BB-457D-82CC-87A34AA1EC0F}" srcOrd="4" destOrd="0" parTransId="{00E282F9-10D0-4C1C-B2A1-5F8E9532ED69}" sibTransId="{EDAB1C3C-8D90-473A-BD7A-49C9CA98B5F8}"/>
    <dgm:cxn modelId="{D08F946A-3A9D-4DE4-8A43-A81004D74692}" srcId="{C086A1B6-826D-4701-910E-0D96CD91192F}" destId="{F4867543-0C65-4D82-9959-55A1E465DBD4}" srcOrd="3" destOrd="0" parTransId="{E216EB8D-F58C-4E4B-8385-96A375A6526F}" sibTransId="{4F2135A8-9A0A-4BF2-A3F6-373C204335ED}"/>
    <dgm:cxn modelId="{73ACD3FD-75B4-45F9-A85B-22ED6CDAE511}" srcId="{C086A1B6-826D-4701-910E-0D96CD91192F}" destId="{5FB057EA-9A88-4EFE-A617-3B1FFA852A42}" srcOrd="9" destOrd="0" parTransId="{A1ACF96E-6F27-4D34-8954-EADFD9819354}" sibTransId="{CA740034-49CD-46FB-B489-3F7D22C20FE2}"/>
    <dgm:cxn modelId="{576973C7-4A73-4BC9-B088-0D868A3EB95A}" srcId="{C086A1B6-826D-4701-910E-0D96CD91192F}" destId="{FF1744CA-1909-42F9-BC46-57308B8D5FB2}" srcOrd="8" destOrd="0" parTransId="{C97E35D2-F4BF-41DC-AE2C-2B845A86FC1E}" sibTransId="{FCF91EC3-2F3F-4B9A-BA01-B1794D5BBB9D}"/>
    <dgm:cxn modelId="{EEB6B9CD-80EC-4D05-9B18-8B8908607267}" srcId="{C086A1B6-826D-4701-910E-0D96CD91192F}" destId="{27F61888-D31F-4D16-BFEF-C4AE25521BD5}" srcOrd="6" destOrd="0" parTransId="{1180E865-CECF-4745-B593-38BFAE217D1F}" sibTransId="{1B8ADE82-370A-485A-B6F3-49FDD867322D}"/>
    <dgm:cxn modelId="{49CEEF3B-7606-4571-9CD6-5A931023FB1D}" srcId="{C086A1B6-826D-4701-910E-0D96CD91192F}" destId="{1AA04900-FCD0-49C4-8BB5-568D02CDF5BC}" srcOrd="1" destOrd="0" parTransId="{15453FF8-1722-4E17-BAB8-ED6DB66B04F5}" sibTransId="{9E762261-8253-4926-A586-F6F0C981091E}"/>
    <dgm:cxn modelId="{BDFDBF0A-A644-4FEB-88AB-9E735AE2D084}" srcId="{C086A1B6-826D-4701-910E-0D96CD91192F}" destId="{C8856280-1D81-41A3-9BBD-81ABD530BC19}" srcOrd="0" destOrd="0" parTransId="{B5B3A927-FDCC-4B96-9CB2-6BA119A255FB}" sibTransId="{E1DAF816-8EDB-4982-A760-C617E633F49C}"/>
    <dgm:cxn modelId="{03B486C4-9BE2-4898-89C5-98BADAADDC2D}" srcId="{C086A1B6-826D-4701-910E-0D96CD91192F}" destId="{DD43D2DA-5512-4AB7-8826-E0009E4F9591}" srcOrd="5" destOrd="0" parTransId="{4E1B8EB8-8DEE-41F7-B709-7A26CF4CBFDE}" sibTransId="{0A3D0F0E-11A9-401B-9C95-00C7489D5011}"/>
    <dgm:cxn modelId="{8AA060A1-6704-4141-B193-8D62F95BE710}" type="presOf" srcId="{8ACE511E-E81D-485E-8B6E-90474A13BE6A}" destId="{EFFCAF00-4185-48D8-9F3F-6AF19F460C4E}" srcOrd="0" destOrd="0" presId="urn:microsoft.com/office/officeart/2005/8/layout/vList3"/>
    <dgm:cxn modelId="{0F0719C7-B50E-42A4-8733-027676129F53}" srcId="{C086A1B6-826D-4701-910E-0D96CD91192F}" destId="{8ACE511E-E81D-485E-8B6E-90474A13BE6A}" srcOrd="10" destOrd="0" parTransId="{735DEC41-3AD0-4512-9370-F2AF571548AA}" sibTransId="{357C166B-B978-4287-A5AC-DD35C9BFB8C7}"/>
    <dgm:cxn modelId="{E8290F02-1DEE-4ECA-900D-75D799C9ADB0}" type="presOf" srcId="{066B0093-10BB-457D-82CC-87A34AA1EC0F}" destId="{D3BDDB4C-9F9E-4CA2-9B32-CD6CB58D4E57}" srcOrd="0" destOrd="0" presId="urn:microsoft.com/office/officeart/2005/8/layout/vList3"/>
    <dgm:cxn modelId="{B44F2CB1-2EFF-49A2-B678-CD9832653D27}" type="presOf" srcId="{1AA04900-FCD0-49C4-8BB5-568D02CDF5BC}" destId="{64AD0C67-C7C0-4FED-A6F1-F54FEAB4EE51}" srcOrd="0" destOrd="0" presId="urn:microsoft.com/office/officeart/2005/8/layout/vList3"/>
    <dgm:cxn modelId="{04A97EA3-A80D-46F3-ABF5-D40FA269A89C}" type="presOf" srcId="{FF1744CA-1909-42F9-BC46-57308B8D5FB2}" destId="{8FC5E191-32BE-4F85-BEC4-13DBDEF6271C}" srcOrd="0" destOrd="0" presId="urn:microsoft.com/office/officeart/2005/8/layout/vList3"/>
    <dgm:cxn modelId="{7EC7084F-45D4-4758-8247-65454B89B916}" type="presOf" srcId="{C8856280-1D81-41A3-9BBD-81ABD530BC19}" destId="{B20DA57C-872C-49E3-BC6A-61B060E57EAA}" srcOrd="0" destOrd="0" presId="urn:microsoft.com/office/officeart/2005/8/layout/vList3"/>
    <dgm:cxn modelId="{F9E69FF5-6746-40C0-9D5E-71A7D9F33D4C}" type="presParOf" srcId="{195D667E-3F29-4D3E-B679-05C54CB0967C}" destId="{1D8B76B1-3BDF-4668-B287-6827882E3F13}" srcOrd="0" destOrd="0" presId="urn:microsoft.com/office/officeart/2005/8/layout/vList3"/>
    <dgm:cxn modelId="{F7478A5A-E92E-4C6B-978E-59617A273E76}" type="presParOf" srcId="{1D8B76B1-3BDF-4668-B287-6827882E3F13}" destId="{E06D01D4-25D4-42F3-9DD1-308D93B6A58C}" srcOrd="0" destOrd="0" presId="urn:microsoft.com/office/officeart/2005/8/layout/vList3"/>
    <dgm:cxn modelId="{010D41FB-27FB-4438-BAF6-C90C6B2573F4}" type="presParOf" srcId="{1D8B76B1-3BDF-4668-B287-6827882E3F13}" destId="{B20DA57C-872C-49E3-BC6A-61B060E57EAA}" srcOrd="1" destOrd="0" presId="urn:microsoft.com/office/officeart/2005/8/layout/vList3"/>
    <dgm:cxn modelId="{C62C7BF9-C05F-47C5-A7D4-0247EF19B47B}" type="presParOf" srcId="{195D667E-3F29-4D3E-B679-05C54CB0967C}" destId="{7D50076F-FEC1-4EBD-8326-6F28B1E059CB}" srcOrd="1" destOrd="0" presId="urn:microsoft.com/office/officeart/2005/8/layout/vList3"/>
    <dgm:cxn modelId="{85F86317-05ED-481C-8DB2-199825CE584C}" type="presParOf" srcId="{195D667E-3F29-4D3E-B679-05C54CB0967C}" destId="{689AC2E9-BB6C-4BA3-BA6F-660ED8DD29B2}" srcOrd="2" destOrd="0" presId="urn:microsoft.com/office/officeart/2005/8/layout/vList3"/>
    <dgm:cxn modelId="{247DBC31-C145-43D5-9B2F-0A59FF115FD8}" type="presParOf" srcId="{689AC2E9-BB6C-4BA3-BA6F-660ED8DD29B2}" destId="{0A4CE8F0-9C9E-46B7-B14D-AFDFBE87120C}" srcOrd="0" destOrd="0" presId="urn:microsoft.com/office/officeart/2005/8/layout/vList3"/>
    <dgm:cxn modelId="{A021F45B-7B71-4B4C-B537-874E9BF8B12F}" type="presParOf" srcId="{689AC2E9-BB6C-4BA3-BA6F-660ED8DD29B2}" destId="{64AD0C67-C7C0-4FED-A6F1-F54FEAB4EE51}" srcOrd="1" destOrd="0" presId="urn:microsoft.com/office/officeart/2005/8/layout/vList3"/>
    <dgm:cxn modelId="{DB7466A1-F328-400B-A00A-37313974E811}" type="presParOf" srcId="{195D667E-3F29-4D3E-B679-05C54CB0967C}" destId="{9F238801-5BC4-4BEE-B677-213F7F3D3C7C}" srcOrd="3" destOrd="0" presId="urn:microsoft.com/office/officeart/2005/8/layout/vList3"/>
    <dgm:cxn modelId="{4F02FE8E-3F58-49F7-8681-FE021426ECD6}" type="presParOf" srcId="{195D667E-3F29-4D3E-B679-05C54CB0967C}" destId="{E5B59E9E-D442-4963-92F3-CB1327FF8A36}" srcOrd="4" destOrd="0" presId="urn:microsoft.com/office/officeart/2005/8/layout/vList3"/>
    <dgm:cxn modelId="{3B10F488-313C-4291-91F6-F49AFA5D561D}" type="presParOf" srcId="{E5B59E9E-D442-4963-92F3-CB1327FF8A36}" destId="{FB53971F-5B32-4678-A4E5-50C179A6A2E9}" srcOrd="0" destOrd="0" presId="urn:microsoft.com/office/officeart/2005/8/layout/vList3"/>
    <dgm:cxn modelId="{81C1992B-D0DB-4B1D-89B8-826FCF576CD7}" type="presParOf" srcId="{E5B59E9E-D442-4963-92F3-CB1327FF8A36}" destId="{076E7797-793B-41B4-9CDD-7534D325B2BB}" srcOrd="1" destOrd="0" presId="urn:microsoft.com/office/officeart/2005/8/layout/vList3"/>
    <dgm:cxn modelId="{6B681DF1-C219-4D0D-A1D6-F8ACC8EC8E21}" type="presParOf" srcId="{195D667E-3F29-4D3E-B679-05C54CB0967C}" destId="{419270C7-5EAF-4C98-B22B-5BFFE5E32F52}" srcOrd="5" destOrd="0" presId="urn:microsoft.com/office/officeart/2005/8/layout/vList3"/>
    <dgm:cxn modelId="{C5532DD6-B544-41CA-A582-5F2E4E49B15F}" type="presParOf" srcId="{195D667E-3F29-4D3E-B679-05C54CB0967C}" destId="{95593D45-BB19-4C25-B7D3-4B54F316AB98}" srcOrd="6" destOrd="0" presId="urn:microsoft.com/office/officeart/2005/8/layout/vList3"/>
    <dgm:cxn modelId="{0A8F1402-38EC-49A5-BA55-B40BFD471344}" type="presParOf" srcId="{95593D45-BB19-4C25-B7D3-4B54F316AB98}" destId="{49F217FD-6F4E-4BE6-A672-56841F00B1E7}" srcOrd="0" destOrd="0" presId="urn:microsoft.com/office/officeart/2005/8/layout/vList3"/>
    <dgm:cxn modelId="{99316BD6-1A9E-4DCE-A903-607F5670A684}" type="presParOf" srcId="{95593D45-BB19-4C25-B7D3-4B54F316AB98}" destId="{48089F6A-401B-4252-BFF4-6EBA78A88D1A}" srcOrd="1" destOrd="0" presId="urn:microsoft.com/office/officeart/2005/8/layout/vList3"/>
    <dgm:cxn modelId="{6B6241ED-181C-4876-B91D-2E54519D1959}" type="presParOf" srcId="{195D667E-3F29-4D3E-B679-05C54CB0967C}" destId="{4A934A2E-5920-4162-8DFB-8EB5787DB76D}" srcOrd="7" destOrd="0" presId="urn:microsoft.com/office/officeart/2005/8/layout/vList3"/>
    <dgm:cxn modelId="{2184D8D8-F3FF-4DE6-BC3B-CC4F947AA7F2}" type="presParOf" srcId="{195D667E-3F29-4D3E-B679-05C54CB0967C}" destId="{96BB7360-FA2A-44EC-87ED-B43F0DB96B46}" srcOrd="8" destOrd="0" presId="urn:microsoft.com/office/officeart/2005/8/layout/vList3"/>
    <dgm:cxn modelId="{36ECDEB9-8680-4BE9-AB88-4D5913CB2677}" type="presParOf" srcId="{96BB7360-FA2A-44EC-87ED-B43F0DB96B46}" destId="{79B23764-8F26-4320-973A-72C6179BCD64}" srcOrd="0" destOrd="0" presId="urn:microsoft.com/office/officeart/2005/8/layout/vList3"/>
    <dgm:cxn modelId="{B0921FF3-EC85-4D8A-A33C-84A4A2D228E1}" type="presParOf" srcId="{96BB7360-FA2A-44EC-87ED-B43F0DB96B46}" destId="{D3BDDB4C-9F9E-4CA2-9B32-CD6CB58D4E57}" srcOrd="1" destOrd="0" presId="urn:microsoft.com/office/officeart/2005/8/layout/vList3"/>
    <dgm:cxn modelId="{C6581E2E-9EEB-4B5D-BBD0-369320713A0D}" type="presParOf" srcId="{195D667E-3F29-4D3E-B679-05C54CB0967C}" destId="{E09814FA-F1A2-4E05-8709-5D9235F06FD2}" srcOrd="9" destOrd="0" presId="urn:microsoft.com/office/officeart/2005/8/layout/vList3"/>
    <dgm:cxn modelId="{849CAFBF-13B3-40E9-B320-5F98F5561B6C}" type="presParOf" srcId="{195D667E-3F29-4D3E-B679-05C54CB0967C}" destId="{A3ACE04E-7817-4CA6-8B48-136567A75C40}" srcOrd="10" destOrd="0" presId="urn:microsoft.com/office/officeart/2005/8/layout/vList3"/>
    <dgm:cxn modelId="{36D74DFD-F271-4505-8710-8D8E25EC9D07}" type="presParOf" srcId="{A3ACE04E-7817-4CA6-8B48-136567A75C40}" destId="{B730E02B-BED0-4694-AA92-9A9D6AAE988A}" srcOrd="0" destOrd="0" presId="urn:microsoft.com/office/officeart/2005/8/layout/vList3"/>
    <dgm:cxn modelId="{79CDC32D-0738-482A-AB63-92CD6822C74F}" type="presParOf" srcId="{A3ACE04E-7817-4CA6-8B48-136567A75C40}" destId="{49802552-A6D0-44A5-94FC-F4AB1D843778}" srcOrd="1" destOrd="0" presId="urn:microsoft.com/office/officeart/2005/8/layout/vList3"/>
    <dgm:cxn modelId="{C03FC5BD-A17A-4F06-AC2E-07C8BC0F4D89}" type="presParOf" srcId="{195D667E-3F29-4D3E-B679-05C54CB0967C}" destId="{99B8F225-790E-449E-84FB-D428E57F8F5D}" srcOrd="11" destOrd="0" presId="urn:microsoft.com/office/officeart/2005/8/layout/vList3"/>
    <dgm:cxn modelId="{3D98A3E6-3E51-46D4-A471-C553514AC345}" type="presParOf" srcId="{195D667E-3F29-4D3E-B679-05C54CB0967C}" destId="{CBB1CF5E-CBDC-4BC8-B21F-F643E2C7D94B}" srcOrd="12" destOrd="0" presId="urn:microsoft.com/office/officeart/2005/8/layout/vList3"/>
    <dgm:cxn modelId="{35445098-E31A-48D4-B724-7F2370BCA884}" type="presParOf" srcId="{CBB1CF5E-CBDC-4BC8-B21F-F643E2C7D94B}" destId="{A4C28CAD-D650-4E0C-8A95-8B1544FE43B4}" srcOrd="0" destOrd="0" presId="urn:microsoft.com/office/officeart/2005/8/layout/vList3"/>
    <dgm:cxn modelId="{F0780306-905E-4650-BD02-751BBDB8316D}" type="presParOf" srcId="{CBB1CF5E-CBDC-4BC8-B21F-F643E2C7D94B}" destId="{800EFE0E-3B1D-44F0-9FEB-EAE10B7AB98C}" srcOrd="1" destOrd="0" presId="urn:microsoft.com/office/officeart/2005/8/layout/vList3"/>
    <dgm:cxn modelId="{D4B56514-7E12-499F-AB1A-D527D214F6AE}" type="presParOf" srcId="{195D667E-3F29-4D3E-B679-05C54CB0967C}" destId="{B4D27852-E198-4F91-B38D-F41CDD52E4C4}" srcOrd="13" destOrd="0" presId="urn:microsoft.com/office/officeart/2005/8/layout/vList3"/>
    <dgm:cxn modelId="{0D6D16C6-0A43-4F34-A03F-8915444CD8DD}" type="presParOf" srcId="{195D667E-3F29-4D3E-B679-05C54CB0967C}" destId="{4BEF4AA7-4772-42F8-8A68-9144F2571F62}" srcOrd="14" destOrd="0" presId="urn:microsoft.com/office/officeart/2005/8/layout/vList3"/>
    <dgm:cxn modelId="{0D8F65F6-4B10-4923-BCAF-AB4E986E94C9}" type="presParOf" srcId="{4BEF4AA7-4772-42F8-8A68-9144F2571F62}" destId="{5B110B7C-EB43-4634-AC65-1F55EBAF4BF5}" srcOrd="0" destOrd="0" presId="urn:microsoft.com/office/officeart/2005/8/layout/vList3"/>
    <dgm:cxn modelId="{0569D67F-AB40-4D4B-9951-5E9BEA76B886}" type="presParOf" srcId="{4BEF4AA7-4772-42F8-8A68-9144F2571F62}" destId="{7FFFAED3-1F0F-4CBF-83D3-86DA49C033F5}" srcOrd="1" destOrd="0" presId="urn:microsoft.com/office/officeart/2005/8/layout/vList3"/>
    <dgm:cxn modelId="{BFB484E7-B551-4A18-914A-AA40FD77346F}" type="presParOf" srcId="{195D667E-3F29-4D3E-B679-05C54CB0967C}" destId="{87A4129E-F92A-43C8-800D-C379FCED6D3C}" srcOrd="15" destOrd="0" presId="urn:microsoft.com/office/officeart/2005/8/layout/vList3"/>
    <dgm:cxn modelId="{08656C64-9148-4E57-A967-04A3ECB5C433}" type="presParOf" srcId="{195D667E-3F29-4D3E-B679-05C54CB0967C}" destId="{60C95F04-EF5A-4E4E-ABFF-7121DA52CF2B}" srcOrd="16" destOrd="0" presId="urn:microsoft.com/office/officeart/2005/8/layout/vList3"/>
    <dgm:cxn modelId="{74834EAA-6D79-490A-A391-8AE6B70C8396}" type="presParOf" srcId="{60C95F04-EF5A-4E4E-ABFF-7121DA52CF2B}" destId="{8EBC6F8C-CA13-4DFD-ABFB-5CE3D4A8224D}" srcOrd="0" destOrd="0" presId="urn:microsoft.com/office/officeart/2005/8/layout/vList3"/>
    <dgm:cxn modelId="{502C04EE-DB54-424B-B57A-D60E881FECD3}" type="presParOf" srcId="{60C95F04-EF5A-4E4E-ABFF-7121DA52CF2B}" destId="{8FC5E191-32BE-4F85-BEC4-13DBDEF6271C}" srcOrd="1" destOrd="0" presId="urn:microsoft.com/office/officeart/2005/8/layout/vList3"/>
    <dgm:cxn modelId="{88C39303-22B0-4F4D-8BD6-04DB8C18C8FA}" type="presParOf" srcId="{195D667E-3F29-4D3E-B679-05C54CB0967C}" destId="{CC4EC888-8FC8-455B-BFB7-59265443B37F}" srcOrd="17" destOrd="0" presId="urn:microsoft.com/office/officeart/2005/8/layout/vList3"/>
    <dgm:cxn modelId="{448B7653-49E1-4EFB-9A33-D4BBB6A9B6B4}" type="presParOf" srcId="{195D667E-3F29-4D3E-B679-05C54CB0967C}" destId="{921408EF-9CF2-41A8-8A2F-A1ACA8064F0A}" srcOrd="18" destOrd="0" presId="urn:microsoft.com/office/officeart/2005/8/layout/vList3"/>
    <dgm:cxn modelId="{A5811B9F-E461-442E-BAB2-235EA0E84C3F}" type="presParOf" srcId="{921408EF-9CF2-41A8-8A2F-A1ACA8064F0A}" destId="{F5642BBE-B3B6-481D-BCAF-A05986D3D1B4}" srcOrd="0" destOrd="0" presId="urn:microsoft.com/office/officeart/2005/8/layout/vList3"/>
    <dgm:cxn modelId="{41646B9A-3902-4ADD-AD8A-C4F6ADDABE26}" type="presParOf" srcId="{921408EF-9CF2-41A8-8A2F-A1ACA8064F0A}" destId="{1773063D-1B03-4E56-B8A9-0DEFF2DD75B6}" srcOrd="1" destOrd="0" presId="urn:microsoft.com/office/officeart/2005/8/layout/vList3"/>
    <dgm:cxn modelId="{A968B47E-59D5-4BAA-835C-8D5C6C468603}" type="presParOf" srcId="{195D667E-3F29-4D3E-B679-05C54CB0967C}" destId="{23F1495A-8EC5-431C-A016-1C307B34944A}" srcOrd="19" destOrd="0" presId="urn:microsoft.com/office/officeart/2005/8/layout/vList3"/>
    <dgm:cxn modelId="{0CBCEC7F-6626-49CC-B63D-9466407A353B}" type="presParOf" srcId="{195D667E-3F29-4D3E-B679-05C54CB0967C}" destId="{2BB22C89-82FB-43BB-AC12-FA34539FF939}" srcOrd="20" destOrd="0" presId="urn:microsoft.com/office/officeart/2005/8/layout/vList3"/>
    <dgm:cxn modelId="{50E4030D-8796-4A6C-977D-8B3382BE2B38}" type="presParOf" srcId="{2BB22C89-82FB-43BB-AC12-FA34539FF939}" destId="{84B78939-1DD6-4EBD-B1C3-422C8BDB7E2F}" srcOrd="0" destOrd="0" presId="urn:microsoft.com/office/officeart/2005/8/layout/vList3"/>
    <dgm:cxn modelId="{E47F5F4C-2CE7-4D92-80AE-F92FC9A0C43D}" type="presParOf" srcId="{2BB22C89-82FB-43BB-AC12-FA34539FF939}" destId="{EFFCAF00-4185-48D8-9F3F-6AF19F460C4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652FF-822E-4BF0-9264-455C13913306}">
      <dsp:nvSpPr>
        <dsp:cNvPr id="0" name=""/>
        <dsp:cNvSpPr/>
      </dsp:nvSpPr>
      <dsp:spPr>
        <a:xfrm rot="5400000">
          <a:off x="2924583"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3216025" y="226431"/>
        <a:ext cx="870150" cy="1000173"/>
      </dsp:txXfrm>
    </dsp:sp>
    <dsp:sp modelId="{CEAC4974-E1B8-4001-9DAC-416D466611D2}">
      <dsp:nvSpPr>
        <dsp:cNvPr id="0" name=""/>
        <dsp:cNvSpPr/>
      </dsp:nvSpPr>
      <dsp:spPr>
        <a:xfrm>
          <a:off x="7094639" y="293053"/>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39A1A935-8E4F-4DDB-81BA-9B48D4D4D33F}">
      <dsp:nvSpPr>
        <dsp:cNvPr id="0" name=""/>
        <dsp:cNvSpPr/>
      </dsp:nvSpPr>
      <dsp:spPr>
        <a:xfrm rot="5400000">
          <a:off x="4359838"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4651280" y="226431"/>
        <a:ext cx="870150" cy="1000173"/>
      </dsp:txXfrm>
    </dsp:sp>
    <dsp:sp modelId="{6A1006A4-64FA-4BFE-ACB3-E35E845E614F}">
      <dsp:nvSpPr>
        <dsp:cNvPr id="0" name=""/>
        <dsp:cNvSpPr/>
      </dsp:nvSpPr>
      <dsp:spPr>
        <a:xfrm rot="5400000">
          <a:off x="6438972" y="1321686"/>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6730414" y="1453670"/>
        <a:ext cx="870150" cy="1000173"/>
      </dsp:txXfrm>
    </dsp:sp>
    <dsp:sp modelId="{F7925292-25A7-4B03-B38B-82B74497C00D}">
      <dsp:nvSpPr>
        <dsp:cNvPr id="0" name=""/>
        <dsp:cNvSpPr/>
      </dsp:nvSpPr>
      <dsp:spPr>
        <a:xfrm>
          <a:off x="3485299" y="1526390"/>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4CA697DE-3F80-4DB5-81FB-B66D02568C75}">
      <dsp:nvSpPr>
        <dsp:cNvPr id="0" name=""/>
        <dsp:cNvSpPr/>
      </dsp:nvSpPr>
      <dsp:spPr>
        <a:xfrm rot="5400000">
          <a:off x="2911842" y="256517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3203284" y="2697163"/>
        <a:ext cx="870150" cy="1000173"/>
      </dsp:txXfrm>
    </dsp:sp>
    <dsp:sp modelId="{F5CDFF08-5FFB-410E-AB6F-1BE7C690AF6A}">
      <dsp:nvSpPr>
        <dsp:cNvPr id="0" name=""/>
        <dsp:cNvSpPr/>
      </dsp:nvSpPr>
      <dsp:spPr>
        <a:xfrm rot="5400000">
          <a:off x="4364262"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округов</a:t>
          </a:r>
          <a:endParaRPr lang="ru-RU" sz="1050" b="1" kern="1200" dirty="0">
            <a:solidFill>
              <a:schemeClr val="tx1"/>
            </a:solidFill>
          </a:endParaRPr>
        </a:p>
      </dsp:txBody>
      <dsp:txXfrm rot="-5400000">
        <a:off x="4655704" y="2695551"/>
        <a:ext cx="870150" cy="1000173"/>
      </dsp:txXfrm>
    </dsp:sp>
    <dsp:sp modelId="{FBF36198-A96E-485E-9C3E-EDEFA326A8B9}">
      <dsp:nvSpPr>
        <dsp:cNvPr id="0" name=""/>
        <dsp:cNvSpPr/>
      </dsp:nvSpPr>
      <dsp:spPr>
        <a:xfrm>
          <a:off x="7094639" y="2759726"/>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8337169B-180E-456D-9A36-373832D96C16}">
      <dsp:nvSpPr>
        <dsp:cNvPr id="0" name=""/>
        <dsp:cNvSpPr/>
      </dsp:nvSpPr>
      <dsp:spPr>
        <a:xfrm rot="5400000">
          <a:off x="5740229"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031671" y="2695551"/>
        <a:ext cx="870150" cy="1000173"/>
      </dsp:txXfrm>
    </dsp:sp>
    <dsp:sp modelId="{49D356EF-7243-4060-8C2B-EBC7E509ADD3}">
      <dsp:nvSpPr>
        <dsp:cNvPr id="0" name=""/>
        <dsp:cNvSpPr/>
      </dsp:nvSpPr>
      <dsp:spPr>
        <a:xfrm rot="5400000">
          <a:off x="3659948" y="1324650"/>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субъектов РФ</a:t>
          </a:r>
          <a:endParaRPr lang="ru-RU" sz="1050" b="1" kern="1200" dirty="0">
            <a:solidFill>
              <a:schemeClr val="tx1"/>
            </a:solidFill>
          </a:endParaRPr>
        </a:p>
      </dsp:txBody>
      <dsp:txXfrm rot="-5400000">
        <a:off x="3951390" y="1456634"/>
        <a:ext cx="870150" cy="1000173"/>
      </dsp:txXfrm>
    </dsp:sp>
    <dsp:sp modelId="{AAF63184-6EA5-4416-B3DD-57FBFC0197F5}">
      <dsp:nvSpPr>
        <dsp:cNvPr id="0" name=""/>
        <dsp:cNvSpPr/>
      </dsp:nvSpPr>
      <dsp:spPr>
        <a:xfrm>
          <a:off x="3485299" y="3993063"/>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CA64E890-67F7-4554-823F-AB3A1D49FE44}">
      <dsp:nvSpPr>
        <dsp:cNvPr id="0" name=""/>
        <dsp:cNvSpPr/>
      </dsp:nvSpPr>
      <dsp:spPr>
        <a:xfrm rot="5400000">
          <a:off x="5029998" y="1345124"/>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321440" y="1477108"/>
        <a:ext cx="870150" cy="1000173"/>
      </dsp:txXfrm>
    </dsp:sp>
    <dsp:sp modelId="{6115FC19-E7FC-4588-B22F-B9408DE1EE3A}">
      <dsp:nvSpPr>
        <dsp:cNvPr id="0" name=""/>
        <dsp:cNvSpPr/>
      </dsp:nvSpPr>
      <dsp:spPr>
        <a:xfrm rot="5400000">
          <a:off x="5069324" y="3797920"/>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и сельских поселений</a:t>
          </a:r>
          <a:endParaRPr lang="ru-RU" sz="1050" b="1" kern="1200" dirty="0">
            <a:solidFill>
              <a:schemeClr val="tx1"/>
            </a:solidFill>
          </a:endParaRPr>
        </a:p>
      </dsp:txBody>
      <dsp:txXfrm rot="-5400000">
        <a:off x="5360766" y="3929904"/>
        <a:ext cx="870150" cy="1000173"/>
      </dsp:txXfrm>
    </dsp:sp>
    <dsp:sp modelId="{87B061FF-FBB7-43D7-89F0-3B5ECEEF47FD}">
      <dsp:nvSpPr>
        <dsp:cNvPr id="0" name=""/>
        <dsp:cNvSpPr/>
      </dsp:nvSpPr>
      <dsp:spPr>
        <a:xfrm>
          <a:off x="7094639" y="5226400"/>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C709B7BB-4112-4C7C-96A2-E689DFD2B964}">
      <dsp:nvSpPr>
        <dsp:cNvPr id="0" name=""/>
        <dsp:cNvSpPr/>
      </dsp:nvSpPr>
      <dsp:spPr>
        <a:xfrm rot="5400000">
          <a:off x="6440917" y="380599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732359" y="3937983"/>
        <a:ext cx="870150" cy="1000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39DC-B690-483E-863E-33D12773B122}">
      <dsp:nvSpPr>
        <dsp:cNvPr id="0" name=""/>
        <dsp:cNvSpPr/>
      </dsp:nvSpPr>
      <dsp:spPr>
        <a:xfrm>
          <a:off x="0" y="976150"/>
          <a:ext cx="10972800" cy="1702580"/>
        </a:xfrm>
        <a:prstGeom prst="rect">
          <a:avLst/>
        </a:prstGeom>
        <a:solidFill>
          <a:srgbClr val="E8FAFE">
            <a:alpha val="89804"/>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104140"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общий объем доходов краевого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закону Камчатского края о краевом бюджете на очередной финансовый год и плановый период, устанавливающее нормативы распределения</a:t>
          </a:r>
          <a:endParaRPr lang="ru-RU" sz="1200" kern="1200" dirty="0"/>
        </a:p>
        <a:p>
          <a:pPr marL="114300" lvl="1" indent="-114300" algn="l" defTabSz="533400">
            <a:lnSpc>
              <a:spcPct val="90000"/>
            </a:lnSpc>
            <a:spcBef>
              <a:spcPct val="0"/>
            </a:spcBef>
            <a:spcAft>
              <a:spcPct val="15000"/>
            </a:spcAft>
            <a:buChar char="••"/>
          </a:pPr>
          <a:r>
            <a:rPr lang="ru-RU" sz="1200" kern="1200" dirty="0" smtClean="0"/>
            <a:t>общий объем расходов краевого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условно утверждаемые расходы;</a:t>
          </a:r>
          <a:endParaRPr lang="ru-RU" sz="1200" kern="1200" dirty="0"/>
        </a:p>
        <a:p>
          <a:pPr marL="114300" lvl="1" indent="-114300" algn="l" defTabSz="533400">
            <a:lnSpc>
              <a:spcPct val="90000"/>
            </a:lnSpc>
            <a:spcBef>
              <a:spcPct val="0"/>
            </a:spcBef>
            <a:spcAft>
              <a:spcPct val="15000"/>
            </a:spcAft>
            <a:buChar char="••"/>
          </a:pPr>
          <a:r>
            <a:rPr lang="ru-RU" sz="1200" kern="1200" dirty="0" smtClean="0"/>
            <a:t>верхний предел государственного долга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нормативная величина Резервного фонда Правительства Камчатского;</a:t>
          </a:r>
          <a:endParaRPr lang="ru-RU" sz="1200" kern="1200" dirty="0"/>
        </a:p>
        <a:p>
          <a:pPr marL="114300" lvl="1" indent="-114300" algn="l" defTabSz="533400">
            <a:lnSpc>
              <a:spcPct val="90000"/>
            </a:lnSpc>
            <a:spcBef>
              <a:spcPct val="0"/>
            </a:spcBef>
            <a:spcAft>
              <a:spcPct val="15000"/>
            </a:spcAft>
            <a:buChar char="••"/>
          </a:pPr>
          <a:r>
            <a:rPr lang="ru-RU" sz="1200" kern="1200" dirty="0" smtClean="0"/>
            <a:t>дефицит (профицит) краевого бюджета</a:t>
          </a:r>
          <a:endParaRPr lang="ru-RU" sz="1200" kern="1200" dirty="0"/>
        </a:p>
      </dsp:txBody>
      <dsp:txXfrm>
        <a:off x="0" y="976150"/>
        <a:ext cx="10972800" cy="1702580"/>
      </dsp:txXfrm>
    </dsp:sp>
    <dsp:sp modelId="{76617A07-5A16-4C3C-8DBB-08C37BB6F531}">
      <dsp:nvSpPr>
        <dsp:cNvPr id="0" name=""/>
        <dsp:cNvSpPr/>
      </dsp:nvSpPr>
      <dsp:spPr>
        <a:xfrm>
          <a:off x="149468" y="404447"/>
          <a:ext cx="7673459" cy="666835"/>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закона Камчатского края о краевом бюджете в первом чтении:</a:t>
          </a:r>
          <a:endParaRPr lang="en-US" sz="1400" b="1" kern="1200" dirty="0" smtClean="0"/>
        </a:p>
      </dsp:txBody>
      <dsp:txXfrm>
        <a:off x="182020" y="436999"/>
        <a:ext cx="7608355" cy="601731"/>
      </dsp:txXfrm>
    </dsp:sp>
    <dsp:sp modelId="{6B5F460D-7A8B-4F13-AF8C-11D6249D381F}">
      <dsp:nvSpPr>
        <dsp:cNvPr id="0" name=""/>
        <dsp:cNvSpPr/>
      </dsp:nvSpPr>
      <dsp:spPr>
        <a:xfrm>
          <a:off x="0" y="3305837"/>
          <a:ext cx="10972800" cy="2380492"/>
        </a:xfrm>
        <a:prstGeom prst="rect">
          <a:avLst/>
        </a:prstGeom>
        <a:solidFill>
          <a:srgbClr val="E8FAFE">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104140"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доходов краевого бюджета</a:t>
          </a:r>
          <a:endParaRPr lang="ru-RU" sz="500" kern="1200" dirty="0"/>
        </a:p>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источников финансирования дефицита краевого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(государственным программам Камчатского края и непрограммным направлениям деятельности), группам видов расходов классификации расходов краевого бюджета в пределах общего объема расходов краевого бюджета, утвержденных в первом чтении;</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между местными бюджетами межбюджетных трансфертов;</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государственных заимствований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государственных гарантий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источники финансирования дефицита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перечень государственных программ Камчатского края.</a:t>
          </a:r>
          <a:endParaRPr lang="ru-RU" sz="1200" kern="1200" dirty="0"/>
        </a:p>
      </dsp:txBody>
      <dsp:txXfrm>
        <a:off x="0" y="3305837"/>
        <a:ext cx="10972800" cy="2380492"/>
      </dsp:txXfrm>
    </dsp:sp>
    <dsp:sp modelId="{8B7E7848-6044-471A-BC58-8445AFF47CD0}">
      <dsp:nvSpPr>
        <dsp:cNvPr id="0" name=""/>
        <dsp:cNvSpPr/>
      </dsp:nvSpPr>
      <dsp:spPr>
        <a:xfrm>
          <a:off x="114065" y="2573439"/>
          <a:ext cx="7673459" cy="796421"/>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закона Камчатского края о краевом бюджете во втором чтении </a:t>
          </a:r>
          <a:r>
            <a:rPr lang="ru-RU" sz="1400" b="0" kern="1200" dirty="0" smtClean="0"/>
            <a:t>-</a:t>
          </a:r>
          <a:r>
            <a:rPr lang="ru-RU" sz="1400" b="1" kern="1200" dirty="0" smtClean="0"/>
            <a:t> </a:t>
          </a:r>
          <a:r>
            <a:rPr lang="ru-RU" sz="1200" kern="1200" dirty="0" smtClean="0"/>
            <a:t>текстовые статьи проекта закона, а также приложения к нему, устанавливающие:</a:t>
          </a:r>
          <a:endParaRPr lang="ru-RU" sz="1200" kern="1200" dirty="0"/>
        </a:p>
      </dsp:txBody>
      <dsp:txXfrm>
        <a:off x="152943" y="2612317"/>
        <a:ext cx="7595703" cy="718665"/>
      </dsp:txXfrm>
    </dsp:sp>
    <dsp:sp modelId="{FB00732A-623E-4F2E-85D6-43BA17518E54}">
      <dsp:nvSpPr>
        <dsp:cNvPr id="0" name=""/>
        <dsp:cNvSpPr/>
      </dsp:nvSpPr>
      <dsp:spPr>
        <a:xfrm>
          <a:off x="0" y="5954844"/>
          <a:ext cx="10972800" cy="125201"/>
        </a:xfrm>
        <a:prstGeom prst="rect">
          <a:avLst/>
        </a:prstGeom>
        <a:solidFill>
          <a:srgbClr val="E8FAFE">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D526CF0-EB81-4718-81F1-F77F66E8A642}">
      <dsp:nvSpPr>
        <dsp:cNvPr id="0" name=""/>
        <dsp:cNvSpPr/>
      </dsp:nvSpPr>
      <dsp:spPr>
        <a:xfrm>
          <a:off x="117831" y="5497077"/>
          <a:ext cx="7680960" cy="509039"/>
        </a:xfrm>
        <a:prstGeom prst="roundRect">
          <a:avLst/>
        </a:prstGeom>
        <a:gradFill rotWithShape="0">
          <a:gsLst>
            <a:gs pos="0">
              <a:srgbClr val="FFE5FF"/>
            </a:gs>
            <a:gs pos="93890">
              <a:srgbClr val="CDFFE6"/>
            </a:gs>
            <a:gs pos="35000">
              <a:srgbClr val="CFF5FD"/>
            </a:gs>
            <a:gs pos="100000">
              <a:schemeClr val="accent1">
                <a:hueOff val="0"/>
                <a:satOff val="0"/>
                <a:lumOff val="0"/>
                <a:alphaOff val="0"/>
                <a:tint val="15000"/>
                <a:satMod val="35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Для рассмотрения в третьем чтении законопроект выносится на голосование в целом.</a:t>
          </a:r>
          <a:endParaRPr lang="ru-RU" sz="1400" kern="1200" dirty="0"/>
        </a:p>
      </dsp:txBody>
      <dsp:txXfrm>
        <a:off x="142680" y="5521926"/>
        <a:ext cx="7631262" cy="459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8D92-3E57-4F5E-A093-5AE55E4C85A6}">
      <dsp:nvSpPr>
        <dsp:cNvPr id="0" name=""/>
        <dsp:cNvSpPr/>
      </dsp:nvSpPr>
      <dsp:spPr>
        <a:xfrm>
          <a:off x="0" y="609275"/>
          <a:ext cx="10499933" cy="176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4911" tIns="145796" rIns="814911" bIns="49784" numCol="1" spcCol="1270" anchor="t" anchorCtr="0">
          <a:noAutofit/>
        </a:bodyPr>
        <a:lstStyle/>
        <a:p>
          <a:pPr marL="57150" lvl="1" indent="-57150" algn="l" defTabSz="311150">
            <a:lnSpc>
              <a:spcPct val="90000"/>
            </a:lnSpc>
            <a:spcBef>
              <a:spcPct val="0"/>
            </a:spcBef>
            <a:spcAft>
              <a:spcPct val="15000"/>
            </a:spcAft>
            <a:buChar char="••"/>
          </a:pPr>
          <a:endParaRPr lang="ru-RU" sz="700" b="1" kern="1200" dirty="0">
            <a:solidFill>
              <a:schemeClr val="accent4">
                <a:lumMod val="50000"/>
              </a:schemeClr>
            </a:solidFill>
          </a:endParaRPr>
        </a:p>
      </dsp:txBody>
      <dsp:txXfrm>
        <a:off x="0" y="609275"/>
        <a:ext cx="10499933" cy="176400"/>
      </dsp:txXfrm>
    </dsp:sp>
    <dsp:sp modelId="{83A8DEED-3CA3-4BCD-BD9C-B509C4FB1C78}">
      <dsp:nvSpPr>
        <dsp:cNvPr id="0" name=""/>
        <dsp:cNvSpPr/>
      </dsp:nvSpPr>
      <dsp:spPr>
        <a:xfrm>
          <a:off x="480392" y="250371"/>
          <a:ext cx="10018766" cy="4725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Предоставление льгот по налогу на прибыль организаций участникам региональных инвестиционных проектов и специальных инвестиционных контрактов, реализуемых на территории Камчатского края</a:t>
          </a:r>
          <a:endParaRPr lang="ru-RU" sz="1000" b="1" i="0" kern="1200" dirty="0">
            <a:effectLst/>
            <a:latin typeface="+mn-lt"/>
          </a:endParaRPr>
        </a:p>
      </dsp:txBody>
      <dsp:txXfrm>
        <a:off x="503458" y="273437"/>
        <a:ext cx="9972634" cy="426368"/>
      </dsp:txXfrm>
    </dsp:sp>
    <dsp:sp modelId="{54E37189-AFEE-4CB3-A694-4A90D08FD780}">
      <dsp:nvSpPr>
        <dsp:cNvPr id="0" name=""/>
        <dsp:cNvSpPr/>
      </dsp:nvSpPr>
      <dsp:spPr>
        <a:xfrm>
          <a:off x="0" y="1193130"/>
          <a:ext cx="10499933" cy="176400"/>
        </a:xfrm>
        <a:prstGeom prst="rect">
          <a:avLst/>
        </a:prstGeom>
        <a:solidFill>
          <a:schemeClr val="lt1">
            <a:alpha val="90000"/>
            <a:hueOff val="0"/>
            <a:satOff val="0"/>
            <a:lumOff val="0"/>
            <a:alphaOff val="0"/>
          </a:schemeClr>
        </a:solidFill>
        <a:ln w="6350" cap="flat" cmpd="sng" algn="ctr">
          <a:solidFill>
            <a:schemeClr val="accent5">
              <a:hueOff val="-1050478"/>
              <a:satOff val="-1461"/>
              <a:lumOff val="-56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0392" y="833752"/>
          <a:ext cx="10018766" cy="472500"/>
        </a:xfrm>
        <a:prstGeom prst="roundRect">
          <a:avLst/>
        </a:prstGeom>
        <a:gradFill rotWithShape="0">
          <a:gsLst>
            <a:gs pos="0">
              <a:schemeClr val="accent5">
                <a:hueOff val="-1050478"/>
                <a:satOff val="-1461"/>
                <a:lumOff val="-560"/>
                <a:alphaOff val="0"/>
                <a:lumMod val="110000"/>
                <a:satMod val="105000"/>
                <a:tint val="67000"/>
              </a:schemeClr>
            </a:gs>
            <a:gs pos="50000">
              <a:schemeClr val="accent5">
                <a:hueOff val="-1050478"/>
                <a:satOff val="-1461"/>
                <a:lumOff val="-560"/>
                <a:alphaOff val="0"/>
                <a:lumMod val="105000"/>
                <a:satMod val="103000"/>
                <a:tint val="73000"/>
              </a:schemeClr>
            </a:gs>
            <a:gs pos="100000">
              <a:schemeClr val="accent5">
                <a:hueOff val="-1050478"/>
                <a:satOff val="-1461"/>
                <a:lumOff val="-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Сохранение системы стимулов, обеспечивающих благоприятную экономическую среду для развития деятельности рыбохозяйственных организаций, их закрепление в регионе</a:t>
          </a:r>
          <a:endParaRPr lang="ru-RU" sz="1000" b="1" i="0" kern="1200" dirty="0"/>
        </a:p>
      </dsp:txBody>
      <dsp:txXfrm>
        <a:off x="503458" y="856818"/>
        <a:ext cx="9972634" cy="426368"/>
      </dsp:txXfrm>
    </dsp:sp>
    <dsp:sp modelId="{AC5083B6-C118-4C5F-935E-869E9BAD82F8}">
      <dsp:nvSpPr>
        <dsp:cNvPr id="0" name=""/>
        <dsp:cNvSpPr/>
      </dsp:nvSpPr>
      <dsp:spPr>
        <a:xfrm>
          <a:off x="0" y="1779595"/>
          <a:ext cx="10499933" cy="176400"/>
        </a:xfrm>
        <a:prstGeom prst="rect">
          <a:avLst/>
        </a:prstGeom>
        <a:solidFill>
          <a:schemeClr val="lt1">
            <a:alpha val="90000"/>
            <a:hueOff val="0"/>
            <a:satOff val="0"/>
            <a:lumOff val="0"/>
            <a:alphaOff val="0"/>
          </a:schemeClr>
        </a:solidFill>
        <a:ln w="6350" cap="flat" cmpd="sng" algn="ctr">
          <a:solidFill>
            <a:schemeClr val="accent5">
              <a:hueOff val="-2100956"/>
              <a:satOff val="-2922"/>
              <a:lumOff val="-1121"/>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0392" y="1417133"/>
          <a:ext cx="10018766" cy="472500"/>
        </a:xfrm>
        <a:prstGeom prst="roundRect">
          <a:avLst/>
        </a:prstGeom>
        <a:gradFill rotWithShape="0">
          <a:gsLst>
            <a:gs pos="0">
              <a:schemeClr val="accent5">
                <a:hueOff val="-2100956"/>
                <a:satOff val="-2922"/>
                <a:lumOff val="-1121"/>
                <a:alphaOff val="0"/>
                <a:lumMod val="110000"/>
                <a:satMod val="105000"/>
                <a:tint val="67000"/>
              </a:schemeClr>
            </a:gs>
            <a:gs pos="50000">
              <a:schemeClr val="accent5">
                <a:hueOff val="-2100956"/>
                <a:satOff val="-2922"/>
                <a:lumOff val="-1121"/>
                <a:alphaOff val="0"/>
                <a:lumMod val="105000"/>
                <a:satMod val="103000"/>
                <a:tint val="73000"/>
              </a:schemeClr>
            </a:gs>
            <a:gs pos="100000">
              <a:schemeClr val="accent5">
                <a:hueOff val="-2100956"/>
                <a:satOff val="-2922"/>
                <a:lumOff val="-1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Стимулирование налогоплательщиков, реализующих особо значимые инвестиционные проекты Камчатского края по созданию предприятий для производства продукции животноводства и растениеводства</a:t>
          </a:r>
          <a:endParaRPr lang="ru-RU" sz="1000" b="1" i="0" kern="1200" dirty="0"/>
        </a:p>
      </dsp:txBody>
      <dsp:txXfrm>
        <a:off x="503458" y="1440199"/>
        <a:ext cx="9972634" cy="426368"/>
      </dsp:txXfrm>
    </dsp:sp>
    <dsp:sp modelId="{FF10539C-D932-4077-BE75-D57121BEF63F}">
      <dsp:nvSpPr>
        <dsp:cNvPr id="0" name=""/>
        <dsp:cNvSpPr/>
      </dsp:nvSpPr>
      <dsp:spPr>
        <a:xfrm>
          <a:off x="0" y="2359892"/>
          <a:ext cx="10499933" cy="176400"/>
        </a:xfrm>
        <a:prstGeom prst="rect">
          <a:avLst/>
        </a:prstGeom>
        <a:solidFill>
          <a:schemeClr val="lt1">
            <a:alpha val="90000"/>
            <a:hueOff val="0"/>
            <a:satOff val="0"/>
            <a:lumOff val="0"/>
            <a:alphaOff val="0"/>
          </a:schemeClr>
        </a:solidFill>
        <a:ln w="6350" cap="flat" cmpd="sng" algn="ctr">
          <a:solidFill>
            <a:schemeClr val="accent5">
              <a:hueOff val="-3151433"/>
              <a:satOff val="-4383"/>
              <a:lumOff val="-16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499874" y="1990711"/>
          <a:ext cx="9997484" cy="472500"/>
        </a:xfrm>
        <a:prstGeom prst="roundRect">
          <a:avLst/>
        </a:prstGeom>
        <a:gradFill rotWithShape="0">
          <a:gsLst>
            <a:gs pos="0">
              <a:schemeClr val="accent5">
                <a:hueOff val="-3151433"/>
                <a:satOff val="-4383"/>
                <a:lumOff val="-1681"/>
                <a:alphaOff val="0"/>
                <a:lumMod val="110000"/>
                <a:satMod val="105000"/>
                <a:tint val="67000"/>
              </a:schemeClr>
            </a:gs>
            <a:gs pos="50000">
              <a:schemeClr val="accent5">
                <a:hueOff val="-3151433"/>
                <a:satOff val="-4383"/>
                <a:lumOff val="-1681"/>
                <a:alphaOff val="0"/>
                <a:lumMod val="105000"/>
                <a:satMod val="103000"/>
                <a:tint val="73000"/>
              </a:schemeClr>
            </a:gs>
            <a:gs pos="100000">
              <a:schemeClr val="accent5">
                <a:hueOff val="-3151433"/>
                <a:satOff val="-4383"/>
                <a:lumOff val="-1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Льготное налогообложение имущества организаций, реализующих особо значимые инвестиционные проекты Камчатского края по добыче полезных ископаемых, за исключением углеводородов</a:t>
          </a:r>
          <a:endParaRPr lang="ru-RU" sz="1000" b="1" kern="1200" dirty="0">
            <a:effectLst/>
            <a:latin typeface="+mn-lt"/>
          </a:endParaRPr>
        </a:p>
      </dsp:txBody>
      <dsp:txXfrm>
        <a:off x="522940" y="2013777"/>
        <a:ext cx="9951352" cy="426368"/>
      </dsp:txXfrm>
    </dsp:sp>
    <dsp:sp modelId="{239A16E2-1CA1-42AE-BF99-61B9DF1A2C14}">
      <dsp:nvSpPr>
        <dsp:cNvPr id="0" name=""/>
        <dsp:cNvSpPr/>
      </dsp:nvSpPr>
      <dsp:spPr>
        <a:xfrm>
          <a:off x="0" y="2956461"/>
          <a:ext cx="10499933" cy="176400"/>
        </a:xfrm>
        <a:prstGeom prst="rect">
          <a:avLst/>
        </a:prstGeom>
        <a:solidFill>
          <a:schemeClr val="lt1">
            <a:alpha val="90000"/>
            <a:hueOff val="0"/>
            <a:satOff val="0"/>
            <a:lumOff val="0"/>
            <a:alphaOff val="0"/>
          </a:schemeClr>
        </a:solidFill>
        <a:ln w="6350" cap="flat" cmpd="sng" algn="ctr">
          <a:solidFill>
            <a:schemeClr val="accent5">
              <a:hueOff val="-4201911"/>
              <a:satOff val="-5845"/>
              <a:lumOff val="-22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499874" y="2583895"/>
          <a:ext cx="9997484" cy="472500"/>
        </a:xfrm>
        <a:prstGeom prst="roundRect">
          <a:avLst/>
        </a:prstGeom>
        <a:gradFill rotWithShape="0">
          <a:gsLst>
            <a:gs pos="0">
              <a:schemeClr val="accent5">
                <a:hueOff val="-4201911"/>
                <a:satOff val="-5845"/>
                <a:lumOff val="-2241"/>
                <a:alphaOff val="0"/>
                <a:lumMod val="110000"/>
                <a:satMod val="105000"/>
                <a:tint val="67000"/>
              </a:schemeClr>
            </a:gs>
            <a:gs pos="50000">
              <a:schemeClr val="accent5">
                <a:hueOff val="-4201911"/>
                <a:satOff val="-5845"/>
                <a:lumOff val="-2241"/>
                <a:alphaOff val="0"/>
                <a:lumMod val="105000"/>
                <a:satMod val="103000"/>
                <a:tint val="73000"/>
              </a:schemeClr>
            </a:gs>
            <a:gs pos="100000">
              <a:schemeClr val="accent5">
                <a:hueOff val="-4201911"/>
                <a:satOff val="-5845"/>
                <a:lumOff val="-22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Стабилизация ставок транспортного налога</a:t>
          </a:r>
          <a:endParaRPr lang="ru-RU" sz="1000" b="1" i="0" kern="1200" dirty="0"/>
        </a:p>
      </dsp:txBody>
      <dsp:txXfrm>
        <a:off x="522940" y="2606961"/>
        <a:ext cx="9951352" cy="426368"/>
      </dsp:txXfrm>
    </dsp:sp>
    <dsp:sp modelId="{0CC8F8DD-402C-47E0-892B-B002BF58C96C}">
      <dsp:nvSpPr>
        <dsp:cNvPr id="0" name=""/>
        <dsp:cNvSpPr/>
      </dsp:nvSpPr>
      <dsp:spPr>
        <a:xfrm>
          <a:off x="0" y="3526654"/>
          <a:ext cx="10499933" cy="176400"/>
        </a:xfrm>
        <a:prstGeom prst="rect">
          <a:avLst/>
        </a:prstGeom>
        <a:solidFill>
          <a:schemeClr val="lt1">
            <a:alpha val="90000"/>
            <a:hueOff val="0"/>
            <a:satOff val="0"/>
            <a:lumOff val="0"/>
            <a:alphaOff val="0"/>
          </a:schemeClr>
        </a:solidFill>
        <a:ln w="6350" cap="flat" cmpd="sng" algn="ctr">
          <a:solidFill>
            <a:schemeClr val="accent5">
              <a:hueOff val="-5252389"/>
              <a:satOff val="-7306"/>
              <a:lumOff val="-28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499874" y="3167276"/>
          <a:ext cx="9997484" cy="472500"/>
        </a:xfrm>
        <a:prstGeom prst="roundRect">
          <a:avLst/>
        </a:prstGeom>
        <a:gradFill rotWithShape="0">
          <a:gsLst>
            <a:gs pos="0">
              <a:schemeClr val="accent5">
                <a:hueOff val="-5252389"/>
                <a:satOff val="-7306"/>
                <a:lumOff val="-2801"/>
                <a:alphaOff val="0"/>
                <a:lumMod val="110000"/>
                <a:satMod val="105000"/>
                <a:tint val="67000"/>
              </a:schemeClr>
            </a:gs>
            <a:gs pos="50000">
              <a:schemeClr val="accent5">
                <a:hueOff val="-5252389"/>
                <a:satOff val="-7306"/>
                <a:lumOff val="-2801"/>
                <a:alphaOff val="0"/>
                <a:lumMod val="105000"/>
                <a:satMod val="103000"/>
                <a:tint val="73000"/>
              </a:schemeClr>
            </a:gs>
            <a:gs pos="100000">
              <a:schemeClr val="accent5">
                <a:hueOff val="-5252389"/>
                <a:satOff val="-7306"/>
                <a:lumOff val="-28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Поэтапное включение объектов недвижимости в систему уплаты налога на имущество организаций по их кадастровой стоимости</a:t>
          </a:r>
          <a:endParaRPr lang="ru-RU" sz="1000" b="1" i="0" kern="1200" dirty="0"/>
        </a:p>
      </dsp:txBody>
      <dsp:txXfrm>
        <a:off x="522940" y="3190342"/>
        <a:ext cx="9951352" cy="426368"/>
      </dsp:txXfrm>
    </dsp:sp>
    <dsp:sp modelId="{C3FA03B6-D1A5-4273-9200-D293B6764778}">
      <dsp:nvSpPr>
        <dsp:cNvPr id="0" name=""/>
        <dsp:cNvSpPr/>
      </dsp:nvSpPr>
      <dsp:spPr>
        <a:xfrm>
          <a:off x="0" y="4110035"/>
          <a:ext cx="10499933" cy="176400"/>
        </a:xfrm>
        <a:prstGeom prst="rect">
          <a:avLst/>
        </a:prstGeom>
        <a:solidFill>
          <a:schemeClr val="lt1">
            <a:alpha val="90000"/>
            <a:hueOff val="0"/>
            <a:satOff val="0"/>
            <a:lumOff val="0"/>
            <a:alphaOff val="0"/>
          </a:schemeClr>
        </a:solidFill>
        <a:ln w="6350" cap="flat" cmpd="sng" algn="ctr">
          <a:solidFill>
            <a:schemeClr val="accent5">
              <a:hueOff val="-6302867"/>
              <a:satOff val="-8767"/>
              <a:lumOff val="-3362"/>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0392" y="3750657"/>
          <a:ext cx="10018766" cy="472500"/>
        </a:xfrm>
        <a:prstGeom prst="roundRect">
          <a:avLst/>
        </a:prstGeom>
        <a:gradFill rotWithShape="0">
          <a:gsLst>
            <a:gs pos="0">
              <a:schemeClr val="accent5">
                <a:hueOff val="-6302867"/>
                <a:satOff val="-8767"/>
                <a:lumOff val="-3362"/>
                <a:alphaOff val="0"/>
                <a:lumMod val="110000"/>
                <a:satMod val="105000"/>
                <a:tint val="67000"/>
              </a:schemeClr>
            </a:gs>
            <a:gs pos="50000">
              <a:schemeClr val="accent5">
                <a:hueOff val="-6302867"/>
                <a:satOff val="-8767"/>
                <a:lumOff val="-3362"/>
                <a:alphaOff val="0"/>
                <a:lumMod val="105000"/>
                <a:satMod val="103000"/>
                <a:tint val="73000"/>
              </a:schemeClr>
            </a:gs>
            <a:gs pos="100000">
              <a:schemeClr val="accent5">
                <a:hueOff val="-6302867"/>
                <a:satOff val="-8767"/>
                <a:lumOff val="-33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Определение возможности дополнительного налогового стимулирования развития инфраструктуры туризма, объектов для осуществления санаторно-курортной, бальнеологической, физкультурно-оздоровительной деятельности</a:t>
          </a:r>
          <a:endParaRPr lang="ru-RU" sz="1000" b="1" i="0" kern="1200" dirty="0"/>
        </a:p>
      </dsp:txBody>
      <dsp:txXfrm>
        <a:off x="503458" y="3773723"/>
        <a:ext cx="9972634" cy="426368"/>
      </dsp:txXfrm>
    </dsp:sp>
    <dsp:sp modelId="{ABF43DEA-CEC5-43C3-AF31-6F544F3EAF33}">
      <dsp:nvSpPr>
        <dsp:cNvPr id="0" name=""/>
        <dsp:cNvSpPr/>
      </dsp:nvSpPr>
      <dsp:spPr>
        <a:xfrm>
          <a:off x="0" y="4728816"/>
          <a:ext cx="10499933" cy="1764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7570" y="4334038"/>
          <a:ext cx="10005455" cy="472500"/>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Реализация принципа предоставления льгот по налогу на имущество организаций при условии отсутствия у налогоплательщика задолженности перед бюджетом</a:t>
          </a:r>
          <a:endParaRPr kumimoji="0" lang="ru-RU" sz="1000" b="1" i="0" u="none" strike="noStrike" kern="1200" cap="none" spc="0" normalizeH="0" baseline="0" noProof="0" dirty="0" smtClean="0">
            <a:ln/>
            <a:effectLst/>
            <a:uLnTx/>
            <a:uFillTx/>
          </a:endParaRPr>
        </a:p>
      </dsp:txBody>
      <dsp:txXfrm>
        <a:off x="510636" y="4357104"/>
        <a:ext cx="9959323" cy="426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8D92-3E57-4F5E-A093-5AE55E4C85A6}">
      <dsp:nvSpPr>
        <dsp:cNvPr id="0" name=""/>
        <dsp:cNvSpPr/>
      </dsp:nvSpPr>
      <dsp:spPr>
        <a:xfrm>
          <a:off x="0" y="592183"/>
          <a:ext cx="10534116" cy="176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7564" tIns="145796" rIns="817564" bIns="49784" numCol="1" spcCol="1270" anchor="t" anchorCtr="0">
          <a:noAutofit/>
        </a:bodyPr>
        <a:lstStyle/>
        <a:p>
          <a:pPr marL="57150" lvl="1" indent="-57150" algn="l" defTabSz="311150">
            <a:lnSpc>
              <a:spcPct val="90000"/>
            </a:lnSpc>
            <a:spcBef>
              <a:spcPct val="0"/>
            </a:spcBef>
            <a:spcAft>
              <a:spcPct val="15000"/>
            </a:spcAft>
            <a:buChar char="••"/>
          </a:pPr>
          <a:endParaRPr lang="ru-RU" sz="700" kern="1200" dirty="0">
            <a:solidFill>
              <a:schemeClr val="accent4">
                <a:lumMod val="50000"/>
              </a:schemeClr>
            </a:solidFill>
          </a:endParaRPr>
        </a:p>
      </dsp:txBody>
      <dsp:txXfrm>
        <a:off x="0" y="592183"/>
        <a:ext cx="10534116" cy="176400"/>
      </dsp:txXfrm>
    </dsp:sp>
    <dsp:sp modelId="{83A8DEED-3CA3-4BCD-BD9C-B509C4FB1C78}">
      <dsp:nvSpPr>
        <dsp:cNvPr id="0" name=""/>
        <dsp:cNvSpPr/>
      </dsp:nvSpPr>
      <dsp:spPr>
        <a:xfrm>
          <a:off x="481956" y="233279"/>
          <a:ext cx="10051383" cy="472500"/>
        </a:xfrm>
        <a:prstGeom prst="roundRect">
          <a:avLst/>
        </a:prstGeom>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Обеспечение долгосрочной сбалансированности и устойчивости бюджетной системы Камчатского края</a:t>
          </a:r>
          <a:endParaRPr lang="ru-RU" sz="1000" b="1" i="0" kern="1200" dirty="0">
            <a:effectLst/>
            <a:latin typeface="+mn-lt"/>
          </a:endParaRPr>
        </a:p>
      </dsp:txBody>
      <dsp:txXfrm>
        <a:off x="505022" y="256345"/>
        <a:ext cx="10005251" cy="426368"/>
      </dsp:txXfrm>
    </dsp:sp>
    <dsp:sp modelId="{54E37189-AFEE-4CB3-A694-4A90D08FD780}">
      <dsp:nvSpPr>
        <dsp:cNvPr id="0" name=""/>
        <dsp:cNvSpPr/>
      </dsp:nvSpPr>
      <dsp:spPr>
        <a:xfrm>
          <a:off x="0" y="1176038"/>
          <a:ext cx="10534116" cy="176400"/>
        </a:xfrm>
        <a:prstGeom prst="rect">
          <a:avLst/>
        </a:prstGeom>
        <a:solidFill>
          <a:schemeClr val="lt1">
            <a:alpha val="90000"/>
            <a:hueOff val="0"/>
            <a:satOff val="0"/>
            <a:lumOff val="0"/>
            <a:alphaOff val="0"/>
          </a:schemeClr>
        </a:solidFill>
        <a:ln w="6350" cap="flat" cmpd="sng" algn="ctr">
          <a:solidFill>
            <a:schemeClr val="accent3">
              <a:hueOff val="387228"/>
              <a:satOff val="14286"/>
              <a:lumOff val="-21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1956" y="816660"/>
          <a:ext cx="10051383" cy="472500"/>
        </a:xfrm>
        <a:prstGeom prst="roundRect">
          <a:avLst/>
        </a:prstGeom>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Развитие программно-целевых методов управления на региональном и муниципальном уровнях, обеспечение</a:t>
          </a:r>
          <a:r>
            <a:rPr lang="ru-RU" sz="1000" b="1" i="0" kern="1200" baseline="0" dirty="0" smtClean="0">
              <a:effectLst/>
            </a:rPr>
            <a:t> </a:t>
          </a:r>
          <a:r>
            <a:rPr lang="ru-RU" sz="1000" b="1" i="0" kern="1200" dirty="0" smtClean="0">
              <a:effectLst/>
            </a:rPr>
            <a:t>нацеленности бюджетной</a:t>
          </a:r>
          <a:r>
            <a:rPr lang="ru-RU" sz="1000" b="1" i="0" kern="1200" baseline="0" dirty="0" smtClean="0">
              <a:effectLst/>
            </a:rPr>
            <a:t> </a:t>
          </a:r>
          <a:r>
            <a:rPr lang="ru-RU" sz="1000" b="1" i="0" kern="1200" dirty="0" smtClean="0">
              <a:effectLst/>
            </a:rPr>
            <a:t>системы на достижение</a:t>
          </a:r>
          <a:r>
            <a:rPr lang="ru-RU" sz="1000" b="1" i="0" kern="1200" baseline="0" dirty="0" smtClean="0">
              <a:effectLst/>
            </a:rPr>
            <a:t> </a:t>
          </a:r>
          <a:r>
            <a:rPr lang="ru-RU" sz="1000" b="1" i="0" kern="1200" dirty="0" smtClean="0">
              <a:effectLst/>
            </a:rPr>
            <a:t>запланированных результатов</a:t>
          </a:r>
          <a:endParaRPr lang="ru-RU" sz="1000" b="1" i="0" kern="1200" dirty="0"/>
        </a:p>
      </dsp:txBody>
      <dsp:txXfrm>
        <a:off x="505022" y="839726"/>
        <a:ext cx="10005251" cy="426368"/>
      </dsp:txXfrm>
    </dsp:sp>
    <dsp:sp modelId="{AC5083B6-C118-4C5F-935E-869E9BAD82F8}">
      <dsp:nvSpPr>
        <dsp:cNvPr id="0" name=""/>
        <dsp:cNvSpPr/>
      </dsp:nvSpPr>
      <dsp:spPr>
        <a:xfrm>
          <a:off x="0" y="1762503"/>
          <a:ext cx="10534116" cy="176400"/>
        </a:xfrm>
        <a:prstGeom prst="rect">
          <a:avLst/>
        </a:prstGeom>
        <a:solidFill>
          <a:schemeClr val="lt1">
            <a:alpha val="90000"/>
            <a:hueOff val="0"/>
            <a:satOff val="0"/>
            <a:lumOff val="0"/>
            <a:alphaOff val="0"/>
          </a:schemeClr>
        </a:solidFill>
        <a:ln w="6350" cap="flat" cmpd="sng" algn="ctr">
          <a:solidFill>
            <a:schemeClr val="accent3">
              <a:hueOff val="774457"/>
              <a:satOff val="28571"/>
              <a:lumOff val="-4202"/>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1956" y="1400041"/>
          <a:ext cx="10051383" cy="472500"/>
        </a:xfrm>
        <a:prstGeom prst="roundRect">
          <a:avLst/>
        </a:prstGeom>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Обеспечение ассигнованиями в полном объеме и финансирование</a:t>
          </a:r>
          <a:r>
            <a:rPr lang="ru-RU" sz="1000" b="1" i="0" kern="1200" baseline="0" dirty="0" smtClean="0">
              <a:effectLst/>
            </a:rPr>
            <a:t> </a:t>
          </a:r>
          <a:r>
            <a:rPr lang="ru-RU" sz="1000" b="1" i="0" kern="1200" dirty="0" smtClean="0">
              <a:effectLst/>
            </a:rPr>
            <a:t>в первоочередном порядке приоритетных расходных обязательств</a:t>
          </a:r>
          <a:r>
            <a:rPr lang="ru-RU" sz="1000" b="1" i="0" kern="1200" baseline="0" dirty="0" smtClean="0">
              <a:effectLst/>
            </a:rPr>
            <a:t> </a:t>
          </a:r>
          <a:r>
            <a:rPr lang="ru-RU" sz="1000" b="1" i="0" kern="1200" dirty="0" smtClean="0">
              <a:effectLst/>
            </a:rPr>
            <a:t>Камчатского края и муниципальных образований</a:t>
          </a:r>
          <a:r>
            <a:rPr lang="ru-RU" sz="1000" b="1" i="0" kern="1200" baseline="0" dirty="0" smtClean="0">
              <a:effectLst/>
            </a:rPr>
            <a:t> </a:t>
          </a:r>
          <a:r>
            <a:rPr lang="ru-RU" sz="1000" b="1" i="0" kern="1200" dirty="0" smtClean="0">
              <a:effectLst/>
            </a:rPr>
            <a:t>в Камчатском крае</a:t>
          </a:r>
          <a:endParaRPr lang="ru-RU" sz="1000" b="1" i="0" kern="1200" dirty="0"/>
        </a:p>
      </dsp:txBody>
      <dsp:txXfrm>
        <a:off x="505022" y="1423107"/>
        <a:ext cx="10005251" cy="426368"/>
      </dsp:txXfrm>
    </dsp:sp>
    <dsp:sp modelId="{FF10539C-D932-4077-BE75-D57121BEF63F}">
      <dsp:nvSpPr>
        <dsp:cNvPr id="0" name=""/>
        <dsp:cNvSpPr/>
      </dsp:nvSpPr>
      <dsp:spPr>
        <a:xfrm>
          <a:off x="0" y="2342800"/>
          <a:ext cx="10534116" cy="176400"/>
        </a:xfrm>
        <a:prstGeom prst="rect">
          <a:avLst/>
        </a:prstGeom>
        <a:solidFill>
          <a:schemeClr val="lt1">
            <a:alpha val="90000"/>
            <a:hueOff val="0"/>
            <a:satOff val="0"/>
            <a:lumOff val="0"/>
            <a:alphaOff val="0"/>
          </a:schemeClr>
        </a:solidFill>
        <a:ln w="6350" cap="flat" cmpd="sng" algn="ctr">
          <a:solidFill>
            <a:schemeClr val="accent3">
              <a:hueOff val="1161685"/>
              <a:satOff val="42857"/>
              <a:lumOff val="-63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501502" y="1973619"/>
          <a:ext cx="10030032" cy="472500"/>
        </a:xfrm>
        <a:prstGeom prst="roundRect">
          <a:avLst/>
        </a:prstGeom>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kern="1200" dirty="0" smtClean="0">
              <a:effectLst/>
            </a:rPr>
            <a:t>Максимальное ограничение принимаемых расходных обязательств, сдерживание роста действующих расходных обязательств Камчатского края</a:t>
          </a:r>
          <a:endParaRPr lang="ru-RU" sz="1000" b="1" kern="1200" dirty="0">
            <a:effectLst/>
            <a:latin typeface="+mn-lt"/>
          </a:endParaRPr>
        </a:p>
      </dsp:txBody>
      <dsp:txXfrm>
        <a:off x="524568" y="1996685"/>
        <a:ext cx="9983900" cy="426368"/>
      </dsp:txXfrm>
    </dsp:sp>
    <dsp:sp modelId="{239A16E2-1CA1-42AE-BF99-61B9DF1A2C14}">
      <dsp:nvSpPr>
        <dsp:cNvPr id="0" name=""/>
        <dsp:cNvSpPr/>
      </dsp:nvSpPr>
      <dsp:spPr>
        <a:xfrm>
          <a:off x="0" y="2939369"/>
          <a:ext cx="10534116" cy="176400"/>
        </a:xfrm>
        <a:prstGeom prst="rect">
          <a:avLst/>
        </a:prstGeom>
        <a:solidFill>
          <a:schemeClr val="lt1">
            <a:alpha val="90000"/>
            <a:hueOff val="0"/>
            <a:satOff val="0"/>
            <a:lumOff val="0"/>
            <a:alphaOff val="0"/>
          </a:schemeClr>
        </a:solidFill>
        <a:ln w="6350" cap="flat" cmpd="sng" algn="ctr">
          <a:solidFill>
            <a:schemeClr val="accent3">
              <a:hueOff val="1548914"/>
              <a:satOff val="57143"/>
              <a:lumOff val="-84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501502" y="2566803"/>
          <a:ext cx="10030032" cy="472500"/>
        </a:xfrm>
        <a:prstGeom prst="roundRect">
          <a:avLst/>
        </a:prstGeom>
        <a:gradFill rotWithShape="0">
          <a:gsLst>
            <a:gs pos="0">
              <a:schemeClr val="accent3">
                <a:hueOff val="1548914"/>
                <a:satOff val="57143"/>
                <a:lumOff val="-8403"/>
                <a:alphaOff val="0"/>
                <a:lumMod val="110000"/>
                <a:satMod val="105000"/>
                <a:tint val="67000"/>
              </a:schemeClr>
            </a:gs>
            <a:gs pos="50000">
              <a:schemeClr val="accent3">
                <a:hueOff val="1548914"/>
                <a:satOff val="57143"/>
                <a:lumOff val="-8403"/>
                <a:alphaOff val="0"/>
                <a:lumMod val="105000"/>
                <a:satMod val="103000"/>
                <a:tint val="73000"/>
              </a:schemeClr>
            </a:gs>
            <a:gs pos="100000">
              <a:schemeClr val="accent3">
                <a:hueOff val="1548914"/>
                <a:satOff val="57143"/>
                <a:lumOff val="-84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Повышение ответственности главных распорядителей средств краевого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государственных и муниципальных услуг </a:t>
          </a:r>
          <a:endParaRPr lang="ru-RU" sz="1000" b="1" i="0" kern="1200" dirty="0"/>
        </a:p>
      </dsp:txBody>
      <dsp:txXfrm>
        <a:off x="524568" y="2589869"/>
        <a:ext cx="9983900" cy="426368"/>
      </dsp:txXfrm>
    </dsp:sp>
    <dsp:sp modelId="{0CC8F8DD-402C-47E0-892B-B002BF58C96C}">
      <dsp:nvSpPr>
        <dsp:cNvPr id="0" name=""/>
        <dsp:cNvSpPr/>
      </dsp:nvSpPr>
      <dsp:spPr>
        <a:xfrm>
          <a:off x="0" y="3509562"/>
          <a:ext cx="10534116" cy="176400"/>
        </a:xfrm>
        <a:prstGeom prst="rect">
          <a:avLst/>
        </a:prstGeom>
        <a:solidFill>
          <a:schemeClr val="lt1">
            <a:alpha val="90000"/>
            <a:hueOff val="0"/>
            <a:satOff val="0"/>
            <a:lumOff val="0"/>
            <a:alphaOff val="0"/>
          </a:schemeClr>
        </a:solidFill>
        <a:ln w="6350" cap="flat" cmpd="sng" algn="ctr">
          <a:solidFill>
            <a:schemeClr val="accent3">
              <a:hueOff val="1936142"/>
              <a:satOff val="71429"/>
              <a:lumOff val="-105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501502" y="3150184"/>
          <a:ext cx="10030032" cy="472500"/>
        </a:xfrm>
        <a:prstGeom prst="roundRect">
          <a:avLst/>
        </a:prstGeom>
        <a:gradFill rotWithShape="0">
          <a:gsLst>
            <a:gs pos="0">
              <a:schemeClr val="accent3">
                <a:hueOff val="1936142"/>
                <a:satOff val="71429"/>
                <a:lumOff val="-10504"/>
                <a:alphaOff val="0"/>
                <a:lumMod val="110000"/>
                <a:satMod val="105000"/>
                <a:tint val="67000"/>
              </a:schemeClr>
            </a:gs>
            <a:gs pos="50000">
              <a:schemeClr val="accent3">
                <a:hueOff val="1936142"/>
                <a:satOff val="71429"/>
                <a:lumOff val="-10504"/>
                <a:alphaOff val="0"/>
                <a:lumMod val="105000"/>
                <a:satMod val="103000"/>
                <a:tint val="73000"/>
              </a:schemeClr>
            </a:gs>
            <a:gs pos="100000">
              <a:schemeClr val="accent3">
                <a:hueOff val="1936142"/>
                <a:satOff val="71429"/>
                <a:lumOff val="-105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Оздоровление государственных и муниципальных финансов, погашение просроченной кредиторской задолженности краевого и местных бюджетов</a:t>
          </a:r>
          <a:endParaRPr lang="ru-RU" sz="1000" b="1" i="0" kern="1200" dirty="0"/>
        </a:p>
      </dsp:txBody>
      <dsp:txXfrm>
        <a:off x="524568" y="3173250"/>
        <a:ext cx="9983900" cy="426368"/>
      </dsp:txXfrm>
    </dsp:sp>
    <dsp:sp modelId="{C3FA03B6-D1A5-4273-9200-D293B6764778}">
      <dsp:nvSpPr>
        <dsp:cNvPr id="0" name=""/>
        <dsp:cNvSpPr/>
      </dsp:nvSpPr>
      <dsp:spPr>
        <a:xfrm>
          <a:off x="0" y="4092943"/>
          <a:ext cx="10534116" cy="176400"/>
        </a:xfrm>
        <a:prstGeom prst="rect">
          <a:avLst/>
        </a:prstGeom>
        <a:solidFill>
          <a:schemeClr val="lt1">
            <a:alpha val="90000"/>
            <a:hueOff val="0"/>
            <a:satOff val="0"/>
            <a:lumOff val="0"/>
            <a:alphaOff val="0"/>
          </a:schemeClr>
        </a:solidFill>
        <a:ln w="6350" cap="flat" cmpd="sng" algn="ctr">
          <a:solidFill>
            <a:schemeClr val="accent3">
              <a:hueOff val="2323371"/>
              <a:satOff val="85714"/>
              <a:lumOff val="-126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1956" y="3733565"/>
          <a:ext cx="10051383" cy="472500"/>
        </a:xfrm>
        <a:prstGeom prst="roundRect">
          <a:avLst/>
        </a:prstGeom>
        <a:gradFill rotWithShape="0">
          <a:gsLst>
            <a:gs pos="0">
              <a:schemeClr val="accent3">
                <a:hueOff val="2323371"/>
                <a:satOff val="85714"/>
                <a:lumOff val="-12605"/>
                <a:alphaOff val="0"/>
                <a:lumMod val="110000"/>
                <a:satMod val="105000"/>
                <a:tint val="67000"/>
              </a:schemeClr>
            </a:gs>
            <a:gs pos="50000">
              <a:schemeClr val="accent3">
                <a:hueOff val="2323371"/>
                <a:satOff val="85714"/>
                <a:lumOff val="-12605"/>
                <a:alphaOff val="0"/>
                <a:lumMod val="105000"/>
                <a:satMod val="103000"/>
                <a:tint val="73000"/>
              </a:schemeClr>
            </a:gs>
            <a:gs pos="100000">
              <a:schemeClr val="accent3">
                <a:hueOff val="2323371"/>
                <a:satOff val="85714"/>
                <a:lumOff val="-126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Эффективное управление государственным долгом Камчатского края, направленное на сохранение безопасного уровня долговой нагрузки</a:t>
          </a:r>
          <a:endParaRPr lang="ru-RU" sz="1000" b="1" i="0" kern="1200" dirty="0"/>
        </a:p>
      </dsp:txBody>
      <dsp:txXfrm>
        <a:off x="505022" y="3756631"/>
        <a:ext cx="10005251" cy="426368"/>
      </dsp:txXfrm>
    </dsp:sp>
    <dsp:sp modelId="{ABF43DEA-CEC5-43C3-AF31-6F544F3EAF33}">
      <dsp:nvSpPr>
        <dsp:cNvPr id="0" name=""/>
        <dsp:cNvSpPr/>
      </dsp:nvSpPr>
      <dsp:spPr>
        <a:xfrm>
          <a:off x="0" y="4711724"/>
          <a:ext cx="10534116" cy="1764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9157" y="4316946"/>
          <a:ext cx="10038029" cy="472500"/>
        </a:xfrm>
        <a:prstGeom prst="roundRect">
          <a:avLst/>
        </a:prstGeom>
        <a:gradFill rotWithShape="0">
          <a:gsLst>
            <a:gs pos="0">
              <a:schemeClr val="accent3">
                <a:hueOff val="2710599"/>
                <a:satOff val="100000"/>
                <a:lumOff val="-14706"/>
                <a:lumMod val="110000"/>
                <a:satMod val="105000"/>
                <a:tint val="67000"/>
                <a:alpha val="88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Повышение прозрачности и автоматизация бюджетного процесса на региональном и муниципальном уровнях</a:t>
          </a:r>
        </a:p>
      </dsp:txBody>
      <dsp:txXfrm>
        <a:off x="512223" y="4340012"/>
        <a:ext cx="9991897" cy="426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EFA0F-85D5-4E27-ADBF-ECF61ED64DCA}">
      <dsp:nvSpPr>
        <dsp:cNvPr id="0" name=""/>
        <dsp:cNvSpPr/>
      </dsp:nvSpPr>
      <dsp:spPr>
        <a:xfrm rot="10800000">
          <a:off x="1416712" y="412189"/>
          <a:ext cx="4974640" cy="286332"/>
        </a:xfrm>
        <a:prstGeom prst="homePlate">
          <a:avLst/>
        </a:prstGeom>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Развитие образования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88295" y="412189"/>
        <a:ext cx="4903057" cy="286332"/>
      </dsp:txXfrm>
    </dsp:sp>
    <dsp:sp modelId="{03AB847F-79BC-41A2-84F6-75234D68B6D4}">
      <dsp:nvSpPr>
        <dsp:cNvPr id="0" name=""/>
        <dsp:cNvSpPr/>
      </dsp:nvSpPr>
      <dsp:spPr>
        <a:xfrm>
          <a:off x="1199266" y="393211"/>
          <a:ext cx="383788" cy="353815"/>
        </a:xfrm>
        <a:prstGeom prst="ellipse">
          <a:avLst/>
        </a:prstGeom>
        <a:blipFill>
          <a:blip xmlns:r="http://schemas.openxmlformats.org/officeDocument/2006/relationships" r:embed="rId1"/>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DDE420-7A13-4F30-B144-936B32DE2303}">
      <dsp:nvSpPr>
        <dsp:cNvPr id="0" name=""/>
        <dsp:cNvSpPr/>
      </dsp:nvSpPr>
      <dsp:spPr>
        <a:xfrm rot="10800000">
          <a:off x="1476245" y="49495"/>
          <a:ext cx="4858433" cy="286332"/>
        </a:xfrm>
        <a:prstGeom prst="homePlate">
          <a:avLst/>
        </a:prstGeom>
        <a:gradFill flip="none" rotWithShape="1">
          <a:gsLst>
            <a:gs pos="0">
              <a:schemeClr val="accent5">
                <a:lumMod val="60000"/>
                <a:lumOff val="4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Развитие здравоохранения Камчатского края</a:t>
          </a:r>
          <a:endParaRPr lang="ru-RU" sz="900" kern="1200" dirty="0">
            <a:solidFill>
              <a:schemeClr val="tx2">
                <a:lumMod val="50000"/>
              </a:schemeClr>
            </a:solidFill>
            <a:latin typeface="Palatino Linotype" panose="02040502050505030304" pitchFamily="18" charset="0"/>
          </a:endParaRPr>
        </a:p>
      </dsp:txBody>
      <dsp:txXfrm rot="10800000">
        <a:off x="1547828" y="49495"/>
        <a:ext cx="4786850" cy="286332"/>
      </dsp:txXfrm>
    </dsp:sp>
    <dsp:sp modelId="{03717D0E-DACA-4A3F-ACF9-F8EBB9B4E7E7}">
      <dsp:nvSpPr>
        <dsp:cNvPr id="0" name=""/>
        <dsp:cNvSpPr/>
      </dsp:nvSpPr>
      <dsp:spPr>
        <a:xfrm>
          <a:off x="1192935" y="67"/>
          <a:ext cx="368810" cy="362574"/>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000" t="10000" r="-1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7F5F7A2-4D93-4799-9709-54BF0960F29B}">
      <dsp:nvSpPr>
        <dsp:cNvPr id="0" name=""/>
        <dsp:cNvSpPr/>
      </dsp:nvSpPr>
      <dsp:spPr>
        <a:xfrm rot="10800000">
          <a:off x="1409922" y="770162"/>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Развитие культуры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81505" y="770162"/>
        <a:ext cx="4903057" cy="286332"/>
      </dsp:txXfrm>
    </dsp:sp>
    <dsp:sp modelId="{EA600EE0-F785-430D-8134-CAE830E154A3}">
      <dsp:nvSpPr>
        <dsp:cNvPr id="0" name=""/>
        <dsp:cNvSpPr/>
      </dsp:nvSpPr>
      <dsp:spPr>
        <a:xfrm>
          <a:off x="1199267" y="781319"/>
          <a:ext cx="371152" cy="344317"/>
        </a:xfrm>
        <a:prstGeom prst="ellipse">
          <a:avLst/>
        </a:prstGeom>
        <a:blipFill dpi="0" rotWithShape="1">
          <a:blip xmlns:r="http://schemas.openxmlformats.org/officeDocument/2006/relationships" r:embed="rId3"/>
          <a:srcRect/>
          <a:stretch>
            <a:fillRect l="-9000" r="-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4D0D83-D299-49F6-8014-2F8A9F81F73F}">
      <dsp:nvSpPr>
        <dsp:cNvPr id="0" name=""/>
        <dsp:cNvSpPr/>
      </dsp:nvSpPr>
      <dsp:spPr>
        <a:xfrm rot="10800000">
          <a:off x="1422911" y="1150952"/>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Развитие внутреннего и въездного туризма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4494" y="1150952"/>
        <a:ext cx="4903057" cy="286332"/>
      </dsp:txXfrm>
    </dsp:sp>
    <dsp:sp modelId="{5A9AB9AC-ABD9-4626-8B28-15DEF1C55DBD}">
      <dsp:nvSpPr>
        <dsp:cNvPr id="0" name=""/>
        <dsp:cNvSpPr/>
      </dsp:nvSpPr>
      <dsp:spPr>
        <a:xfrm>
          <a:off x="1190029" y="1138793"/>
          <a:ext cx="353265" cy="326170"/>
        </a:xfrm>
        <a:prstGeom prst="ellipse">
          <a:avLst/>
        </a:prstGeom>
        <a:blipFill dpi="0" rotWithShape="1">
          <a:blip xmlns:r="http://schemas.openxmlformats.org/officeDocument/2006/relationships" r:embed="rId4"/>
          <a:srcRect/>
          <a:stretch>
            <a:fillRect l="-20000" t="-10000" r="-20000" b="-10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0C0C04F-6AFE-43B3-9396-27A6C581B105}">
      <dsp:nvSpPr>
        <dsp:cNvPr id="0" name=""/>
        <dsp:cNvSpPr/>
      </dsp:nvSpPr>
      <dsp:spPr>
        <a:xfrm rot="10800000">
          <a:off x="1426787" y="1557743"/>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Содействие занятости населения Камчатского края</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8370" y="1557743"/>
        <a:ext cx="4903057" cy="286332"/>
      </dsp:txXfrm>
    </dsp:sp>
    <dsp:sp modelId="{AB270996-C69F-428B-A48D-CB5E26ACA108}">
      <dsp:nvSpPr>
        <dsp:cNvPr id="0" name=""/>
        <dsp:cNvSpPr/>
      </dsp:nvSpPr>
      <dsp:spPr>
        <a:xfrm>
          <a:off x="1194663" y="1498555"/>
          <a:ext cx="364988" cy="34920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3000" b="-3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E30035-D739-4B11-A1F4-01A4B760E895}">
      <dsp:nvSpPr>
        <dsp:cNvPr id="0" name=""/>
        <dsp:cNvSpPr/>
      </dsp:nvSpPr>
      <dsp:spPr>
        <a:xfrm rot="10800000">
          <a:off x="1426788" y="2015091"/>
          <a:ext cx="4974640" cy="244313"/>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Обеспечение доступным и комфортным жильем жителей Камчатского края</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87866" y="2015091"/>
        <a:ext cx="4913562" cy="244313"/>
      </dsp:txXfrm>
    </dsp:sp>
    <dsp:sp modelId="{7AE047E7-E999-4052-AFEE-07B29098BB57}">
      <dsp:nvSpPr>
        <dsp:cNvPr id="0" name=""/>
        <dsp:cNvSpPr/>
      </dsp:nvSpPr>
      <dsp:spPr>
        <a:xfrm>
          <a:off x="1180792" y="1927003"/>
          <a:ext cx="391657" cy="340844"/>
        </a:xfrm>
        <a:prstGeom prst="ellipse">
          <a:avLst/>
        </a:prstGeom>
        <a:blipFill>
          <a:blip xmlns:r="http://schemas.openxmlformats.org/officeDocument/2006/relationships" r:embed="rId6"/>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31EF510-8126-4D90-9B21-A1DB179690C7}">
      <dsp:nvSpPr>
        <dsp:cNvPr id="0" name=""/>
        <dsp:cNvSpPr/>
      </dsp:nvSpPr>
      <dsp:spPr>
        <a:xfrm rot="10800000">
          <a:off x="1426772" y="2411943"/>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Социальная поддержка граждан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8355" y="2411943"/>
        <a:ext cx="4903057" cy="286332"/>
      </dsp:txXfrm>
    </dsp:sp>
    <dsp:sp modelId="{EACFA49C-DB1A-4A1E-9952-E1082A2AF075}">
      <dsp:nvSpPr>
        <dsp:cNvPr id="0" name=""/>
        <dsp:cNvSpPr/>
      </dsp:nvSpPr>
      <dsp:spPr>
        <a:xfrm>
          <a:off x="1207812" y="2339037"/>
          <a:ext cx="388407" cy="385913"/>
        </a:xfrm>
        <a:prstGeom prst="ellipse">
          <a:avLst/>
        </a:prstGeom>
        <a:blipFill dpi="0" rotWithShape="1">
          <a:blip xmlns:r="http://schemas.openxmlformats.org/officeDocument/2006/relationships" r:embed="rId7"/>
          <a:srcRect/>
          <a:stretch>
            <a:fillRect l="-4000" r="-4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DAAA4E-0D66-41AC-93AD-5650847BD529}">
      <dsp:nvSpPr>
        <dsp:cNvPr id="0" name=""/>
        <dsp:cNvSpPr/>
      </dsp:nvSpPr>
      <dsp:spPr>
        <a:xfrm rot="10800000">
          <a:off x="1426770" y="2849129"/>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Информационное общество в Камчатском крае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8353" y="2849129"/>
        <a:ext cx="4903057" cy="286332"/>
      </dsp:txXfrm>
    </dsp:sp>
    <dsp:sp modelId="{F4E4A93C-C1CA-4300-9E2D-59258D36764D}">
      <dsp:nvSpPr>
        <dsp:cNvPr id="0" name=""/>
        <dsp:cNvSpPr/>
      </dsp:nvSpPr>
      <dsp:spPr>
        <a:xfrm>
          <a:off x="1207813" y="2832290"/>
          <a:ext cx="369895" cy="363029"/>
        </a:xfrm>
        <a:prstGeom prst="ellipse">
          <a:avLst/>
        </a:prstGeom>
        <a:blipFill>
          <a:blip xmlns:r="http://schemas.openxmlformats.org/officeDocument/2006/relationships" r:embed="rId8"/>
          <a:srcRect/>
          <a:stretch>
            <a:fillRect l="-18000" r="-18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1740709-0AA6-4645-B4A4-16157F8B5B5D}">
      <dsp:nvSpPr>
        <dsp:cNvPr id="0" name=""/>
        <dsp:cNvSpPr/>
      </dsp:nvSpPr>
      <dsp:spPr>
        <a:xfrm rot="10800000">
          <a:off x="1417381" y="3344281"/>
          <a:ext cx="4974640" cy="432694"/>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Охрана окружающей среды, воспроизводство и использование природных ресурсов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525554" y="3344281"/>
        <a:ext cx="4866467" cy="432694"/>
      </dsp:txXfrm>
    </dsp:sp>
    <dsp:sp modelId="{06324BE0-4388-4B94-BBF0-FE5F6AFFF763}">
      <dsp:nvSpPr>
        <dsp:cNvPr id="0" name=""/>
        <dsp:cNvSpPr/>
      </dsp:nvSpPr>
      <dsp:spPr>
        <a:xfrm>
          <a:off x="1207813" y="3364464"/>
          <a:ext cx="361191" cy="363419"/>
        </a:xfrm>
        <a:prstGeom prst="ellipse">
          <a:avLst/>
        </a:prstGeom>
        <a:blipFill>
          <a:blip xmlns:r="http://schemas.openxmlformats.org/officeDocument/2006/relationships" r:embed="rId9"/>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21A7B0-0A76-4DFC-AB10-99E9F84B13F0}">
      <dsp:nvSpPr>
        <dsp:cNvPr id="0" name=""/>
        <dsp:cNvSpPr/>
      </dsp:nvSpPr>
      <dsp:spPr>
        <a:xfrm rot="10800000">
          <a:off x="1426797" y="3916597"/>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Физическая культура, спорт, молодежная политика, отдых и оздоровление детей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8380" y="3916597"/>
        <a:ext cx="4903057" cy="286332"/>
      </dsp:txXfrm>
    </dsp:sp>
    <dsp:sp modelId="{DFC4B214-4346-4F86-94FB-0D98843F3FB8}">
      <dsp:nvSpPr>
        <dsp:cNvPr id="0" name=""/>
        <dsp:cNvSpPr/>
      </dsp:nvSpPr>
      <dsp:spPr>
        <a:xfrm>
          <a:off x="1207812" y="3884933"/>
          <a:ext cx="376372" cy="365237"/>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15000" r="-1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2A6F5A-A595-4EED-A071-D2430B8CD475}">
      <dsp:nvSpPr>
        <dsp:cNvPr id="0" name=""/>
        <dsp:cNvSpPr/>
      </dsp:nvSpPr>
      <dsp:spPr>
        <a:xfrm rot="10800000">
          <a:off x="1426755" y="4399369"/>
          <a:ext cx="4974640" cy="308560"/>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Развитие экономики, внешнеэкономической деятельности Камчатского края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503895" y="4399369"/>
        <a:ext cx="4897500" cy="308560"/>
      </dsp:txXfrm>
    </dsp:sp>
    <dsp:sp modelId="{0CB359D6-6C0B-4DA5-A563-896106BEBC76}">
      <dsp:nvSpPr>
        <dsp:cNvPr id="0" name=""/>
        <dsp:cNvSpPr/>
      </dsp:nvSpPr>
      <dsp:spPr>
        <a:xfrm>
          <a:off x="1177178" y="4342647"/>
          <a:ext cx="383367" cy="365283"/>
        </a:xfrm>
        <a:prstGeom prst="ellipse">
          <a:avLst/>
        </a:prstGeom>
        <a:blipFill>
          <a:blip xmlns:r="http://schemas.openxmlformats.org/officeDocument/2006/relationships" r:embed="rId11"/>
          <a:srcRect/>
          <a:stretch>
            <a:fillRect l="-27000" r="-2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BC03679-2482-450B-8AD6-0B4340032BBC}">
      <dsp:nvSpPr>
        <dsp:cNvPr id="0" name=""/>
        <dsp:cNvSpPr/>
      </dsp:nvSpPr>
      <dsp:spPr>
        <a:xfrm rot="10800000">
          <a:off x="1437241" y="4857345"/>
          <a:ext cx="4978869" cy="286332"/>
        </a:xfrm>
        <a:prstGeom prst="homePlate">
          <a:avLst/>
        </a:prstGeom>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l"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Обращение с отходами производства и потребления</a:t>
          </a:r>
          <a:endParaRPr lang="ru-RU" sz="900" kern="1200" dirty="0">
            <a:solidFill>
              <a:schemeClr val="tx2">
                <a:lumMod val="50000"/>
              </a:schemeClr>
            </a:solidFill>
            <a:latin typeface="Palatino Linotype" panose="02040502050505030304" pitchFamily="18" charset="0"/>
          </a:endParaRPr>
        </a:p>
      </dsp:txBody>
      <dsp:txXfrm rot="10800000">
        <a:off x="1508824" y="4857345"/>
        <a:ext cx="4907286" cy="286332"/>
      </dsp:txXfrm>
    </dsp:sp>
    <dsp:sp modelId="{984DB703-1451-45B7-9B5F-2F4C088AFAB9}">
      <dsp:nvSpPr>
        <dsp:cNvPr id="0" name=""/>
        <dsp:cNvSpPr/>
      </dsp:nvSpPr>
      <dsp:spPr>
        <a:xfrm>
          <a:off x="1207812" y="4807853"/>
          <a:ext cx="386059" cy="415929"/>
        </a:xfrm>
        <a:prstGeom prst="ellipse">
          <a:avLst/>
        </a:prstGeom>
        <a:blipFill>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9E641C4-1640-4789-9B12-C548BE84648E}">
      <dsp:nvSpPr>
        <dsp:cNvPr id="0" name=""/>
        <dsp:cNvSpPr/>
      </dsp:nvSpPr>
      <dsp:spPr>
        <a:xfrm rot="10800000">
          <a:off x="1312429" y="5343130"/>
          <a:ext cx="5089007" cy="286332"/>
        </a:xfrm>
        <a:prstGeom prst="homePlate">
          <a:avLst/>
        </a:prstGeom>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l"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Формирование современной городской среды в Камчатском крае</a:t>
          </a:r>
          <a:endParaRPr lang="ru-RU" sz="900" kern="1200" dirty="0">
            <a:solidFill>
              <a:schemeClr val="tx2">
                <a:lumMod val="50000"/>
              </a:schemeClr>
            </a:solidFill>
            <a:latin typeface="Palatino Linotype" panose="02040502050505030304" pitchFamily="18" charset="0"/>
          </a:endParaRPr>
        </a:p>
      </dsp:txBody>
      <dsp:txXfrm rot="10800000">
        <a:off x="1384012" y="5343130"/>
        <a:ext cx="5017424" cy="286332"/>
      </dsp:txXfrm>
    </dsp:sp>
    <dsp:sp modelId="{1B5E900D-25DF-4234-BDDE-63FC7824BBAD}">
      <dsp:nvSpPr>
        <dsp:cNvPr id="0" name=""/>
        <dsp:cNvSpPr/>
      </dsp:nvSpPr>
      <dsp:spPr>
        <a:xfrm>
          <a:off x="1153083" y="5292290"/>
          <a:ext cx="436113" cy="400095"/>
        </a:xfrm>
        <a:prstGeom prst="ellipse">
          <a:avLst/>
        </a:prstGeom>
        <a:blipFill>
          <a:blip xmlns:r="http://schemas.openxmlformats.org/officeDocument/2006/relationships" r:embed="rId13" cstate="print">
            <a:extLst>
              <a:ext uri="{28A0092B-C50C-407E-A947-70E740481C1C}">
                <a14:useLocalDpi xmlns:a14="http://schemas.microsoft.com/office/drawing/2010/main" val="0"/>
              </a:ext>
            </a:extLst>
          </a:blip>
          <a:srcRect/>
          <a:stretch>
            <a:fillRect l="-7000" r="-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A57C-872C-49E3-BC6A-61B060E57EAA}">
      <dsp:nvSpPr>
        <dsp:cNvPr id="0" name=""/>
        <dsp:cNvSpPr/>
      </dsp:nvSpPr>
      <dsp:spPr>
        <a:xfrm rot="10800000">
          <a:off x="1309914" y="10079"/>
          <a:ext cx="4997624" cy="384769"/>
        </a:xfrm>
        <a:prstGeom prst="homePlate">
          <a:avLst/>
        </a:prstGeom>
        <a:gradFill flip="none" rotWithShape="1">
          <a:gsLst>
            <a:gs pos="0">
              <a:srgbClr val="FF9999"/>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rPr>
            <a:t>Безопасная Камчатка</a:t>
          </a:r>
          <a:endParaRPr lang="ru-RU" sz="900" b="1" kern="1200" dirty="0">
            <a:solidFill>
              <a:schemeClr val="tx2">
                <a:lumMod val="50000"/>
              </a:schemeClr>
            </a:solidFill>
            <a:latin typeface="Palatino Linotype" panose="02040502050505030304" pitchFamily="18" charset="0"/>
          </a:endParaRPr>
        </a:p>
      </dsp:txBody>
      <dsp:txXfrm rot="10800000">
        <a:off x="1406106" y="10079"/>
        <a:ext cx="4901432" cy="384769"/>
      </dsp:txXfrm>
    </dsp:sp>
    <dsp:sp modelId="{E06D01D4-25D4-42F3-9DD1-308D93B6A58C}">
      <dsp:nvSpPr>
        <dsp:cNvPr id="0" name=""/>
        <dsp:cNvSpPr/>
      </dsp:nvSpPr>
      <dsp:spPr>
        <a:xfrm>
          <a:off x="1168136" y="0"/>
          <a:ext cx="384769" cy="384769"/>
        </a:xfrm>
        <a:prstGeom prst="ellipse">
          <a:avLst/>
        </a:prstGeom>
        <a:blipFill>
          <a:blip xmlns:r="http://schemas.openxmlformats.org/officeDocument/2006/relationships" r:embed="rId1">
            <a:duotone>
              <a:prstClr val="black"/>
              <a:schemeClr val="accent5">
                <a:tint val="45000"/>
                <a:satMod val="400000"/>
              </a:schemeClr>
            </a:duotone>
          </a:blip>
          <a:srcRect/>
          <a:stretch>
            <a:fillRect l="-25000" r="-2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AD0C67-C7C0-4FED-A6F1-F54FEAB4EE51}">
      <dsp:nvSpPr>
        <dsp:cNvPr id="0" name=""/>
        <dsp:cNvSpPr/>
      </dsp:nvSpPr>
      <dsp:spPr>
        <a:xfrm rot="10800000">
          <a:off x="1354992" y="501860"/>
          <a:ext cx="4997624" cy="384769"/>
        </a:xfrm>
        <a:prstGeom prst="homePlate">
          <a:avLst/>
        </a:prstGeom>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184" y="501860"/>
        <a:ext cx="4901432" cy="384769"/>
      </dsp:txXfrm>
    </dsp:sp>
    <dsp:sp modelId="{0A4CE8F0-9C9E-46B7-B14D-AFDFBE87120C}">
      <dsp:nvSpPr>
        <dsp:cNvPr id="0" name=""/>
        <dsp:cNvSpPr/>
      </dsp:nvSpPr>
      <dsp:spPr>
        <a:xfrm>
          <a:off x="1162607" y="501860"/>
          <a:ext cx="384769" cy="384769"/>
        </a:xfrm>
        <a:prstGeom prst="ellipse">
          <a:avLst/>
        </a:prstGeom>
        <a:blipFill>
          <a:blip xmlns:r="http://schemas.openxmlformats.org/officeDocument/2006/relationships" r:embed="rId2"/>
          <a:srcRect/>
          <a:stretch>
            <a:fillRect l="-17000" r="-1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6E7797-793B-41B4-9CDD-7534D325B2BB}">
      <dsp:nvSpPr>
        <dsp:cNvPr id="0" name=""/>
        <dsp:cNvSpPr/>
      </dsp:nvSpPr>
      <dsp:spPr>
        <a:xfrm rot="10800000">
          <a:off x="1354992" y="1001487"/>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Камчатского края</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184" y="1001487"/>
        <a:ext cx="4901432" cy="384769"/>
      </dsp:txXfrm>
    </dsp:sp>
    <dsp:sp modelId="{FB53971F-5B32-4678-A4E5-50C179A6A2E9}">
      <dsp:nvSpPr>
        <dsp:cNvPr id="0" name=""/>
        <dsp:cNvSpPr/>
      </dsp:nvSpPr>
      <dsp:spPr>
        <a:xfrm>
          <a:off x="1162607" y="1001487"/>
          <a:ext cx="384769" cy="384769"/>
        </a:xfrm>
        <a:prstGeom prst="ellipse">
          <a:avLst/>
        </a:prstGeom>
        <a:blipFill>
          <a:blip xmlns:r="http://schemas.openxmlformats.org/officeDocument/2006/relationships" r:embed="rId3"/>
          <a:srcRect/>
          <a:stretch>
            <a:fillRect l="-39000" r="-3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089F6A-401B-4252-BFF4-6EBA78A88D1A}">
      <dsp:nvSpPr>
        <dsp:cNvPr id="0" name=""/>
        <dsp:cNvSpPr/>
      </dsp:nvSpPr>
      <dsp:spPr>
        <a:xfrm rot="10800000">
          <a:off x="1354992" y="1501113"/>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Развитие рыбохозяйственного комплекса Камчатского края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184" y="1501113"/>
        <a:ext cx="4901432" cy="384769"/>
      </dsp:txXfrm>
    </dsp:sp>
    <dsp:sp modelId="{49F217FD-6F4E-4BE6-A672-56841F00B1E7}">
      <dsp:nvSpPr>
        <dsp:cNvPr id="0" name=""/>
        <dsp:cNvSpPr/>
      </dsp:nvSpPr>
      <dsp:spPr>
        <a:xfrm>
          <a:off x="1162607" y="1501113"/>
          <a:ext cx="384769" cy="384769"/>
        </a:xfrm>
        <a:prstGeom prst="ellipse">
          <a:avLst/>
        </a:prstGeom>
        <a:blipFill dpi="0" rotWithShape="1">
          <a:blip xmlns:r="http://schemas.openxmlformats.org/officeDocument/2006/relationships" r:embed="rId4">
            <a:lum bright="3000"/>
          </a:blip>
          <a:srcRect/>
          <a:stretch>
            <a:fillRect l="-39000" t="2000" r="-3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3BDDB4C-9F9E-4CA2-9B32-CD6CB58D4E57}">
      <dsp:nvSpPr>
        <dsp:cNvPr id="0" name=""/>
        <dsp:cNvSpPr/>
      </dsp:nvSpPr>
      <dsp:spPr>
        <a:xfrm rot="10800000">
          <a:off x="1354992" y="2000740"/>
          <a:ext cx="4997624" cy="49288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a:t>
          </a:r>
          <a:endParaRPr lang="ru-RU" sz="900" kern="1200" dirty="0">
            <a:solidFill>
              <a:schemeClr val="tx2">
                <a:lumMod val="50000"/>
              </a:schemeClr>
            </a:solidFill>
            <a:latin typeface="Palatino Linotype" panose="02040502050505030304" pitchFamily="18" charset="0"/>
          </a:endParaRPr>
        </a:p>
      </dsp:txBody>
      <dsp:txXfrm rot="10800000">
        <a:off x="1478212" y="2000740"/>
        <a:ext cx="4874404" cy="492882"/>
      </dsp:txXfrm>
    </dsp:sp>
    <dsp:sp modelId="{79B23764-8F26-4320-973A-72C6179BCD64}">
      <dsp:nvSpPr>
        <dsp:cNvPr id="0" name=""/>
        <dsp:cNvSpPr/>
      </dsp:nvSpPr>
      <dsp:spPr>
        <a:xfrm>
          <a:off x="1162607" y="2054796"/>
          <a:ext cx="384769" cy="384769"/>
        </a:xfrm>
        <a:prstGeom prst="ellipse">
          <a:avLst/>
        </a:prstGeom>
        <a:blipFill>
          <a:blip xmlns:r="http://schemas.openxmlformats.org/officeDocument/2006/relationships" r:embed="rId5"/>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9802552-A6D0-44A5-94FC-F4AB1D843778}">
      <dsp:nvSpPr>
        <dsp:cNvPr id="0" name=""/>
        <dsp:cNvSpPr/>
      </dsp:nvSpPr>
      <dsp:spPr>
        <a:xfrm rot="10800000">
          <a:off x="1354992" y="2625621"/>
          <a:ext cx="4997624" cy="350486"/>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Семья и дети Камчатки</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42613" y="2625621"/>
        <a:ext cx="4910003" cy="350486"/>
      </dsp:txXfrm>
    </dsp:sp>
    <dsp:sp modelId="{B730E02B-BED0-4694-AA92-9A9D6AAE988A}">
      <dsp:nvSpPr>
        <dsp:cNvPr id="0" name=""/>
        <dsp:cNvSpPr/>
      </dsp:nvSpPr>
      <dsp:spPr>
        <a:xfrm>
          <a:off x="1162607" y="2608479"/>
          <a:ext cx="384769" cy="384769"/>
        </a:xfrm>
        <a:prstGeom prst="ellipse">
          <a:avLst/>
        </a:prstGeom>
        <a:blipFill dpi="0" rotWithShape="1">
          <a:blip xmlns:r="http://schemas.openxmlformats.org/officeDocument/2006/relationships" r:embed="rId6"/>
          <a:srcRect/>
          <a:stretch>
            <a:fillRect l="-25000" t="-10000" r="-20000" b="-10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00EFE0E-3B1D-44F0-9FEB-EAE10B7AB98C}">
      <dsp:nvSpPr>
        <dsp:cNvPr id="0" name=""/>
        <dsp:cNvSpPr/>
      </dsp:nvSpPr>
      <dsp:spPr>
        <a:xfrm rot="10800000">
          <a:off x="1354992" y="3108106"/>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Реализация государственной национальной политики и укрепление гражданского единства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184" y="3108106"/>
        <a:ext cx="4901432" cy="384769"/>
      </dsp:txXfrm>
    </dsp:sp>
    <dsp:sp modelId="{A4C28CAD-D650-4E0C-8A95-8B1544FE43B4}">
      <dsp:nvSpPr>
        <dsp:cNvPr id="0" name=""/>
        <dsp:cNvSpPr/>
      </dsp:nvSpPr>
      <dsp:spPr>
        <a:xfrm>
          <a:off x="1162607" y="3108106"/>
          <a:ext cx="384769" cy="384769"/>
        </a:xfrm>
        <a:prstGeom prst="ellipse">
          <a:avLst/>
        </a:prstGeom>
        <a:blipFill dpi="0" rotWithShape="1">
          <a:blip xmlns:r="http://schemas.openxmlformats.org/officeDocument/2006/relationships" r:embed="rId7"/>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FFFAED3-1F0F-4CBF-83D3-86DA49C033F5}">
      <dsp:nvSpPr>
        <dsp:cNvPr id="0" name=""/>
        <dsp:cNvSpPr/>
      </dsp:nvSpPr>
      <dsp:spPr>
        <a:xfrm rot="10800000">
          <a:off x="1354992" y="3607733"/>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Управление государственными финансами Камчатского края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184" y="3607733"/>
        <a:ext cx="4901432" cy="384769"/>
      </dsp:txXfrm>
    </dsp:sp>
    <dsp:sp modelId="{5B110B7C-EB43-4634-AC65-1F55EBAF4BF5}">
      <dsp:nvSpPr>
        <dsp:cNvPr id="0" name=""/>
        <dsp:cNvSpPr/>
      </dsp:nvSpPr>
      <dsp:spPr>
        <a:xfrm>
          <a:off x="1162607" y="3607733"/>
          <a:ext cx="384769" cy="384769"/>
        </a:xfrm>
        <a:prstGeom prst="ellipse">
          <a:avLst/>
        </a:prstGeom>
        <a:blipFill dpi="0" rotWithShape="1">
          <a:blip xmlns:r="http://schemas.openxmlformats.org/officeDocument/2006/relationships" r:embed="rId8"/>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C5E191-32BE-4F85-BEC4-13DBDEF6271C}">
      <dsp:nvSpPr>
        <dsp:cNvPr id="0" name=""/>
        <dsp:cNvSpPr/>
      </dsp:nvSpPr>
      <dsp:spPr>
        <a:xfrm rot="10800000">
          <a:off x="1354992" y="4107359"/>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Совершенствование управления имуществом, находящимся в государственной собственности Камчатского края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184" y="4107359"/>
        <a:ext cx="4901432" cy="384769"/>
      </dsp:txXfrm>
    </dsp:sp>
    <dsp:sp modelId="{8EBC6F8C-CA13-4DFD-ABFB-5CE3D4A8224D}">
      <dsp:nvSpPr>
        <dsp:cNvPr id="0" name=""/>
        <dsp:cNvSpPr/>
      </dsp:nvSpPr>
      <dsp:spPr>
        <a:xfrm>
          <a:off x="1162607" y="4107359"/>
          <a:ext cx="384769" cy="384769"/>
        </a:xfrm>
        <a:prstGeom prst="ellipse">
          <a:avLst/>
        </a:prstGeom>
        <a:blipFill dpi="0" rotWithShape="1">
          <a:blip xmlns:r="http://schemas.openxmlformats.org/officeDocument/2006/relationships" r:embed="rId9"/>
          <a:srcRect/>
          <a:stretch>
            <a:fillRect l="-5000" r="-5000" b="-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73063D-1B03-4E56-B8A9-0DEFF2DD75B6}">
      <dsp:nvSpPr>
        <dsp:cNvPr id="0" name=""/>
        <dsp:cNvSpPr/>
      </dsp:nvSpPr>
      <dsp:spPr>
        <a:xfrm rot="10800000">
          <a:off x="1354992" y="4606986"/>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Социальное и экономическое развитие территории с особым статусом «Корякский округ»</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184" y="4606986"/>
        <a:ext cx="4901432" cy="384769"/>
      </dsp:txXfrm>
    </dsp:sp>
    <dsp:sp modelId="{F5642BBE-B3B6-481D-BCAF-A05986D3D1B4}">
      <dsp:nvSpPr>
        <dsp:cNvPr id="0" name=""/>
        <dsp:cNvSpPr/>
      </dsp:nvSpPr>
      <dsp:spPr>
        <a:xfrm>
          <a:off x="1162607" y="4606986"/>
          <a:ext cx="384769" cy="384769"/>
        </a:xfrm>
        <a:prstGeom prst="ellipse">
          <a:avLst/>
        </a:prstGeom>
        <a:blipFill dpi="0" rotWithShape="1">
          <a:blip xmlns:r="http://schemas.openxmlformats.org/officeDocument/2006/relationships" r:embed="rId10"/>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FCAF00-4185-48D8-9F3F-6AF19F460C4E}">
      <dsp:nvSpPr>
        <dsp:cNvPr id="0" name=""/>
        <dsp:cNvSpPr/>
      </dsp:nvSpPr>
      <dsp:spPr>
        <a:xfrm rot="10800000">
          <a:off x="1354992" y="5106613"/>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Развитие лесного хозяйства, охрана  и воспроизводство  животного мира на территории Камчатского края</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184" y="5106613"/>
        <a:ext cx="4901432" cy="384769"/>
      </dsp:txXfrm>
    </dsp:sp>
    <dsp:sp modelId="{84B78939-1DD6-4EBD-B1C3-422C8BDB7E2F}">
      <dsp:nvSpPr>
        <dsp:cNvPr id="0" name=""/>
        <dsp:cNvSpPr/>
      </dsp:nvSpPr>
      <dsp:spPr>
        <a:xfrm>
          <a:off x="1162607" y="5106613"/>
          <a:ext cx="384769" cy="384769"/>
        </a:xfrm>
        <a:prstGeom prst="ellipse">
          <a:avLst/>
        </a:prstGeom>
        <a:blipFill dpi="0" rotWithShape="1">
          <a:blip xmlns:r="http://schemas.openxmlformats.org/officeDocument/2006/relationships" r:embed="rId11"/>
          <a:srcRect/>
          <a:stretch>
            <a:fillRect l="-15000" r="-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0.32513</cdr:x>
      <cdr:y>0.58933</cdr:y>
    </cdr:from>
    <cdr:to>
      <cdr:x>0.37952</cdr:x>
      <cdr:y>0.6447</cdr:y>
    </cdr:to>
    <cdr:cxnSp macro="">
      <cdr:nvCxnSpPr>
        <cdr:cNvPr id="3" name="Прямая со стрелкой 2"/>
        <cdr:cNvCxnSpPr/>
      </cdr:nvCxnSpPr>
      <cdr:spPr>
        <a:xfrm xmlns:a="http://schemas.openxmlformats.org/drawingml/2006/main" flipV="1">
          <a:off x="3458006" y="3178089"/>
          <a:ext cx="578498" cy="29858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0.45321</cdr:x>
      <cdr:y>0.51666</cdr:y>
    </cdr:from>
    <cdr:to>
      <cdr:x>0.50585</cdr:x>
      <cdr:y>0.56857</cdr:y>
    </cdr:to>
    <cdr:cxnSp macro="">
      <cdr:nvCxnSpPr>
        <cdr:cNvPr id="5" name="Прямая со стрелкой 4"/>
        <cdr:cNvCxnSpPr/>
      </cdr:nvCxnSpPr>
      <cdr:spPr>
        <a:xfrm xmlns:a="http://schemas.openxmlformats.org/drawingml/2006/main" flipV="1">
          <a:off x="4820275" y="2786203"/>
          <a:ext cx="559837" cy="27991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0.57779</cdr:x>
      <cdr:y>0.44226</cdr:y>
    </cdr:from>
    <cdr:to>
      <cdr:x>0.6313</cdr:x>
      <cdr:y>0.4959</cdr:y>
    </cdr:to>
    <cdr:cxnSp macro="">
      <cdr:nvCxnSpPr>
        <cdr:cNvPr id="7" name="Прямая со стрелкой 6"/>
        <cdr:cNvCxnSpPr/>
      </cdr:nvCxnSpPr>
      <cdr:spPr>
        <a:xfrm xmlns:a="http://schemas.openxmlformats.org/drawingml/2006/main" flipV="1">
          <a:off x="6145222" y="2384987"/>
          <a:ext cx="569168" cy="28924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0.79214</cdr:x>
      <cdr:y>0.34306</cdr:y>
    </cdr:from>
    <cdr:to>
      <cdr:x>0.98163</cdr:x>
      <cdr:y>0.43846</cdr:y>
    </cdr:to>
    <cdr:sp macro="" textlink="">
      <cdr:nvSpPr>
        <cdr:cNvPr id="8" name="TextBox 7"/>
        <cdr:cNvSpPr txBox="1"/>
      </cdr:nvSpPr>
      <cdr:spPr>
        <a:xfrm xmlns:a="http://schemas.openxmlformats.org/drawingml/2006/main">
          <a:off x="8425018" y="1850029"/>
          <a:ext cx="2015380" cy="5144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ru-RU" sz="1200" dirty="0" smtClean="0">
              <a:solidFill>
                <a:schemeClr val="accent3">
                  <a:lumMod val="50000"/>
                </a:schemeClr>
              </a:solidFill>
            </a:rPr>
            <a:t>Прирост общего объема налоговых доходов</a:t>
          </a:r>
        </a:p>
        <a:p xmlns:a="http://schemas.openxmlformats.org/drawingml/2006/main">
          <a:pPr algn="just"/>
          <a:endParaRPr lang="ru-RU" sz="1200" dirty="0">
            <a:solidFill>
              <a:schemeClr val="accent3">
                <a:lumMod val="50000"/>
              </a:schemeClr>
            </a:solidFill>
          </a:endParaRPr>
        </a:p>
      </cdr:txBody>
    </cdr:sp>
  </cdr:relSizeAnchor>
  <cdr:relSizeAnchor xmlns:cdr="http://schemas.openxmlformats.org/drawingml/2006/chartDrawing">
    <cdr:from>
      <cdr:x>0.32208</cdr:x>
      <cdr:y>0.52715</cdr:y>
    </cdr:from>
    <cdr:to>
      <cdr:x>0.37712</cdr:x>
      <cdr:y>0.57566</cdr:y>
    </cdr:to>
    <cdr:sp macro="" textlink="">
      <cdr:nvSpPr>
        <cdr:cNvPr id="6" name="TextBox 4"/>
        <cdr:cNvSpPr txBox="1"/>
      </cdr:nvSpPr>
      <cdr:spPr>
        <a:xfrm xmlns:a="http://schemas.openxmlformats.org/drawingml/2006/main">
          <a:off x="3425606" y="2842769"/>
          <a:ext cx="585417"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chemeClr val="accent1">
                  <a:lumMod val="75000"/>
                </a:schemeClr>
              </a:solidFill>
              <a:latin typeface="Palatino Linotype" panose="02040502050505030304" pitchFamily="18" charset="0"/>
            </a:rPr>
            <a:t>16,2 %</a:t>
          </a:r>
          <a:endParaRPr lang="ru-RU" sz="1100" dirty="0">
            <a:solidFill>
              <a:schemeClr val="accent1">
                <a:lumMod val="75000"/>
              </a:schemeClr>
            </a:solidFill>
            <a:latin typeface="Palatino Linotype" panose="0204050205050503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cdr:x>
      <cdr:y>0.09724</cdr:y>
    </cdr:from>
    <cdr:to>
      <cdr:x>0.57235</cdr:x>
      <cdr:y>0.12418</cdr:y>
    </cdr:to>
    <cdr:sp macro="" textlink="">
      <cdr:nvSpPr>
        <cdr:cNvPr id="53" name="Левая фигурная скобка 52"/>
        <cdr:cNvSpPr/>
      </cdr:nvSpPr>
      <cdr:spPr>
        <a:xfrm xmlns:a="http://schemas.openxmlformats.org/drawingml/2006/main" rot="5400000">
          <a:off x="5188184" y="194496"/>
          <a:ext cx="133603" cy="709094"/>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b="1" dirty="0"/>
        </a:p>
      </cdr:txBody>
    </cdr:sp>
  </cdr:relSizeAnchor>
  <cdr:relSizeAnchor xmlns:cdr="http://schemas.openxmlformats.org/drawingml/2006/chartDrawing">
    <cdr:from>
      <cdr:x>0.13381</cdr:x>
      <cdr:y>0.06426</cdr:y>
    </cdr:from>
    <cdr:to>
      <cdr:x>0.20796</cdr:x>
      <cdr:y>0.08782</cdr:y>
    </cdr:to>
    <cdr:sp macro="" textlink="">
      <cdr:nvSpPr>
        <cdr:cNvPr id="54" name="Левая фигурная скобка 53"/>
        <cdr:cNvSpPr/>
      </cdr:nvSpPr>
      <cdr:spPr>
        <a:xfrm xmlns:a="http://schemas.openxmlformats.org/drawingml/2006/main" rot="5400000">
          <a:off x="1616415" y="13714"/>
          <a:ext cx="116840" cy="726735"/>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b="1" dirty="0"/>
        </a:p>
      </cdr:txBody>
    </cdr:sp>
  </cdr:relSizeAnchor>
  <cdr:relSizeAnchor xmlns:cdr="http://schemas.openxmlformats.org/drawingml/2006/chartDrawing">
    <cdr:from>
      <cdr:x>0.31639</cdr:x>
      <cdr:y>0.11046</cdr:y>
    </cdr:from>
    <cdr:to>
      <cdr:x>0.39012</cdr:x>
      <cdr:y>0.13691</cdr:y>
    </cdr:to>
    <cdr:sp macro="" textlink="">
      <cdr:nvSpPr>
        <cdr:cNvPr id="55" name="Левая фигурная скобка 54"/>
        <cdr:cNvSpPr/>
      </cdr:nvSpPr>
      <cdr:spPr>
        <a:xfrm xmlns:a="http://schemas.openxmlformats.org/drawingml/2006/main" rot="5400000">
          <a:off x="3396609" y="252084"/>
          <a:ext cx="131173" cy="722619"/>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b="1" dirty="0"/>
        </a:p>
      </cdr:txBody>
    </cdr:sp>
  </cdr:relSizeAnchor>
  <cdr:relSizeAnchor xmlns:cdr="http://schemas.openxmlformats.org/drawingml/2006/chartDrawing">
    <cdr:from>
      <cdr:x>0.8688</cdr:x>
      <cdr:y>0.1463</cdr:y>
    </cdr:from>
    <cdr:to>
      <cdr:x>0.94198</cdr:x>
      <cdr:y>0.16847</cdr:y>
    </cdr:to>
    <cdr:sp macro="" textlink="">
      <cdr:nvSpPr>
        <cdr:cNvPr id="56" name="Левая фигурная скобка 55"/>
        <cdr:cNvSpPr/>
      </cdr:nvSpPr>
      <cdr:spPr>
        <a:xfrm xmlns:a="http://schemas.openxmlformats.org/drawingml/2006/main" rot="5400000">
          <a:off x="8818662" y="421920"/>
          <a:ext cx="109947" cy="717229"/>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b="1" dirty="0"/>
        </a:p>
      </cdr:txBody>
    </cdr:sp>
  </cdr:relSizeAnchor>
  <cdr:relSizeAnchor xmlns:cdr="http://schemas.openxmlformats.org/drawingml/2006/chartDrawing">
    <cdr:from>
      <cdr:x>0.68454</cdr:x>
      <cdr:y>0.17168</cdr:y>
    </cdr:from>
    <cdr:to>
      <cdr:x>0.7578</cdr:x>
      <cdr:y>0.20519</cdr:y>
    </cdr:to>
    <cdr:sp macro="" textlink="">
      <cdr:nvSpPr>
        <cdr:cNvPr id="57" name="Левая фигурная скобка 56"/>
        <cdr:cNvSpPr/>
      </cdr:nvSpPr>
      <cdr:spPr>
        <a:xfrm xmlns:a="http://schemas.openxmlformats.org/drawingml/2006/main" rot="5400000">
          <a:off x="6985045" y="575516"/>
          <a:ext cx="166154" cy="717959"/>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0.05375</cdr:x>
      <cdr:y>0.02941</cdr:y>
    </cdr:from>
    <cdr:to>
      <cdr:x>0.11784</cdr:x>
      <cdr:y>0.07353</cdr:y>
    </cdr:to>
    <cdr:sp macro="" textlink="">
      <cdr:nvSpPr>
        <cdr:cNvPr id="58" name="TextBox 57"/>
        <cdr:cNvSpPr txBox="1"/>
      </cdr:nvSpPr>
      <cdr:spPr>
        <a:xfrm xmlns:a="http://schemas.openxmlformats.org/drawingml/2006/main">
          <a:off x="362372" y="144016"/>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0.31072</cdr:x>
      <cdr:y>0.03782</cdr:y>
    </cdr:from>
    <cdr:to>
      <cdr:x>0.41093</cdr:x>
      <cdr:y>0.09664</cdr:y>
    </cdr:to>
    <cdr:sp macro="" textlink="">
      <cdr:nvSpPr>
        <cdr:cNvPr id="60" name="TextBox 59"/>
        <cdr:cNvSpPr txBox="1"/>
      </cdr:nvSpPr>
      <cdr:spPr>
        <a:xfrm xmlns:a="http://schemas.openxmlformats.org/drawingml/2006/main">
          <a:off x="3045338" y="187539"/>
          <a:ext cx="982151" cy="291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b="1" dirty="0" smtClean="0">
              <a:latin typeface="Palatino Linotype" panose="02040502050505030304" pitchFamily="18" charset="0"/>
            </a:rPr>
            <a:t>41 157,6</a:t>
          </a:r>
          <a:endParaRPr lang="ru-RU" sz="1600" b="1" dirty="0">
            <a:latin typeface="Palatino Linotype" panose="02040502050505030304" pitchFamily="18" charset="0"/>
          </a:endParaRPr>
        </a:p>
      </cdr:txBody>
    </cdr:sp>
  </cdr:relSizeAnchor>
  <cdr:relSizeAnchor xmlns:cdr="http://schemas.openxmlformats.org/drawingml/2006/chartDrawing">
    <cdr:from>
      <cdr:x>0.12386</cdr:x>
      <cdr:y>0</cdr:y>
    </cdr:from>
    <cdr:to>
      <cdr:x>0.23147</cdr:x>
      <cdr:y>0.04581</cdr:y>
    </cdr:to>
    <cdr:sp macro="" textlink="">
      <cdr:nvSpPr>
        <cdr:cNvPr id="61" name="TextBox 1"/>
        <cdr:cNvSpPr txBox="1"/>
      </cdr:nvSpPr>
      <cdr:spPr>
        <a:xfrm xmlns:a="http://schemas.openxmlformats.org/drawingml/2006/main">
          <a:off x="1213951" y="0"/>
          <a:ext cx="1054655" cy="2271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latin typeface="Palatino Linotype" panose="02040502050505030304" pitchFamily="18" charset="0"/>
            </a:rPr>
            <a:t>44 124,0</a:t>
          </a:r>
          <a:endParaRPr lang="ru-RU" sz="1600" b="1" dirty="0">
            <a:latin typeface="Palatino Linotype" panose="02040502050505030304" pitchFamily="18" charset="0"/>
          </a:endParaRPr>
        </a:p>
      </cdr:txBody>
    </cdr:sp>
  </cdr:relSizeAnchor>
  <cdr:relSizeAnchor xmlns:cdr="http://schemas.openxmlformats.org/drawingml/2006/chartDrawing">
    <cdr:from>
      <cdr:x>0.67753</cdr:x>
      <cdr:y>0.09271</cdr:y>
    </cdr:from>
    <cdr:to>
      <cdr:x>0.77733</cdr:x>
      <cdr:y>0.15153</cdr:y>
    </cdr:to>
    <cdr:sp macro="" textlink="">
      <cdr:nvSpPr>
        <cdr:cNvPr id="62" name="TextBox 1"/>
        <cdr:cNvSpPr txBox="1"/>
      </cdr:nvSpPr>
      <cdr:spPr>
        <a:xfrm xmlns:a="http://schemas.openxmlformats.org/drawingml/2006/main">
          <a:off x="6640406" y="459786"/>
          <a:ext cx="978113" cy="2917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latin typeface="Palatino Linotype" panose="02040502050505030304" pitchFamily="18" charset="0"/>
            </a:rPr>
            <a:t>37 082,5</a:t>
          </a:r>
          <a:endParaRPr lang="ru-RU" sz="1600" b="1" dirty="0">
            <a:latin typeface="Palatino Linotype" panose="02040502050505030304" pitchFamily="18" charset="0"/>
          </a:endParaRPr>
        </a:p>
      </cdr:txBody>
    </cdr:sp>
  </cdr:relSizeAnchor>
  <cdr:relSizeAnchor xmlns:cdr="http://schemas.openxmlformats.org/drawingml/2006/chartDrawing">
    <cdr:from>
      <cdr:x>0.4921</cdr:x>
      <cdr:y>0.02426</cdr:y>
    </cdr:from>
    <cdr:to>
      <cdr:x>0.60112</cdr:x>
      <cdr:y>0.08308</cdr:y>
    </cdr:to>
    <cdr:sp macro="" textlink="">
      <cdr:nvSpPr>
        <cdr:cNvPr id="63" name="TextBox 1"/>
        <cdr:cNvSpPr txBox="1"/>
      </cdr:nvSpPr>
      <cdr:spPr>
        <a:xfrm xmlns:a="http://schemas.openxmlformats.org/drawingml/2006/main">
          <a:off x="4823013" y="120312"/>
          <a:ext cx="1068446" cy="2917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latin typeface="Palatino Linotype" panose="02040502050505030304" pitchFamily="18" charset="0"/>
            </a:rPr>
            <a:t>41 969,3</a:t>
          </a:r>
          <a:endParaRPr lang="ru-RU" sz="1600" b="1" dirty="0">
            <a:latin typeface="Palatino Linotype" panose="02040502050505030304" pitchFamily="18" charset="0"/>
          </a:endParaRPr>
        </a:p>
      </cdr:txBody>
    </cdr:sp>
  </cdr:relSizeAnchor>
  <cdr:relSizeAnchor xmlns:cdr="http://schemas.openxmlformats.org/drawingml/2006/chartDrawing">
    <cdr:from>
      <cdr:x>0.85627</cdr:x>
      <cdr:y>0.07693</cdr:y>
    </cdr:from>
    <cdr:to>
      <cdr:x>0.95078</cdr:x>
      <cdr:y>0.11838</cdr:y>
    </cdr:to>
    <cdr:sp macro="" textlink="">
      <cdr:nvSpPr>
        <cdr:cNvPr id="64" name="TextBox 1"/>
        <cdr:cNvSpPr txBox="1"/>
      </cdr:nvSpPr>
      <cdr:spPr>
        <a:xfrm xmlns:a="http://schemas.openxmlformats.org/drawingml/2006/main">
          <a:off x="8392207" y="381491"/>
          <a:ext cx="926277" cy="2056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latin typeface="Palatino Linotype" panose="02040502050505030304" pitchFamily="18" charset="0"/>
            </a:rPr>
            <a:t>38 582,1</a:t>
          </a:r>
          <a:endParaRPr lang="ru-RU" sz="1600" b="1" dirty="0">
            <a:latin typeface="Palatino Linotype" panose="0204050205050503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0.8616</cdr:x>
      <cdr:y>0</cdr:y>
    </cdr:from>
    <cdr:to>
      <cdr:x>0.97271</cdr:x>
      <cdr:y>0.0771</cdr:y>
    </cdr:to>
    <cdr:sp macro="" textlink="">
      <cdr:nvSpPr>
        <cdr:cNvPr id="3" name="TextBox 2"/>
        <cdr:cNvSpPr txBox="1"/>
      </cdr:nvSpPr>
      <cdr:spPr>
        <a:xfrm xmlns:a="http://schemas.openxmlformats.org/drawingml/2006/main">
          <a:off x="9331074" y="-1312193"/>
          <a:ext cx="1203308" cy="4077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ru-RU" sz="1600" dirty="0" smtClean="0">
              <a:solidFill>
                <a:schemeClr val="accent5">
                  <a:lumMod val="50000"/>
                </a:schemeClr>
              </a:solidFill>
              <a:latin typeface="Palatino Linotype" panose="02040502050505030304" pitchFamily="18" charset="0"/>
            </a:rPr>
            <a:t>       (по долям</a:t>
          </a:r>
          <a:r>
            <a:rPr lang="ru-RU" sz="1600"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a:t>
          </a:r>
          <a:endParaRPr lang="ru-RU" sz="1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0.71383</cdr:x>
      <cdr:y>0.35483</cdr:y>
    </cdr:from>
    <cdr:to>
      <cdr:x>0.7798</cdr:x>
      <cdr:y>0.42094</cdr:y>
    </cdr:to>
    <cdr:sp macro="" textlink="">
      <cdr:nvSpPr>
        <cdr:cNvPr id="2" name="TextBox 1"/>
        <cdr:cNvSpPr txBox="1"/>
      </cdr:nvSpPr>
      <cdr:spPr>
        <a:xfrm xmlns:a="http://schemas.openxmlformats.org/drawingml/2006/main">
          <a:off x="7555146" y="1730406"/>
          <a:ext cx="698228" cy="3224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latin typeface="Palatino Linotype" panose="02040502050505030304" pitchFamily="18" charset="0"/>
            </a:rPr>
            <a:t>2 602,92</a:t>
          </a:r>
          <a:endParaRPr lang="ru-RU" sz="1200" dirty="0">
            <a:latin typeface="Palatino Linotype" panose="02040502050505030304" pitchFamily="18" charset="0"/>
          </a:endParaRPr>
        </a:p>
      </cdr:txBody>
    </cdr:sp>
  </cdr:relSizeAnchor>
  <cdr:relSizeAnchor xmlns:cdr="http://schemas.openxmlformats.org/drawingml/2006/chartDrawing">
    <cdr:from>
      <cdr:x>0.47087</cdr:x>
      <cdr:y>0.11095</cdr:y>
    </cdr:from>
    <cdr:to>
      <cdr:x>0.51167</cdr:x>
      <cdr:y>0.16904</cdr:y>
    </cdr:to>
    <cdr:sp macro="" textlink="">
      <cdr:nvSpPr>
        <cdr:cNvPr id="3" name="TextBox 2"/>
        <cdr:cNvSpPr txBox="1"/>
      </cdr:nvSpPr>
      <cdr:spPr>
        <a:xfrm xmlns:a="http://schemas.openxmlformats.org/drawingml/2006/main">
          <a:off x="4983735" y="541084"/>
          <a:ext cx="431828" cy="2832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latin typeface="Palatino Linotype" panose="02040502050505030304" pitchFamily="18" charset="0"/>
            </a:rPr>
            <a:t>1,50</a:t>
          </a:r>
          <a:endParaRPr lang="ru-RU" sz="1200" dirty="0">
            <a:latin typeface="Palatino Linotype" panose="02040502050505030304" pitchFamily="18" charset="0"/>
          </a:endParaRPr>
        </a:p>
      </cdr:txBody>
    </cdr:sp>
  </cdr:relSizeAnchor>
  <cdr:relSizeAnchor xmlns:cdr="http://schemas.openxmlformats.org/drawingml/2006/chartDrawing">
    <cdr:from>
      <cdr:x>0.87226</cdr:x>
      <cdr:y>0</cdr:y>
    </cdr:from>
    <cdr:to>
      <cdr:x>1</cdr:x>
      <cdr:y>0.07456</cdr:y>
    </cdr:to>
    <cdr:sp macro="" textlink="">
      <cdr:nvSpPr>
        <cdr:cNvPr id="4" name="TextBox 3"/>
        <cdr:cNvSpPr txBox="1"/>
      </cdr:nvSpPr>
      <cdr:spPr>
        <a:xfrm xmlns:a="http://schemas.openxmlformats.org/drawingml/2006/main">
          <a:off x="9232058" y="0"/>
          <a:ext cx="1351966" cy="3357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a:solidFill>
                <a:schemeClr val="accent5">
                  <a:lumMod val="50000"/>
                </a:schemeClr>
              </a:solidFill>
              <a:latin typeface="Palatino Linotype" panose="02040502050505030304" pitchFamily="18" charset="0"/>
            </a:rPr>
            <a:t>т</a:t>
          </a:r>
          <a:r>
            <a:rPr lang="ru-RU" sz="1400" b="1" dirty="0" smtClean="0">
              <a:solidFill>
                <a:schemeClr val="accent5">
                  <a:lumMod val="50000"/>
                </a:schemeClr>
              </a:solidFill>
              <a:latin typeface="Palatino Linotype" panose="02040502050505030304" pitchFamily="18" charset="0"/>
            </a:rPr>
            <a:t>ыс. рублей</a:t>
          </a:r>
          <a:endParaRPr lang="ru-RU" sz="1400" b="1" dirty="0">
            <a:solidFill>
              <a:schemeClr val="accent5">
                <a:lumMod val="50000"/>
              </a:schemeClr>
            </a:solidFill>
            <a:latin typeface="Palatino Linotype" panose="0204050205050503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0.21875</cdr:x>
      <cdr:y>0.08516</cdr:y>
    </cdr:from>
    <cdr:to>
      <cdr:x>0.42874</cdr:x>
      <cdr:y>0.26538</cdr:y>
    </cdr:to>
    <cdr:sp macro="" textlink="">
      <cdr:nvSpPr>
        <cdr:cNvPr id="2" name="TextBox 1"/>
        <cdr:cNvSpPr txBox="1"/>
      </cdr:nvSpPr>
      <cdr:spPr>
        <a:xfrm xmlns:a="http://schemas.openxmlformats.org/drawingml/2006/main">
          <a:off x="1800200" y="432048"/>
          <a:ext cx="172819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20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0.72745</cdr:x>
      <cdr:y>0.27446</cdr:y>
    </cdr:from>
    <cdr:to>
      <cdr:x>0.74071</cdr:x>
      <cdr:y>0.27482</cdr:y>
    </cdr:to>
    <cdr:cxnSp macro="">
      <cdr:nvCxnSpPr>
        <cdr:cNvPr id="24" name="Прямая соединительная линия 23"/>
        <cdr:cNvCxnSpPr/>
      </cdr:nvCxnSpPr>
      <cdr:spPr>
        <a:xfrm xmlns:a="http://schemas.openxmlformats.org/drawingml/2006/main" flipH="1" flipV="1">
          <a:off x="7679095" y="1394410"/>
          <a:ext cx="139959" cy="1838"/>
        </a:xfrm>
        <a:prstGeom xmlns:a="http://schemas.openxmlformats.org/drawingml/2006/main" prst="line">
          <a:avLst/>
        </a:prstGeom>
        <a:ln xmlns:a="http://schemas.openxmlformats.org/drawingml/2006/main" w="19050">
          <a:solidFill>
            <a:srgbClr val="C00000"/>
          </a:solidFill>
          <a:prstDash val="sysDot"/>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0.14085</cdr:x>
      <cdr:y>0.58338</cdr:y>
    </cdr:from>
    <cdr:to>
      <cdr:x>0.21068</cdr:x>
      <cdr:y>0.65316</cdr:y>
    </cdr:to>
    <cdr:sp macro="" textlink="">
      <cdr:nvSpPr>
        <cdr:cNvPr id="30" name="TextBox 29"/>
        <cdr:cNvSpPr txBox="1"/>
      </cdr:nvSpPr>
      <cdr:spPr>
        <a:xfrm xmlns:a="http://schemas.openxmlformats.org/drawingml/2006/main">
          <a:off x="1486886" y="2963923"/>
          <a:ext cx="737137" cy="3545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smtClean="0">
              <a:latin typeface="Palatino Linotype" panose="02040502050505030304" pitchFamily="18" charset="0"/>
            </a:rPr>
            <a:t>97,1 %</a:t>
          </a:r>
          <a:endParaRPr lang="ru-RU" sz="1200" b="1" dirty="0">
            <a:latin typeface="Palatino Linotype" panose="02040502050505030304" pitchFamily="18" charset="0"/>
          </a:endParaRPr>
        </a:p>
      </cdr:txBody>
    </cdr:sp>
  </cdr:relSizeAnchor>
  <cdr:relSizeAnchor xmlns:cdr="http://schemas.openxmlformats.org/drawingml/2006/chartDrawing">
    <cdr:from>
      <cdr:x>0.28146</cdr:x>
      <cdr:y>0.58614</cdr:y>
    </cdr:from>
    <cdr:to>
      <cdr:x>0.35129</cdr:x>
      <cdr:y>0.65593</cdr:y>
    </cdr:to>
    <cdr:sp macro="" textlink="">
      <cdr:nvSpPr>
        <cdr:cNvPr id="31" name="TextBox 1"/>
        <cdr:cNvSpPr txBox="1"/>
      </cdr:nvSpPr>
      <cdr:spPr>
        <a:xfrm xmlns:a="http://schemas.openxmlformats.org/drawingml/2006/main">
          <a:off x="2971151" y="2977972"/>
          <a:ext cx="737138" cy="3545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97,1 %</a:t>
          </a:r>
          <a:endParaRPr lang="ru-RU" sz="1200" b="1" dirty="0">
            <a:latin typeface="Palatino Linotype" panose="02040502050505030304" pitchFamily="18" charset="0"/>
          </a:endParaRPr>
        </a:p>
      </cdr:txBody>
    </cdr:sp>
  </cdr:relSizeAnchor>
  <cdr:relSizeAnchor xmlns:cdr="http://schemas.openxmlformats.org/drawingml/2006/chartDrawing">
    <cdr:from>
      <cdr:x>0.41751</cdr:x>
      <cdr:y>0.50693</cdr:y>
    </cdr:from>
    <cdr:to>
      <cdr:x>0.48734</cdr:x>
      <cdr:y>0.57672</cdr:y>
    </cdr:to>
    <cdr:sp macro="" textlink="">
      <cdr:nvSpPr>
        <cdr:cNvPr id="32" name="TextBox 1"/>
        <cdr:cNvSpPr txBox="1"/>
      </cdr:nvSpPr>
      <cdr:spPr>
        <a:xfrm xmlns:a="http://schemas.openxmlformats.org/drawingml/2006/main">
          <a:off x="4407286" y="2575501"/>
          <a:ext cx="737137" cy="3545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97,4 %</a:t>
          </a:r>
          <a:endParaRPr lang="ru-RU" sz="1200" b="1" dirty="0">
            <a:latin typeface="Palatino Linotype" panose="02040502050505030304" pitchFamily="18" charset="0"/>
          </a:endParaRPr>
        </a:p>
      </cdr:txBody>
    </cdr:sp>
  </cdr:relSizeAnchor>
  <cdr:relSizeAnchor xmlns:cdr="http://schemas.openxmlformats.org/drawingml/2006/chartDrawing">
    <cdr:from>
      <cdr:x>0.55234</cdr:x>
      <cdr:y>0.65316</cdr:y>
    </cdr:from>
    <cdr:to>
      <cdr:x>0.62216</cdr:x>
      <cdr:y>0.72295</cdr:y>
    </cdr:to>
    <cdr:sp macro="" textlink="">
      <cdr:nvSpPr>
        <cdr:cNvPr id="33" name="TextBox 1"/>
        <cdr:cNvSpPr txBox="1"/>
      </cdr:nvSpPr>
      <cdr:spPr>
        <a:xfrm xmlns:a="http://schemas.openxmlformats.org/drawingml/2006/main">
          <a:off x="5830578" y="3318449"/>
          <a:ext cx="737032" cy="3545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94,4 %</a:t>
          </a:r>
          <a:endParaRPr lang="ru-RU" sz="1200" b="1" dirty="0">
            <a:latin typeface="Palatino Linotype" panose="02040502050505030304" pitchFamily="18" charset="0"/>
          </a:endParaRPr>
        </a:p>
      </cdr:txBody>
    </cdr:sp>
  </cdr:relSizeAnchor>
  <cdr:relSizeAnchor xmlns:cdr="http://schemas.openxmlformats.org/drawingml/2006/chartDrawing">
    <cdr:from>
      <cdr:x>0.69254</cdr:x>
      <cdr:y>0.75727</cdr:y>
    </cdr:from>
    <cdr:to>
      <cdr:x>0.76237</cdr:x>
      <cdr:y>0.82705</cdr:y>
    </cdr:to>
    <cdr:sp macro="" textlink="">
      <cdr:nvSpPr>
        <cdr:cNvPr id="34" name="TextBox 1"/>
        <cdr:cNvSpPr txBox="1"/>
      </cdr:nvSpPr>
      <cdr:spPr>
        <a:xfrm xmlns:a="http://schemas.openxmlformats.org/drawingml/2006/main">
          <a:off x="7310525" y="3847412"/>
          <a:ext cx="737138" cy="3545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88,1 %</a:t>
          </a:r>
          <a:endParaRPr lang="ru-RU" sz="1200" b="1" dirty="0">
            <a:latin typeface="Palatino Linotype" panose="02040502050505030304" pitchFamily="18" charset="0"/>
          </a:endParaRPr>
        </a:p>
      </cdr:txBody>
    </cdr:sp>
  </cdr:relSizeAnchor>
  <cdr:relSizeAnchor xmlns:cdr="http://schemas.openxmlformats.org/drawingml/2006/chartDrawing">
    <cdr:from>
      <cdr:x>0.44075</cdr:x>
      <cdr:y>0.5768</cdr:y>
    </cdr:from>
    <cdr:to>
      <cdr:x>0.57938</cdr:x>
      <cdr:y>0.74042</cdr:y>
    </cdr:to>
    <cdr:cxnSp macro="">
      <cdr:nvCxnSpPr>
        <cdr:cNvPr id="3" name="Прямая соединительная линия 2"/>
        <cdr:cNvCxnSpPr/>
      </cdr:nvCxnSpPr>
      <cdr:spPr>
        <a:xfrm xmlns:a="http://schemas.openxmlformats.org/drawingml/2006/main">
          <a:off x="4652683" y="2930521"/>
          <a:ext cx="1463393" cy="831273"/>
        </a:xfrm>
        <a:prstGeom xmlns:a="http://schemas.openxmlformats.org/drawingml/2006/main" prst="line">
          <a:avLst/>
        </a:prstGeom>
        <a:ln xmlns:a="http://schemas.openxmlformats.org/drawingml/2006/main" w="19050">
          <a:solidFill>
            <a:srgbClr val="C00000"/>
          </a:solidFill>
          <a:prstDash val="sysDot"/>
          <a:head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0.5805</cdr:x>
      <cdr:y>0.74224</cdr:y>
    </cdr:from>
    <cdr:to>
      <cdr:x>0.71598</cdr:x>
      <cdr:y>0.8295</cdr:y>
    </cdr:to>
    <cdr:cxnSp macro="">
      <cdr:nvCxnSpPr>
        <cdr:cNvPr id="5" name="Прямая соединительная линия 4"/>
        <cdr:cNvCxnSpPr/>
      </cdr:nvCxnSpPr>
      <cdr:spPr>
        <a:xfrm xmlns:a="http://schemas.openxmlformats.org/drawingml/2006/main">
          <a:off x="6127830" y="3771055"/>
          <a:ext cx="1430170" cy="443321"/>
        </a:xfrm>
        <a:prstGeom xmlns:a="http://schemas.openxmlformats.org/drawingml/2006/main" prst="line">
          <a:avLst/>
        </a:prstGeom>
        <a:ln xmlns:a="http://schemas.openxmlformats.org/drawingml/2006/main" w="19050">
          <a:solidFill>
            <a:srgbClr val="C00000"/>
          </a:solidFill>
          <a:prstDash val="sysDot"/>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32C06-B825-4C6B-AA59-271F2737DC57}" type="datetimeFigureOut">
              <a:rPr lang="ru-RU" smtClean="0"/>
              <a:t>27.10.2017</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54C25-816F-47BB-8EE8-CC03D7D46282}" type="slidenum">
              <a:rPr lang="ru-RU" smtClean="0"/>
              <a:t>‹#›</a:t>
            </a:fld>
            <a:endParaRPr lang="ru-RU" dirty="0"/>
          </a:p>
        </p:txBody>
      </p:sp>
    </p:spTree>
    <p:extLst>
      <p:ext uri="{BB962C8B-B14F-4D97-AF65-F5344CB8AC3E}">
        <p14:creationId xmlns:p14="http://schemas.microsoft.com/office/powerpoint/2010/main" val="20242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t>1</a:t>
            </a:fld>
            <a:endParaRPr lang="ru-RU" dirty="0"/>
          </a:p>
        </p:txBody>
      </p:sp>
    </p:spTree>
    <p:extLst>
      <p:ext uri="{BB962C8B-B14F-4D97-AF65-F5344CB8AC3E}">
        <p14:creationId xmlns:p14="http://schemas.microsoft.com/office/powerpoint/2010/main" val="32998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t>15</a:t>
            </a:fld>
            <a:endParaRPr lang="ru-RU" dirty="0"/>
          </a:p>
        </p:txBody>
      </p:sp>
    </p:spTree>
    <p:extLst>
      <p:ext uri="{BB962C8B-B14F-4D97-AF65-F5344CB8AC3E}">
        <p14:creationId xmlns:p14="http://schemas.microsoft.com/office/powerpoint/2010/main" val="29677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t>19</a:t>
            </a:fld>
            <a:endParaRPr lang="ru-RU" dirty="0"/>
          </a:p>
        </p:txBody>
      </p:sp>
    </p:spTree>
    <p:extLst>
      <p:ext uri="{BB962C8B-B14F-4D97-AF65-F5344CB8AC3E}">
        <p14:creationId xmlns:p14="http://schemas.microsoft.com/office/powerpoint/2010/main" val="5858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20405-C40C-45C8-9EC5-31C93BD49D6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56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t>46</a:t>
            </a:fld>
            <a:endParaRPr lang="ru-RU" dirty="0"/>
          </a:p>
        </p:txBody>
      </p:sp>
    </p:spTree>
    <p:extLst>
      <p:ext uri="{BB962C8B-B14F-4D97-AF65-F5344CB8AC3E}">
        <p14:creationId xmlns:p14="http://schemas.microsoft.com/office/powerpoint/2010/main" val="3420192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t>69</a:t>
            </a:fld>
            <a:endParaRPr lang="ru-RU" dirty="0"/>
          </a:p>
        </p:txBody>
      </p:sp>
    </p:spTree>
    <p:extLst>
      <p:ext uri="{BB962C8B-B14F-4D97-AF65-F5344CB8AC3E}">
        <p14:creationId xmlns:p14="http://schemas.microsoft.com/office/powerpoint/2010/main" val="377154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9756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04624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356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797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043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87044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8070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4334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63701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24757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5295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64629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972342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109737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80763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29861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29476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49651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138996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19414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185326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42688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3886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5284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853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406086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27.10.2017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631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1DF46F-7A10-4122-9EB7-CDEBB22ABA78}" type="datetimeFigureOut">
              <a:rPr lang="ru-RU" smtClean="0"/>
              <a:t>27.10.2017</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8190CE-C101-4A9B-A32A-F4FBDC335233}" type="slidenum">
              <a:rPr lang="ru-RU" smtClean="0"/>
              <a:t>‹#›</a:t>
            </a:fld>
            <a:endParaRPr lang="ru-RU" dirty="0"/>
          </a:p>
        </p:txBody>
      </p:sp>
    </p:spTree>
    <p:extLst>
      <p:ext uri="{BB962C8B-B14F-4D97-AF65-F5344CB8AC3E}">
        <p14:creationId xmlns:p14="http://schemas.microsoft.com/office/powerpoint/2010/main" val="388395797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DF46F-7A10-4122-9EB7-CDEBB22ABA78}" type="datetimeFigureOut">
              <a:rPr lang="ru-RU" smtClean="0"/>
              <a:t>27.10.2017</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90CE-C101-4A9B-A32A-F4FBDC335233}" type="slidenum">
              <a:rPr lang="ru-RU" smtClean="0"/>
              <a:t>‹#›</a:t>
            </a:fld>
            <a:endParaRPr lang="ru-RU" dirty="0"/>
          </a:p>
        </p:txBody>
      </p:sp>
    </p:spTree>
    <p:extLst>
      <p:ext uri="{BB962C8B-B14F-4D97-AF65-F5344CB8AC3E}">
        <p14:creationId xmlns:p14="http://schemas.microsoft.com/office/powerpoint/2010/main" val="182098949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4/relationships/chartEx" Target="../charts/chartEx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5560" y="548681"/>
            <a:ext cx="3895963" cy="504056"/>
          </a:xfrm>
        </p:spPr>
        <p:txBody>
          <a:bodyPr>
            <a:normAutofit fontScale="90000"/>
          </a:bodyPr>
          <a:lstStyle/>
          <a:p>
            <a:pPr algn="l"/>
            <a:r>
              <a:rPr lang="ru-RU" sz="1400" dirty="0">
                <a:solidFill>
                  <a:schemeClr val="tx2">
                    <a:lumMod val="75000"/>
                  </a:schemeClr>
                </a:solidFill>
              </a:rPr>
              <a:t>Министерство финансов Камчатского края</a:t>
            </a:r>
          </a:p>
        </p:txBody>
      </p:sp>
      <p:sp>
        <p:nvSpPr>
          <p:cNvPr id="3" name="Подзаголовок 2"/>
          <p:cNvSpPr>
            <a:spLocks noGrp="1"/>
          </p:cNvSpPr>
          <p:nvPr>
            <p:ph type="subTitle" idx="1"/>
          </p:nvPr>
        </p:nvSpPr>
        <p:spPr>
          <a:xfrm>
            <a:off x="1285637" y="2174702"/>
            <a:ext cx="10383715" cy="1838411"/>
          </a:xfrm>
        </p:spPr>
        <p:txBody>
          <a:bodyPr>
            <a:noAutofit/>
          </a:bodyPr>
          <a:lstStyle/>
          <a:p>
            <a:pPr algn="r"/>
            <a:r>
              <a:rPr lang="ru-RU" sz="4000" b="1" dirty="0" smtClean="0">
                <a:solidFill>
                  <a:schemeClr val="tx2">
                    <a:lumMod val="50000"/>
                  </a:schemeClr>
                </a:solidFill>
                <a:effectLst>
                  <a:outerShdw blurRad="38100" dist="38100" dir="2700000" algn="tl">
                    <a:srgbClr val="000000">
                      <a:alpha val="43137"/>
                    </a:srgbClr>
                  </a:outerShdw>
                </a:effectLst>
                <a:latin typeface="+mn-lt"/>
              </a:rPr>
              <a:t>ПРОЕКТ БЮДЖЕТА </a:t>
            </a:r>
            <a:r>
              <a:rPr lang="ru-RU" sz="4000" b="1" dirty="0">
                <a:solidFill>
                  <a:schemeClr val="tx2">
                    <a:lumMod val="50000"/>
                  </a:schemeClr>
                </a:solidFill>
                <a:effectLst>
                  <a:outerShdw blurRad="38100" dist="38100" dir="2700000" algn="tl">
                    <a:srgbClr val="000000">
                      <a:alpha val="43137"/>
                    </a:srgbClr>
                  </a:outerShdw>
                </a:effectLst>
                <a:latin typeface="+mn-lt"/>
              </a:rPr>
              <a:t>КАМЧАТСКОГО </a:t>
            </a:r>
            <a:r>
              <a:rPr lang="ru-RU" sz="4000" b="1" dirty="0" smtClean="0">
                <a:solidFill>
                  <a:schemeClr val="tx2">
                    <a:lumMod val="50000"/>
                  </a:schemeClr>
                </a:solidFill>
                <a:effectLst>
                  <a:outerShdw blurRad="38100" dist="38100" dir="2700000" algn="tl">
                    <a:srgbClr val="000000">
                      <a:alpha val="43137"/>
                    </a:srgbClr>
                  </a:outerShdw>
                </a:effectLst>
                <a:latin typeface="+mn-lt"/>
              </a:rPr>
              <a:t>КРАЯ </a:t>
            </a:r>
            <a:r>
              <a:rPr lang="ru-RU" sz="4000" b="1" dirty="0">
                <a:solidFill>
                  <a:schemeClr val="tx2">
                    <a:lumMod val="50000"/>
                  </a:schemeClr>
                </a:solidFill>
                <a:effectLst>
                  <a:outerShdw blurRad="38100" dist="38100" dir="2700000" algn="tl">
                    <a:srgbClr val="000000">
                      <a:alpha val="43137"/>
                    </a:srgbClr>
                  </a:outerShdw>
                </a:effectLst>
                <a:latin typeface="+mn-lt"/>
              </a:rPr>
              <a:t>НА </a:t>
            </a:r>
            <a:r>
              <a:rPr lang="ru-RU" sz="4000" b="1" dirty="0" smtClean="0">
                <a:solidFill>
                  <a:schemeClr val="tx2">
                    <a:lumMod val="50000"/>
                  </a:schemeClr>
                </a:solidFill>
                <a:effectLst>
                  <a:outerShdw blurRad="38100" dist="38100" dir="2700000" algn="tl">
                    <a:srgbClr val="000000">
                      <a:alpha val="43137"/>
                    </a:srgbClr>
                  </a:outerShdw>
                </a:effectLst>
                <a:latin typeface="+mn-lt"/>
              </a:rPr>
              <a:t>2018 </a:t>
            </a:r>
            <a:r>
              <a:rPr lang="ru-RU" sz="4000" b="1" dirty="0">
                <a:solidFill>
                  <a:schemeClr val="tx2">
                    <a:lumMod val="50000"/>
                  </a:schemeClr>
                </a:solidFill>
                <a:effectLst>
                  <a:outerShdw blurRad="38100" dist="38100" dir="2700000" algn="tl">
                    <a:srgbClr val="000000">
                      <a:alpha val="43137"/>
                    </a:srgbClr>
                  </a:outerShdw>
                </a:effectLst>
                <a:latin typeface="+mn-lt"/>
              </a:rPr>
              <a:t>ГОД </a:t>
            </a:r>
            <a:r>
              <a:rPr lang="ru-RU" sz="4000" b="1" dirty="0" smtClean="0">
                <a:solidFill>
                  <a:schemeClr val="tx2">
                    <a:lumMod val="50000"/>
                  </a:schemeClr>
                </a:solidFill>
                <a:effectLst>
                  <a:outerShdw blurRad="38100" dist="38100" dir="2700000" algn="tl">
                    <a:srgbClr val="000000">
                      <a:alpha val="43137"/>
                    </a:srgbClr>
                  </a:outerShdw>
                </a:effectLst>
                <a:latin typeface="+mn-lt"/>
              </a:rPr>
              <a:t>И НА ПЛАНОВЫЙ ПЕРИОД 2019 И 2020 ГОДОВ</a:t>
            </a:r>
            <a:endParaRPr lang="ru-RU" sz="4000" b="1" dirty="0">
              <a:solidFill>
                <a:schemeClr val="tx2">
                  <a:lumMod val="50000"/>
                </a:schemeClr>
              </a:solidFill>
              <a:effectLst>
                <a:outerShdw blurRad="38100" dist="38100" dir="2700000" algn="tl">
                  <a:srgbClr val="000000">
                    <a:alpha val="43137"/>
                  </a:srgbClr>
                </a:outerShdw>
              </a:effectLst>
              <a:latin typeface="+mn-lt"/>
            </a:endParaRPr>
          </a:p>
        </p:txBody>
      </p:sp>
      <p:pic>
        <p:nvPicPr>
          <p:cNvPr id="1026" name="Picture 2" descr="Герб Камчатского кра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637" y="243112"/>
            <a:ext cx="6477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69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с двумя скругленными противолежащими углами 43"/>
          <p:cNvSpPr/>
          <p:nvPr/>
        </p:nvSpPr>
        <p:spPr>
          <a:xfrm>
            <a:off x="6750330" y="1203468"/>
            <a:ext cx="4849756"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с двумя скругленными противолежащими углами 44"/>
          <p:cNvSpPr/>
          <p:nvPr/>
        </p:nvSpPr>
        <p:spPr>
          <a:xfrm flipH="1">
            <a:off x="409517" y="1205316"/>
            <a:ext cx="4838252"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кругленный прямоугольник 46"/>
          <p:cNvSpPr/>
          <p:nvPr/>
        </p:nvSpPr>
        <p:spPr>
          <a:xfrm>
            <a:off x="3620732" y="3287548"/>
            <a:ext cx="4756636" cy="305551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5078510" y="562837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9" name="Скругленный прямоугольник 8"/>
          <p:cNvSpPr/>
          <p:nvPr/>
        </p:nvSpPr>
        <p:spPr>
          <a:xfrm>
            <a:off x="6379045" y="4743572"/>
            <a:ext cx="1391442"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11" name="Скругленный прямоугольник 10"/>
          <p:cNvSpPr/>
          <p:nvPr/>
        </p:nvSpPr>
        <p:spPr>
          <a:xfrm>
            <a:off x="4014501" y="4745944"/>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cxnSp>
        <p:nvCxnSpPr>
          <p:cNvPr id="13" name="Прямая соединительная линия 12"/>
          <p:cNvCxnSpPr/>
          <p:nvPr/>
        </p:nvCxnSpPr>
        <p:spPr>
          <a:xfrm>
            <a:off x="5462774" y="4917626"/>
            <a:ext cx="882463" cy="125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Дуга 14"/>
          <p:cNvSpPr/>
          <p:nvPr/>
        </p:nvSpPr>
        <p:spPr>
          <a:xfrm rot="10800000">
            <a:off x="5878076" y="422805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Дуга 16"/>
          <p:cNvSpPr/>
          <p:nvPr/>
        </p:nvSpPr>
        <p:spPr>
          <a:xfrm rot="5400000">
            <a:off x="4497151" y="424113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Скругленный прямоугольник 24"/>
          <p:cNvSpPr/>
          <p:nvPr/>
        </p:nvSpPr>
        <p:spPr>
          <a:xfrm>
            <a:off x="835252" y="1601629"/>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26" name="Скругленный прямоугольник 25"/>
          <p:cNvSpPr/>
          <p:nvPr/>
        </p:nvSpPr>
        <p:spPr>
          <a:xfrm>
            <a:off x="3345789" y="2090405"/>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27" name="Скругленный прямоугольник 26"/>
          <p:cNvSpPr/>
          <p:nvPr/>
        </p:nvSpPr>
        <p:spPr>
          <a:xfrm>
            <a:off x="1935095" y="272486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8" name="Скругленный прямоугольник 27"/>
          <p:cNvSpPr/>
          <p:nvPr/>
        </p:nvSpPr>
        <p:spPr>
          <a:xfrm>
            <a:off x="8520517" y="2778443"/>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9" name="Скругленный прямоугольник 28"/>
          <p:cNvSpPr/>
          <p:nvPr/>
        </p:nvSpPr>
        <p:spPr>
          <a:xfrm>
            <a:off x="7298202" y="2090405"/>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30" name="Скругленный прямоугольник 29"/>
          <p:cNvSpPr/>
          <p:nvPr/>
        </p:nvSpPr>
        <p:spPr>
          <a:xfrm>
            <a:off x="9779203" y="1615624"/>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cxnSp>
        <p:nvCxnSpPr>
          <p:cNvPr id="33" name="Прямая соединительная линия 32"/>
          <p:cNvCxnSpPr>
            <a:stCxn id="25" idx="3"/>
            <a:endCxn id="26" idx="1"/>
          </p:cNvCxnSpPr>
          <p:nvPr/>
        </p:nvCxnSpPr>
        <p:spPr>
          <a:xfrm>
            <a:off x="2274234" y="1788241"/>
            <a:ext cx="1071555" cy="4887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30" idx="1"/>
            <a:endCxn id="29" idx="3"/>
          </p:cNvCxnSpPr>
          <p:nvPr/>
        </p:nvCxnSpPr>
        <p:spPr>
          <a:xfrm flipH="1">
            <a:off x="8737184" y="1802236"/>
            <a:ext cx="1042019" cy="4747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Дуга 35"/>
          <p:cNvSpPr/>
          <p:nvPr/>
        </p:nvSpPr>
        <p:spPr>
          <a:xfrm rot="5400000">
            <a:off x="1369753" y="1327162"/>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7" name="Дуга 36"/>
          <p:cNvSpPr/>
          <p:nvPr/>
        </p:nvSpPr>
        <p:spPr>
          <a:xfrm rot="5400000">
            <a:off x="7864818" y="139281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Дуга 37"/>
          <p:cNvSpPr/>
          <p:nvPr/>
        </p:nvSpPr>
        <p:spPr>
          <a:xfrm rot="10800000">
            <a:off x="2737250" y="1294536"/>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Дуга 38"/>
          <p:cNvSpPr/>
          <p:nvPr/>
        </p:nvSpPr>
        <p:spPr>
          <a:xfrm rot="10800000">
            <a:off x="9258193" y="137973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0" name="TextBox 39"/>
          <p:cNvSpPr txBox="1"/>
          <p:nvPr/>
        </p:nvSpPr>
        <p:spPr>
          <a:xfrm flipH="1">
            <a:off x="4019834" y="3511972"/>
            <a:ext cx="3958431" cy="1107996"/>
          </a:xfrm>
          <a:prstGeom prst="rect">
            <a:avLst/>
          </a:prstGeom>
          <a:noFill/>
        </p:spPr>
        <p:txBody>
          <a:bodyPr wrap="square" rtlCol="0">
            <a:spAutoFit/>
          </a:bodyPr>
          <a:lstStyle/>
          <a:p>
            <a:pPr algn="just"/>
            <a:r>
              <a:rPr lang="ru-RU" b="1" i="1" dirty="0">
                <a:latin typeface="Palatino Linotype" panose="02040502050505030304" pitchFamily="18" charset="0"/>
              </a:rPr>
              <a:t>Сбалансированность бюджетов </a:t>
            </a:r>
            <a:r>
              <a:rPr lang="ru-RU" sz="1600" b="1" i="1" dirty="0">
                <a:latin typeface="Palatino Linotype" panose="02040502050505030304" pitchFamily="18" charset="0"/>
              </a:rPr>
              <a:t>– </a:t>
            </a:r>
            <a:r>
              <a:rPr lang="ru-RU" sz="1600" dirty="0">
                <a:latin typeface="Palatino Linotype" panose="02040502050505030304" pitchFamily="18" charset="0"/>
              </a:rPr>
              <a:t>состояние </a:t>
            </a:r>
            <a:r>
              <a:rPr lang="ru-RU" sz="1600" dirty="0" smtClean="0">
                <a:latin typeface="Palatino Linotype" panose="02040502050505030304" pitchFamily="18" charset="0"/>
              </a:rPr>
              <a:t>бюджетов, при </a:t>
            </a:r>
            <a:r>
              <a:rPr lang="ru-RU" sz="1600" dirty="0">
                <a:latin typeface="Palatino Linotype" panose="02040502050505030304" pitchFamily="18" charset="0"/>
              </a:rPr>
              <a:t>котором доходы и расходы уравновешены или равны друг другу.</a:t>
            </a:r>
          </a:p>
        </p:txBody>
      </p:sp>
      <p:sp>
        <p:nvSpPr>
          <p:cNvPr id="41" name="Заголовок 1"/>
          <p:cNvSpPr txBox="1">
            <a:spLocks/>
          </p:cNvSpPr>
          <p:nvPr/>
        </p:nvSpPr>
        <p:spPr>
          <a:xfrm>
            <a:off x="822435" y="129561"/>
            <a:ext cx="10515600" cy="780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600" b="1"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Основные характеристики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42" name="TextBox 41"/>
          <p:cNvSpPr txBox="1"/>
          <p:nvPr/>
        </p:nvSpPr>
        <p:spPr>
          <a:xfrm>
            <a:off x="8649026" y="3382762"/>
            <a:ext cx="2481052" cy="1107996"/>
          </a:xfrm>
          <a:prstGeom prst="rect">
            <a:avLst/>
          </a:prstGeom>
          <a:noFill/>
        </p:spPr>
        <p:txBody>
          <a:bodyPr wrap="square" rtlCol="0">
            <a:spAutoFit/>
          </a:bodyPr>
          <a:lstStyle/>
          <a:p>
            <a:pPr algn="just"/>
            <a:r>
              <a:rPr lang="ru-RU" b="1" i="1" dirty="0">
                <a:latin typeface="Palatino Linotype" panose="02040502050505030304" pitchFamily="18" charset="0"/>
              </a:rPr>
              <a:t>Дефицит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a:t>
            </a:r>
            <a:r>
              <a:rPr lang="ru-RU" sz="1600" dirty="0" smtClean="0">
                <a:latin typeface="Palatino Linotype" panose="02040502050505030304" pitchFamily="18" charset="0"/>
              </a:rPr>
              <a:t>расходов бюджета над его </a:t>
            </a:r>
            <a:r>
              <a:rPr lang="ru-RU" sz="1600" dirty="0">
                <a:latin typeface="Palatino Linotype" panose="02040502050505030304" pitchFamily="18" charset="0"/>
              </a:rPr>
              <a:t>доходами</a:t>
            </a:r>
          </a:p>
        </p:txBody>
      </p:sp>
      <p:sp>
        <p:nvSpPr>
          <p:cNvPr id="43" name="TextBox 42"/>
          <p:cNvSpPr txBox="1"/>
          <p:nvPr/>
        </p:nvSpPr>
        <p:spPr>
          <a:xfrm>
            <a:off x="754215" y="3192499"/>
            <a:ext cx="2681998" cy="1107996"/>
          </a:xfrm>
          <a:prstGeom prst="rect">
            <a:avLst/>
          </a:prstGeom>
          <a:noFill/>
        </p:spPr>
        <p:txBody>
          <a:bodyPr wrap="square" rtlCol="0">
            <a:spAutoFit/>
          </a:bodyPr>
          <a:lstStyle/>
          <a:p>
            <a:pPr algn="just"/>
            <a:r>
              <a:rPr lang="ru-RU" b="1" i="1" dirty="0">
                <a:latin typeface="Palatino Linotype" panose="02040502050505030304" pitchFamily="18" charset="0"/>
              </a:rPr>
              <a:t>Профицит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доходов </a:t>
            </a:r>
            <a:r>
              <a:rPr lang="ru-RU" sz="1600" dirty="0" smtClean="0">
                <a:latin typeface="Palatino Linotype" panose="02040502050505030304" pitchFamily="18" charset="0"/>
              </a:rPr>
              <a:t>бюджета над </a:t>
            </a:r>
            <a:r>
              <a:rPr lang="ru-RU" sz="1600" dirty="0">
                <a:latin typeface="Palatino Linotype" panose="02040502050505030304" pitchFamily="18" charset="0"/>
              </a:rPr>
              <a:t>его расходами</a:t>
            </a:r>
          </a:p>
        </p:txBody>
      </p:sp>
      <p:sp>
        <p:nvSpPr>
          <p:cNvPr id="48" name="TextBox 47"/>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9 СЛАЙД </a:t>
            </a:r>
            <a:endParaRPr lang="ru-RU" sz="1400" b="1" i="1" dirty="0">
              <a:solidFill>
                <a:schemeClr val="bg1">
                  <a:lumMod val="50000"/>
                </a:schemeClr>
              </a:solidFill>
            </a:endParaRPr>
          </a:p>
        </p:txBody>
      </p:sp>
      <p:cxnSp>
        <p:nvCxnSpPr>
          <p:cNvPr id="50" name="Прямая соединительная линия 49"/>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7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9374"/>
            <a:ext cx="10972800" cy="479180"/>
          </a:xfrm>
        </p:spPr>
        <p:txBody>
          <a:bodyPr>
            <a:no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Рассмотрение проекта закона Камчатского края о краевом бюджете</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099323412"/>
              </p:ext>
            </p:extLst>
          </p:nvPr>
        </p:nvGraphicFramePr>
        <p:xfrm>
          <a:off x="609600" y="439616"/>
          <a:ext cx="10972800" cy="626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10 СЛАЙД </a:t>
            </a:r>
            <a:endParaRPr lang="ru-RU" sz="1400" b="1" i="1" dirty="0">
              <a:solidFill>
                <a:schemeClr val="bg1">
                  <a:lumMod val="50000"/>
                </a:schemeClr>
              </a:solidFill>
            </a:endParaRPr>
          </a:p>
        </p:txBody>
      </p:sp>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17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985" y="379701"/>
            <a:ext cx="10972800" cy="818865"/>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направления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налоговой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политики Камчатского края на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8</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a:t>
            </a:r>
            <a:endPar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95829471"/>
              </p:ext>
            </p:extLst>
          </p:nvPr>
        </p:nvGraphicFramePr>
        <p:xfrm>
          <a:off x="609600" y="1222049"/>
          <a:ext cx="10499933" cy="511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sp>
        <p:nvSpPr>
          <p:cNvPr id="13" name="TextBox 12"/>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11 СЛАЙД </a:t>
            </a:r>
            <a:endParaRPr lang="ru-RU" sz="1400" b="1" i="1" dirty="0">
              <a:solidFill>
                <a:schemeClr val="bg1">
                  <a:lumMod val="50000"/>
                </a:schemeClr>
              </a:solidFill>
            </a:endParaRPr>
          </a:p>
        </p:txBody>
      </p:sp>
      <p:cxnSp>
        <p:nvCxnSpPr>
          <p:cNvPr id="21" name="Прямая соединительная линия 20"/>
          <p:cNvCxnSpPr/>
          <p:nvPr/>
        </p:nvCxnSpPr>
        <p:spPr>
          <a:xfrm flipV="1">
            <a:off x="720693" y="123135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717027" y="1147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5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7968" y="388694"/>
            <a:ext cx="11152472" cy="874933"/>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направления бюджетной политики Камчатского края на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8</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a:t>
            </a:r>
            <a:endPar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59052532"/>
              </p:ext>
            </p:extLst>
          </p:nvPr>
        </p:nvGraphicFramePr>
        <p:xfrm>
          <a:off x="609600" y="1239141"/>
          <a:ext cx="10534116" cy="507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sp>
        <p:nvSpPr>
          <p:cNvPr id="22" name="TextBox 21"/>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12 СЛАЙД </a:t>
            </a:r>
            <a:endParaRPr lang="ru-RU" sz="1400" b="1" i="1" dirty="0">
              <a:solidFill>
                <a:schemeClr val="bg1">
                  <a:lumMod val="50000"/>
                </a:schemeClr>
              </a:solidFill>
            </a:endParaRPr>
          </a:p>
        </p:txBody>
      </p:sp>
      <p:cxnSp>
        <p:nvCxnSpPr>
          <p:cNvPr id="13" name="Прямая соединительная линия 12"/>
          <p:cNvCxnSpPr/>
          <p:nvPr/>
        </p:nvCxnSpPr>
        <p:spPr>
          <a:xfrm flipV="1">
            <a:off x="757721" y="123932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754055" y="116632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637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4093" y="128951"/>
            <a:ext cx="10972800" cy="820615"/>
          </a:xfrm>
        </p:spPr>
        <p:txBody>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a:t>
            </a:r>
            <a:endPar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13 СЛАЙД </a:t>
            </a:r>
            <a:endParaRPr lang="ru-RU" sz="1400" b="1" i="1" dirty="0">
              <a:solidFill>
                <a:schemeClr val="bg1">
                  <a:lumMod val="50000"/>
                </a:schemeClr>
              </a:solidFill>
            </a:endParaRPr>
          </a:p>
        </p:txBody>
      </p:sp>
      <p:sp>
        <p:nvSpPr>
          <p:cNvPr id="8" name="Овал 7"/>
          <p:cNvSpPr/>
          <p:nvPr/>
        </p:nvSpPr>
        <p:spPr>
          <a:xfrm>
            <a:off x="4273658" y="4784390"/>
            <a:ext cx="3433665" cy="1884783"/>
          </a:xfrm>
          <a:prstGeom prst="ellipse">
            <a:avLst/>
          </a:prstGeom>
          <a:solidFill>
            <a:srgbClr val="FF5050">
              <a:alpha val="66000"/>
            </a:srgbClr>
          </a:solidFill>
          <a:ln w="12700">
            <a:solidFill>
              <a:srgbClr val="C00000"/>
            </a:solidFill>
          </a:ln>
          <a:scene3d>
            <a:camera prst="orthographicFront"/>
            <a:lightRig rig="threePt" dir="t"/>
          </a:scene3d>
          <a:sp3d prstMaterial="plastic">
            <a:bevelT w="1587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flipH="1">
            <a:off x="4553575" y="5326671"/>
            <a:ext cx="2873829" cy="800219"/>
          </a:xfrm>
          <a:prstGeom prst="rect">
            <a:avLst/>
          </a:prstGeom>
          <a:noFill/>
        </p:spPr>
        <p:txBody>
          <a:bodyPr wrap="square" rtlCol="0">
            <a:spAutoFit/>
          </a:bodyPr>
          <a:lstStyle/>
          <a:p>
            <a:pPr algn="ctr"/>
            <a:r>
              <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 </a:t>
            </a:r>
            <a:r>
              <a:rPr lang="ru-RU" dirty="0">
                <a:solidFill>
                  <a:srgbClr val="000000"/>
                </a:solidFill>
                <a:latin typeface="Palatino Linotype" panose="02040502050505030304" pitchFamily="18" charset="0"/>
                <a:cs typeface="Times New Roman" panose="02020603050405020304" pitchFamily="18" charset="0"/>
              </a:rPr>
              <a:t>– </a:t>
            </a:r>
            <a:r>
              <a:rPr lang="ru-RU" sz="1400" dirty="0">
                <a:solidFill>
                  <a:srgbClr val="000000"/>
                </a:solidFill>
                <a:latin typeface="Palatino Linotype" panose="02040502050505030304" pitchFamily="18" charset="0"/>
                <a:cs typeface="Times New Roman" panose="02020603050405020304" pitchFamily="18" charset="0"/>
              </a:rPr>
              <a:t>поступающие  в бюджет денежные </a:t>
            </a:r>
            <a:r>
              <a:rPr lang="ru-RU" sz="1400" dirty="0" smtClean="0">
                <a:solidFill>
                  <a:srgbClr val="000000"/>
                </a:solidFill>
                <a:latin typeface="Palatino Linotype" panose="02040502050505030304" pitchFamily="18" charset="0"/>
                <a:cs typeface="Times New Roman" panose="02020603050405020304" pitchFamily="18" charset="0"/>
              </a:rPr>
              <a:t>средства</a:t>
            </a:r>
            <a:endParaRPr lang="ru-RU" sz="1400" dirty="0">
              <a:latin typeface="Palatino Linotype" panose="02040502050505030304" pitchFamily="18" charset="0"/>
              <a:cs typeface="Times New Roman" panose="02020603050405020304" pitchFamily="18" charset="0"/>
            </a:endParaRPr>
          </a:p>
        </p:txBody>
      </p:sp>
      <p:sp>
        <p:nvSpPr>
          <p:cNvPr id="10" name="Блок-схема: документ 9"/>
          <p:cNvSpPr/>
          <p:nvPr/>
        </p:nvSpPr>
        <p:spPr>
          <a:xfrm>
            <a:off x="504093" y="1780381"/>
            <a:ext cx="3293706"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a:t>
            </a:r>
            <a:r>
              <a:rPr lang="ru-RU" sz="1400" dirty="0" smtClean="0">
                <a:solidFill>
                  <a:srgbClr val="000000"/>
                </a:solidFill>
                <a:latin typeface="Palatino Linotype" panose="02040502050505030304" pitchFamily="18" charset="0"/>
                <a:cs typeface="Times New Roman" panose="02020603050405020304" pitchFamily="18" charset="0"/>
              </a:rPr>
              <a:t>ним</a:t>
            </a:r>
            <a:endParaRPr lang="ru-RU" dirty="0"/>
          </a:p>
        </p:txBody>
      </p:sp>
      <p:sp>
        <p:nvSpPr>
          <p:cNvPr id="11" name="Блок-схема: документ 10"/>
          <p:cNvSpPr/>
          <p:nvPr/>
        </p:nvSpPr>
        <p:spPr>
          <a:xfrm flipH="1">
            <a:off x="8258068" y="1780382"/>
            <a:ext cx="3330551"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Безвозмездные поступления </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дотации,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пожертвования</a:t>
            </a:r>
            <a:endParaRPr lang="ru-RU" sz="1400" dirty="0">
              <a:latin typeface="Palatino Linotype" panose="02040502050505030304" pitchFamily="18" charset="0"/>
              <a:cs typeface="Times New Roman" panose="02020603050405020304" pitchFamily="18" charset="0"/>
            </a:endParaRPr>
          </a:p>
          <a:p>
            <a:pPr algn="ctr"/>
            <a:endParaRPr lang="ru-RU" dirty="0"/>
          </a:p>
        </p:txBody>
      </p:sp>
      <p:sp>
        <p:nvSpPr>
          <p:cNvPr id="12" name="Скругленный прямоугольник 11"/>
          <p:cNvSpPr/>
          <p:nvPr/>
        </p:nvSpPr>
        <p:spPr>
          <a:xfrm>
            <a:off x="4143150" y="1201740"/>
            <a:ext cx="3769566" cy="2913057"/>
          </a:xfrm>
          <a:prstGeom prst="roundRect">
            <a:avLst/>
          </a:prstGeom>
          <a:gradFill flip="none" rotWithShape="1">
            <a:gsLst>
              <a:gs pos="0">
                <a:srgbClr val="F8EAFA"/>
              </a:gs>
              <a:gs pos="43000">
                <a:srgbClr val="E3ACF2"/>
              </a:gs>
              <a:gs pos="80000">
                <a:srgbClr val="CBA7F3"/>
              </a:gs>
              <a:gs pos="100000">
                <a:srgbClr val="BE90F0"/>
              </a:gs>
            </a:gsLst>
            <a:lin ang="18900000" scaled="1"/>
            <a:tileRect/>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Неналоговые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a:t>
            </a:r>
            <a:r>
              <a:rPr lang="ru-RU" sz="1400" dirty="0" smtClean="0">
                <a:solidFill>
                  <a:srgbClr val="000000"/>
                </a:solidFill>
                <a:latin typeface="Palatino Linotype" panose="02040502050505030304" pitchFamily="18" charset="0"/>
                <a:cs typeface="Times New Roman" panose="02020603050405020304" pitchFamily="18" charset="0"/>
              </a:rPr>
              <a:t>доходы</a:t>
            </a:r>
            <a:endParaRPr lang="ru-RU" sz="1400" dirty="0">
              <a:latin typeface="Palatino Linotype" panose="02040502050505030304" pitchFamily="18" charset="0"/>
              <a:cs typeface="Times New Roman" panose="02020603050405020304" pitchFamily="18" charset="0"/>
            </a:endParaRPr>
          </a:p>
        </p:txBody>
      </p:sp>
      <p:sp>
        <p:nvSpPr>
          <p:cNvPr id="13" name="Стрелка вниз 12"/>
          <p:cNvSpPr/>
          <p:nvPr/>
        </p:nvSpPr>
        <p:spPr>
          <a:xfrm>
            <a:off x="5756988" y="4114797"/>
            <a:ext cx="485192" cy="542281"/>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19032144">
            <a:off x="3155544" y="391912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016555">
            <a:off x="8274661" y="387858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balanced"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6323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title="млн. руб."/>
          <p:cNvGraphicFramePr>
            <a:graphicFrameLocks noGrp="1"/>
          </p:cNvGraphicFramePr>
          <p:nvPr>
            <p:ph idx="1"/>
            <p:extLst>
              <p:ext uri="{D42A27DB-BD31-4B8C-83A1-F6EECF244321}">
                <p14:modId xmlns:p14="http://schemas.microsoft.com/office/powerpoint/2010/main" val="3260536751"/>
              </p:ext>
            </p:extLst>
          </p:nvPr>
        </p:nvGraphicFramePr>
        <p:xfrm>
          <a:off x="460500" y="1018638"/>
          <a:ext cx="10691386" cy="56900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287684" y="1241936"/>
            <a:ext cx="1584176" cy="307777"/>
          </a:xfrm>
          <a:prstGeom prst="rect">
            <a:avLst/>
          </a:prstGeom>
          <a:noFill/>
        </p:spPr>
        <p:txBody>
          <a:bodyPr wrap="square" rtlCol="0">
            <a:spAutoFit/>
          </a:bodyPr>
          <a:lstStyle/>
          <a:p>
            <a:pPr algn="r"/>
            <a:r>
              <a:rPr lang="ru-RU" sz="1400" b="1" dirty="0">
                <a:solidFill>
                  <a:schemeClr val="accent5">
                    <a:lumMod val="50000"/>
                  </a:schemeClr>
                </a:solidFill>
                <a:latin typeface="Palatino Linotype" panose="02040502050505030304" pitchFamily="18" charset="0"/>
              </a:rPr>
              <a:t>млн. </a:t>
            </a:r>
            <a:r>
              <a:rPr lang="ru-RU" sz="1400" b="1" dirty="0" smtClean="0">
                <a:solidFill>
                  <a:schemeClr val="accent5">
                    <a:lumMod val="50000"/>
                  </a:schemeClr>
                </a:solidFill>
                <a:latin typeface="Palatino Linotype" panose="02040502050505030304" pitchFamily="18" charset="0"/>
              </a:rPr>
              <a:t>рублей</a:t>
            </a:r>
            <a:endParaRPr lang="ru-RU" sz="1400" b="1" dirty="0">
              <a:solidFill>
                <a:schemeClr val="accent5">
                  <a:lumMod val="50000"/>
                </a:schemeClr>
              </a:solidFill>
              <a:latin typeface="Palatino Linotype" panose="02040502050505030304" pitchFamily="18" charset="0"/>
            </a:endParaRPr>
          </a:p>
        </p:txBody>
      </p:sp>
      <p:sp useBgFill="1">
        <p:nvSpPr>
          <p:cNvPr id="11" name="Заголовок 1"/>
          <p:cNvSpPr>
            <a:spLocks noGrp="1"/>
          </p:cNvSpPr>
          <p:nvPr>
            <p:ph type="title"/>
          </p:nvPr>
        </p:nvSpPr>
        <p:spPr>
          <a:xfrm>
            <a:off x="618701" y="5988"/>
            <a:ext cx="10533185" cy="844062"/>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краевого 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2017-2020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краевого 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2016-2019 годах</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9" name="TextBox 8"/>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14 СЛАЙД </a:t>
            </a:r>
            <a:endParaRPr lang="ru-RU" sz="1400" b="1" i="1" dirty="0">
              <a:solidFill>
                <a:schemeClr val="bg1">
                  <a:lumMod val="50000"/>
                </a:schemeClr>
              </a:solidFill>
            </a:endParaRPr>
          </a:p>
        </p:txBody>
      </p:sp>
      <p:cxnSp>
        <p:nvCxnSpPr>
          <p:cNvPr id="6" name="Прямая соединительная линия 5"/>
          <p:cNvCxnSpPr/>
          <p:nvPr/>
        </p:nvCxnSpPr>
        <p:spPr>
          <a:xfrm flipV="1">
            <a:off x="755780" y="85005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52114" y="783772"/>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758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17534"/>
            <a:ext cx="10972800" cy="8763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об объеме дотаций на выравнивание бюджетной обеспеченности бюджету Камчатского края с 2009 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720981837"/>
              </p:ext>
            </p:extLst>
          </p:nvPr>
        </p:nvGraphicFramePr>
        <p:xfrm>
          <a:off x="1464141" y="1382368"/>
          <a:ext cx="9305192" cy="4746066"/>
        </p:xfrm>
        <a:graphic>
          <a:graphicData uri="http://schemas.openxmlformats.org/drawingml/2006/table">
            <a:tbl>
              <a:tblPr firstRow="1" bandRow="1">
                <a:tableStyleId>{5C22544A-7EE6-4342-B048-85BDC9FD1C3A}</a:tableStyleId>
              </a:tblPr>
              <a:tblGrid>
                <a:gridCol w="2326298">
                  <a:extLst>
                    <a:ext uri="{9D8B030D-6E8A-4147-A177-3AD203B41FA5}">
                      <a16:colId xmlns:a16="http://schemas.microsoft.com/office/drawing/2014/main" val="4075872786"/>
                    </a:ext>
                  </a:extLst>
                </a:gridCol>
                <a:gridCol w="2326298">
                  <a:extLst>
                    <a:ext uri="{9D8B030D-6E8A-4147-A177-3AD203B41FA5}">
                      <a16:colId xmlns:a16="http://schemas.microsoft.com/office/drawing/2014/main" val="2631992924"/>
                    </a:ext>
                  </a:extLst>
                </a:gridCol>
                <a:gridCol w="2326298">
                  <a:extLst>
                    <a:ext uri="{9D8B030D-6E8A-4147-A177-3AD203B41FA5}">
                      <a16:colId xmlns:a16="http://schemas.microsoft.com/office/drawing/2014/main" val="2538839750"/>
                    </a:ext>
                  </a:extLst>
                </a:gridCol>
                <a:gridCol w="2326298">
                  <a:extLst>
                    <a:ext uri="{9D8B030D-6E8A-4147-A177-3AD203B41FA5}">
                      <a16:colId xmlns:a16="http://schemas.microsoft.com/office/drawing/2014/main" val="94443944"/>
                    </a:ext>
                  </a:extLst>
                </a:gridCol>
              </a:tblGrid>
              <a:tr h="962025">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дотаций на выравнивание бюджетной обеспеченности,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Уровень расчетной бюджетной обеспеченности,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2924678"/>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10 680 811,5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59,2 %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54730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22 249 700,5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208,3 %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64,2 %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991337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29 342 236,6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131,9 %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64,0 %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623292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29 924 164,2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102,0 %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60,8 %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8071264"/>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31 674 114,0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105,8 %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57,7 %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2766431"/>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33 835 300,0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106,8 %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62,1 %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452416"/>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34 184 745,2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101,0 %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63,3 %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71149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37 486 694,5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109,7 %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70,6 %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1836415"/>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37 155 412,5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99,1 %</a:t>
                      </a: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69,0%</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6944651"/>
                  </a:ext>
                </a:extLst>
              </a:tr>
              <a:tr h="42705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2018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39 357 697,2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105,9 %</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нет данных</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3567582"/>
                  </a:ext>
                </a:extLst>
              </a:tr>
            </a:tbl>
          </a:graphicData>
        </a:graphic>
      </p:graphicFrame>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15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26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0"/>
            <a:ext cx="10972800" cy="84772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 динамике собственных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Камчатского края с 2009 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53316761"/>
              </p:ext>
            </p:extLst>
          </p:nvPr>
        </p:nvGraphicFramePr>
        <p:xfrm>
          <a:off x="857117" y="1336259"/>
          <a:ext cx="10515600" cy="52120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56414198"/>
                    </a:ext>
                  </a:extLst>
                </a:gridCol>
                <a:gridCol w="3505200">
                  <a:extLst>
                    <a:ext uri="{9D8B030D-6E8A-4147-A177-3AD203B41FA5}">
                      <a16:colId xmlns:a16="http://schemas.microsoft.com/office/drawing/2014/main" val="1545275678"/>
                    </a:ext>
                  </a:extLst>
                </a:gridCol>
                <a:gridCol w="3505200">
                  <a:extLst>
                    <a:ext uri="{9D8B030D-6E8A-4147-A177-3AD203B41FA5}">
                      <a16:colId xmlns:a16="http://schemas.microsoft.com/office/drawing/2014/main" val="3085412335"/>
                    </a:ext>
                  </a:extLst>
                </a:gridCol>
              </a:tblGrid>
              <a:tr h="76200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собственных (налоговых и неналоговых) доходов,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760170704"/>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8 095 878,6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1741625948"/>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9 548 349,4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117,9 %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644825955"/>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10 907 342,4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114,2 %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607323878"/>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12 619 704,3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115,7 %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139784763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12 987 470,2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102,9 %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92916049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15 948 316,7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122,8 %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105356723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17 </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970 723,5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112,7 %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029505011"/>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20 050 082,4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111,6 %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2782570563"/>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18 681 507,2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93,2 %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128704081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21 708 521,6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116,2 %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73408756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23</a:t>
                      </a:r>
                      <a:r>
                        <a:rPr lang="ru-RU" sz="1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246 218,6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107,0 %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251259025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25</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185 331,9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108,3 %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290242812"/>
                  </a:ext>
                </a:extLst>
              </a:tr>
            </a:tbl>
          </a:graphicData>
        </a:graphic>
      </p:graphicFrame>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16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7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17 СЛАЙД </a:t>
            </a:r>
            <a:endParaRPr lang="ru-RU" sz="1400" b="1" i="1" dirty="0">
              <a:solidFill>
                <a:schemeClr val="bg1">
                  <a:lumMod val="50000"/>
                </a:schemeClr>
              </a:solidFill>
            </a:endParaRPr>
          </a:p>
        </p:txBody>
      </p:sp>
      <p:sp>
        <p:nvSpPr>
          <p:cNvPr id="7" name="Заголовок 1"/>
          <p:cNvSpPr txBox="1">
            <a:spLocks/>
          </p:cNvSpPr>
          <p:nvPr/>
        </p:nvSpPr>
        <p:spPr>
          <a:xfrm>
            <a:off x="367004" y="29771"/>
            <a:ext cx="10972800" cy="828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Налоговые и неналоговые доходы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краевого бюджета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TextBox 7"/>
          <p:cNvSpPr txBox="1"/>
          <p:nvPr/>
        </p:nvSpPr>
        <p:spPr>
          <a:xfrm>
            <a:off x="9998224" y="1144654"/>
            <a:ext cx="1584176" cy="307777"/>
          </a:xfrm>
          <a:prstGeom prst="rect">
            <a:avLst/>
          </a:prstGeom>
          <a:noFill/>
        </p:spPr>
        <p:txBody>
          <a:bodyPr wrap="square" rtlCol="0">
            <a:spAutoFit/>
          </a:bodyPr>
          <a:lstStyle/>
          <a:p>
            <a:pPr algn="r"/>
            <a:r>
              <a:rPr lang="ru-RU" sz="1400" b="1" dirty="0">
                <a:solidFill>
                  <a:schemeClr val="accent5">
                    <a:lumMod val="50000"/>
                  </a:schemeClr>
                </a:solidFill>
                <a:latin typeface="Palatino Linotype" panose="02040502050505030304" pitchFamily="18" charset="0"/>
              </a:rPr>
              <a:t>млн. </a:t>
            </a:r>
            <a:r>
              <a:rPr lang="ru-RU" sz="1400" b="1" dirty="0" smtClean="0">
                <a:solidFill>
                  <a:schemeClr val="accent5">
                    <a:lumMod val="50000"/>
                  </a:schemeClr>
                </a:solidFill>
                <a:latin typeface="Palatino Linotype" panose="02040502050505030304" pitchFamily="18" charset="0"/>
              </a:rPr>
              <a:t>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1="http://schemas.microsoft.com/office/drawing/2015/9/8/chartex">
        <mc:Choice Requires="cx1">
          <p:graphicFrame>
            <p:nvGraphicFramePr>
              <p:cNvPr id="20" name="Диаграмма 19"/>
              <p:cNvGraphicFramePr/>
              <p:nvPr>
                <p:extLst>
                  <p:ext uri="{D42A27DB-BD31-4B8C-83A1-F6EECF244321}">
                    <p14:modId xmlns:p14="http://schemas.microsoft.com/office/powerpoint/2010/main" val="1555027830"/>
                  </p:ext>
                </p:extLst>
              </p:nvPr>
            </p:nvGraphicFramePr>
            <p:xfrm>
              <a:off x="979733" y="1298542"/>
              <a:ext cx="9632582" cy="541866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0" name="Диаграмма 19"/>
              <p:cNvPicPr>
                <a:picLocks noGrp="1" noRot="1" noChangeAspect="1" noMove="1" noResize="1" noEditPoints="1" noAdjustHandles="1" noChangeArrowheads="1" noChangeShapeType="1"/>
              </p:cNvPicPr>
              <p:nvPr/>
            </p:nvPicPr>
            <p:blipFill>
              <a:blip r:embed="rId3"/>
              <a:stretch>
                <a:fillRect/>
              </a:stretch>
            </p:blipFill>
            <p:spPr>
              <a:xfrm>
                <a:off x="979733" y="1298542"/>
                <a:ext cx="9632582" cy="5418667"/>
              </a:xfrm>
              <a:prstGeom prst="rect">
                <a:avLst/>
              </a:prstGeom>
            </p:spPr>
          </p:pic>
        </mc:Fallback>
      </mc:AlternateContent>
    </p:spTree>
    <p:extLst>
      <p:ext uri="{BB962C8B-B14F-4D97-AF65-F5344CB8AC3E}">
        <p14:creationId xmlns:p14="http://schemas.microsoft.com/office/powerpoint/2010/main" val="208760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6" y="62104"/>
            <a:ext cx="10959313" cy="926301"/>
          </a:xfrm>
        </p:spPr>
        <p:txBody>
          <a:bodyPr>
            <a:norm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налоговых доходов на 2018 год и на плановый период 2019 и 2020 годов</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TextBox 2"/>
          <p:cNvSpPr txBox="1"/>
          <p:nvPr/>
        </p:nvSpPr>
        <p:spPr>
          <a:xfrm>
            <a:off x="9889435" y="1151819"/>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6" name="TextBox 5"/>
          <p:cNvSpPr txBox="1"/>
          <p:nvPr/>
        </p:nvSpPr>
        <p:spPr>
          <a:xfrm>
            <a:off x="10915760" y="59874"/>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18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p14="http://schemas.microsoft.com/office/powerpoint/2010/main" val="3785369392"/>
              </p:ext>
            </p:extLst>
          </p:nvPr>
        </p:nvGraphicFramePr>
        <p:xfrm>
          <a:off x="729336" y="1649470"/>
          <a:ext cx="10725995" cy="4504183"/>
        </p:xfrm>
        <a:graphic>
          <a:graphicData uri="http://schemas.openxmlformats.org/drawingml/2006/table">
            <a:tbl>
              <a:tblPr firstRow="1" bandRow="1">
                <a:tableStyleId>{5C22544A-7EE6-4342-B048-85BDC9FD1C3A}</a:tableStyleId>
              </a:tblPr>
              <a:tblGrid>
                <a:gridCol w="4866394">
                  <a:extLst>
                    <a:ext uri="{9D8B030D-6E8A-4147-A177-3AD203B41FA5}">
                      <a16:colId xmlns:a16="http://schemas.microsoft.com/office/drawing/2014/main" val="20000"/>
                    </a:ext>
                  </a:extLst>
                </a:gridCol>
                <a:gridCol w="2226365">
                  <a:extLst>
                    <a:ext uri="{9D8B030D-6E8A-4147-A177-3AD203B41FA5}">
                      <a16:colId xmlns:a16="http://schemas.microsoft.com/office/drawing/2014/main" val="20001"/>
                    </a:ext>
                  </a:extLst>
                </a:gridCol>
                <a:gridCol w="1192696">
                  <a:extLst>
                    <a:ext uri="{9D8B030D-6E8A-4147-A177-3AD203B41FA5}">
                      <a16:colId xmlns:a16="http://schemas.microsoft.com/office/drawing/2014/main" val="20002"/>
                    </a:ext>
                  </a:extLst>
                </a:gridCol>
                <a:gridCol w="1222513">
                  <a:extLst>
                    <a:ext uri="{9D8B030D-6E8A-4147-A177-3AD203B41FA5}">
                      <a16:colId xmlns:a16="http://schemas.microsoft.com/office/drawing/2014/main" val="20003"/>
                    </a:ext>
                  </a:extLst>
                </a:gridCol>
                <a:gridCol w="1218027">
                  <a:extLst>
                    <a:ext uri="{9D8B030D-6E8A-4147-A177-3AD203B41FA5}">
                      <a16:colId xmlns:a16="http://schemas.microsoft.com/office/drawing/2014/main" val="20004"/>
                    </a:ext>
                  </a:extLst>
                </a:gridCol>
              </a:tblGrid>
              <a:tr h="0">
                <a:tc>
                  <a:txBody>
                    <a:bodyPr/>
                    <a:lstStyle/>
                    <a:p>
                      <a:pPr algn="ctr"/>
                      <a:r>
                        <a:rPr lang="ru-RU" sz="1200" dirty="0" smtClean="0">
                          <a:latin typeface="Palatino Linotype" panose="02040502050505030304" pitchFamily="18" charset="0"/>
                        </a:rPr>
                        <a:t>Наименование показателя</a:t>
                      </a:r>
                      <a:endParaRPr lang="ru-RU" sz="1200" dirty="0">
                        <a:latin typeface="Palatino Linotype" panose="02040502050505030304" pitchFamily="18" charset="0"/>
                      </a:endParaRPr>
                    </a:p>
                  </a:txBody>
                  <a:tcPr anchor="ctr"/>
                </a:tc>
                <a:tc>
                  <a:txBody>
                    <a:bodyPr/>
                    <a:lstStyle/>
                    <a:p>
                      <a:pPr algn="ctr"/>
                      <a:r>
                        <a:rPr lang="ru-RU" sz="1200" b="1" dirty="0" smtClean="0">
                          <a:solidFill>
                            <a:schemeClr val="bg1"/>
                          </a:solidFill>
                          <a:latin typeface="Palatino Linotype" panose="02040502050505030304" pitchFamily="18" charset="0"/>
                        </a:rPr>
                        <a:t>2017 год</a:t>
                      </a:r>
                      <a:endParaRPr lang="ru-RU" sz="1200" b="1" dirty="0">
                        <a:solidFill>
                          <a:schemeClr val="bg1"/>
                        </a:solidFill>
                        <a:latin typeface="Palatino Linotype" panose="02040502050505030304" pitchFamily="18" charset="0"/>
                      </a:endParaRPr>
                    </a:p>
                  </a:txBody>
                  <a:tcPr anchor="ctr"/>
                </a:tc>
                <a:tc>
                  <a:txBody>
                    <a:bodyPr/>
                    <a:lstStyle/>
                    <a:p>
                      <a:pPr algn="ctr"/>
                      <a:r>
                        <a:rPr lang="ru-RU" sz="1200" b="1" dirty="0" smtClean="0">
                          <a:solidFill>
                            <a:schemeClr val="bg1"/>
                          </a:solidFill>
                          <a:latin typeface="Palatino Linotype" panose="02040502050505030304" pitchFamily="18" charset="0"/>
                        </a:rPr>
                        <a:t>2018 год </a:t>
                      </a:r>
                    </a:p>
                  </a:txBody>
                  <a:tcPr anchor="ctr"/>
                </a:tc>
                <a:tc>
                  <a:txBody>
                    <a:bodyPr/>
                    <a:lstStyle/>
                    <a:p>
                      <a:pPr algn="ctr"/>
                      <a:r>
                        <a:rPr lang="ru-RU" sz="1200" b="1" dirty="0" smtClean="0">
                          <a:solidFill>
                            <a:schemeClr val="bg1"/>
                          </a:solidFill>
                          <a:latin typeface="Palatino Linotype" panose="02040502050505030304" pitchFamily="18" charset="0"/>
                        </a:rPr>
                        <a:t>2019 год </a:t>
                      </a:r>
                    </a:p>
                  </a:txBody>
                  <a:tcPr anchor="ctr"/>
                </a:tc>
                <a:tc>
                  <a:txBody>
                    <a:bodyPr/>
                    <a:lstStyle/>
                    <a:p>
                      <a:pPr algn="ctr"/>
                      <a:r>
                        <a:rPr lang="ru-RU" sz="1200" b="1" dirty="0" smtClean="0">
                          <a:solidFill>
                            <a:schemeClr val="bg1"/>
                          </a:solidFill>
                          <a:latin typeface="Palatino Linotype" panose="02040502050505030304" pitchFamily="18" charset="0"/>
                        </a:rPr>
                        <a:t>2020 год </a:t>
                      </a:r>
                    </a:p>
                  </a:txBody>
                  <a:tcPr anchor="ctr"/>
                </a:tc>
                <a:extLst>
                  <a:ext uri="{0D108BD9-81ED-4DB2-BD59-A6C34878D82A}">
                    <a16:rowId xmlns:a16="http://schemas.microsoft.com/office/drawing/2014/main" val="10000"/>
                  </a:ext>
                </a:extLst>
              </a:tr>
              <a:tr h="329406">
                <a:tc>
                  <a:txBody>
                    <a:bodyPr/>
                    <a:lstStyle/>
                    <a:p>
                      <a:pPr algn="l"/>
                      <a:r>
                        <a:rPr lang="ru-RU" sz="1000" b="1" i="0" u="none" strike="noStrike" baseline="0" dirty="0" smtClean="0">
                          <a:solidFill>
                            <a:schemeClr val="tx1"/>
                          </a:solidFill>
                          <a:latin typeface="Palatino Linotype" panose="02040502050505030304" pitchFamily="18" charset="0"/>
                        </a:rPr>
                        <a:t>Налоговые доходы - всего,</a:t>
                      </a:r>
                    </a:p>
                    <a:p>
                      <a:pPr algn="l"/>
                      <a:r>
                        <a:rPr lang="ru-RU" sz="1000" b="1" i="0" u="none" strike="noStrike" baseline="0" dirty="0" smtClean="0">
                          <a:solidFill>
                            <a:schemeClr val="tx1"/>
                          </a:solidFill>
                          <a:latin typeface="Palatino Linotype" panose="02040502050505030304" pitchFamily="18" charset="0"/>
                        </a:rPr>
                        <a:t>в том числе:</a:t>
                      </a:r>
                      <a:endParaRPr lang="ru-RU" sz="1000" b="1" dirty="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18 370,017</a:t>
                      </a:r>
                    </a:p>
                  </a:txBody>
                  <a:tcPr anchor="ctr"/>
                </a:tc>
                <a:tc>
                  <a:txBody>
                    <a:bodyPr/>
                    <a:lstStyle/>
                    <a:p>
                      <a:pPr algn="ctr"/>
                      <a:r>
                        <a:rPr lang="ru-RU" sz="1000" b="1" dirty="0" smtClean="0">
                          <a:solidFill>
                            <a:schemeClr val="tx1"/>
                          </a:solidFill>
                          <a:latin typeface="Palatino Linotype" panose="02040502050505030304" pitchFamily="18" charset="0"/>
                        </a:rPr>
                        <a:t>21 358,110</a:t>
                      </a:r>
                      <a:endParaRPr lang="ru-RU" sz="1000" b="1" dirty="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22</a:t>
                      </a:r>
                      <a:r>
                        <a:rPr lang="ru-RU" sz="1000" b="1" baseline="0" dirty="0" smtClean="0">
                          <a:solidFill>
                            <a:schemeClr val="tx1"/>
                          </a:solidFill>
                          <a:latin typeface="Palatino Linotype" panose="02040502050505030304" pitchFamily="18" charset="0"/>
                        </a:rPr>
                        <a:t> 894,185</a:t>
                      </a:r>
                      <a:endParaRPr lang="ru-RU" sz="1000" b="1" dirty="0" smtClean="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24 830,501</a:t>
                      </a:r>
                    </a:p>
                  </a:txBody>
                  <a:tcPr anchor="ctr"/>
                </a:tc>
                <a:extLst>
                  <a:ext uri="{0D108BD9-81ED-4DB2-BD59-A6C34878D82A}">
                    <a16:rowId xmlns:a16="http://schemas.microsoft.com/office/drawing/2014/main" val="10001"/>
                  </a:ext>
                </a:extLst>
              </a:tr>
              <a:tr h="250477">
                <a:tc>
                  <a:txBody>
                    <a:bodyPr/>
                    <a:lstStyle/>
                    <a:p>
                      <a:r>
                        <a:rPr lang="ru-RU" sz="1000" dirty="0" smtClean="0">
                          <a:latin typeface="Palatino Linotype" panose="02040502050505030304" pitchFamily="18" charset="0"/>
                        </a:rPr>
                        <a:t>Налог на прибыль организаций</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1 889,528</a:t>
                      </a:r>
                    </a:p>
                  </a:txBody>
                  <a:tcPr anchor="ctr"/>
                </a:tc>
                <a:tc>
                  <a:txBody>
                    <a:bodyPr/>
                    <a:lstStyle/>
                    <a:p>
                      <a:pPr algn="ctr"/>
                      <a:r>
                        <a:rPr lang="ru-RU" sz="1000" dirty="0" smtClean="0">
                          <a:latin typeface="Palatino Linotype" panose="02040502050505030304" pitchFamily="18" charset="0"/>
                        </a:rPr>
                        <a:t>3 667,400</a:t>
                      </a:r>
                    </a:p>
                  </a:txBody>
                  <a:tcPr anchor="ctr"/>
                </a:tc>
                <a:tc>
                  <a:txBody>
                    <a:bodyPr/>
                    <a:lstStyle/>
                    <a:p>
                      <a:pPr algn="ctr"/>
                      <a:r>
                        <a:rPr lang="ru-RU" sz="1000" dirty="0" smtClean="0">
                          <a:latin typeface="Palatino Linotype" panose="02040502050505030304" pitchFamily="18" charset="0"/>
                        </a:rPr>
                        <a:t>4 008,472</a:t>
                      </a:r>
                    </a:p>
                  </a:txBody>
                  <a:tcPr anchor="ctr"/>
                </a:tc>
                <a:tc>
                  <a:txBody>
                    <a:bodyPr/>
                    <a:lstStyle/>
                    <a:p>
                      <a:pPr algn="ctr"/>
                      <a:r>
                        <a:rPr lang="ru-RU" sz="1000" dirty="0" smtClean="0">
                          <a:latin typeface="Palatino Linotype" panose="02040502050505030304" pitchFamily="18" charset="0"/>
                        </a:rPr>
                        <a:t>4 413,322</a:t>
                      </a:r>
                    </a:p>
                  </a:txBody>
                  <a:tcPr anchor="ctr"/>
                </a:tc>
                <a:extLst>
                  <a:ext uri="{0D108BD9-81ED-4DB2-BD59-A6C34878D82A}">
                    <a16:rowId xmlns:a16="http://schemas.microsoft.com/office/drawing/2014/main" val="10002"/>
                  </a:ext>
                </a:extLst>
              </a:tr>
              <a:tr h="329406">
                <a:tc>
                  <a:txBody>
                    <a:bodyPr/>
                    <a:lstStyle/>
                    <a:p>
                      <a:r>
                        <a:rPr lang="ru-RU" sz="1000" dirty="0" smtClean="0">
                          <a:latin typeface="Palatino Linotype" panose="02040502050505030304" pitchFamily="18" charset="0"/>
                        </a:rPr>
                        <a:t>Налог на доходы физических лиц </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11 541,390</a:t>
                      </a:r>
                    </a:p>
                  </a:txBody>
                  <a:tcPr anchor="ctr"/>
                </a:tc>
                <a:tc>
                  <a:txBody>
                    <a:bodyPr/>
                    <a:lstStyle/>
                    <a:p>
                      <a:pPr algn="ctr"/>
                      <a:r>
                        <a:rPr lang="ru-RU" sz="1000" dirty="0" smtClean="0">
                          <a:latin typeface="Palatino Linotype" panose="02040502050505030304" pitchFamily="18" charset="0"/>
                        </a:rPr>
                        <a:t>12 675,363</a:t>
                      </a:r>
                    </a:p>
                  </a:txBody>
                  <a:tcPr anchor="ctr"/>
                </a:tc>
                <a:tc>
                  <a:txBody>
                    <a:bodyPr/>
                    <a:lstStyle/>
                    <a:p>
                      <a:pPr algn="ctr"/>
                      <a:r>
                        <a:rPr lang="ru-RU" sz="1000" dirty="0" smtClean="0">
                          <a:latin typeface="Palatino Linotype" panose="02040502050505030304" pitchFamily="18" charset="0"/>
                        </a:rPr>
                        <a:t>13 508,531</a:t>
                      </a:r>
                    </a:p>
                  </a:txBody>
                  <a:tcPr anchor="ctr"/>
                </a:tc>
                <a:tc>
                  <a:txBody>
                    <a:bodyPr/>
                    <a:lstStyle/>
                    <a:p>
                      <a:pPr algn="ctr"/>
                      <a:r>
                        <a:rPr lang="ru-RU" sz="1000" dirty="0" smtClean="0">
                          <a:latin typeface="Palatino Linotype" panose="02040502050505030304" pitchFamily="18" charset="0"/>
                        </a:rPr>
                        <a:t>14 668,879</a:t>
                      </a:r>
                    </a:p>
                  </a:txBody>
                  <a:tcPr anchor="ctr"/>
                </a:tc>
                <a:extLst>
                  <a:ext uri="{0D108BD9-81ED-4DB2-BD59-A6C34878D82A}">
                    <a16:rowId xmlns:a16="http://schemas.microsoft.com/office/drawing/2014/main" val="10003"/>
                  </a:ext>
                </a:extLst>
              </a:tr>
              <a:tr h="404019">
                <a:tc>
                  <a:txBody>
                    <a:bodyPr/>
                    <a:lstStyle/>
                    <a:p>
                      <a:r>
                        <a:rPr lang="ru-RU" sz="1000" dirty="0" smtClean="0">
                          <a:latin typeface="Palatino Linotype" panose="02040502050505030304" pitchFamily="18" charset="0"/>
                        </a:rPr>
                        <a:t>Акцизы по подакцизным товарам (продукции), производимым на территории Российской Федерации (нефтепродукты на уровне 2017г)</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1 023,630</a:t>
                      </a:r>
                    </a:p>
                  </a:txBody>
                  <a:tcPr anchor="ctr"/>
                </a:tc>
                <a:tc>
                  <a:txBody>
                    <a:bodyPr/>
                    <a:lstStyle/>
                    <a:p>
                      <a:pPr algn="ctr"/>
                      <a:r>
                        <a:rPr lang="ru-RU" sz="1000" dirty="0" smtClean="0">
                          <a:latin typeface="Palatino Linotype" panose="02040502050505030304" pitchFamily="18" charset="0"/>
                        </a:rPr>
                        <a:t>1 005,829</a:t>
                      </a:r>
                    </a:p>
                  </a:txBody>
                  <a:tcPr anchor="ctr"/>
                </a:tc>
                <a:tc>
                  <a:txBody>
                    <a:bodyPr/>
                    <a:lstStyle/>
                    <a:p>
                      <a:pPr algn="ctr"/>
                      <a:r>
                        <a:rPr lang="ru-RU" sz="1000" dirty="0" smtClean="0">
                          <a:latin typeface="Palatino Linotype" panose="02040502050505030304" pitchFamily="18" charset="0"/>
                        </a:rPr>
                        <a:t>1</a:t>
                      </a:r>
                      <a:r>
                        <a:rPr lang="ru-RU" sz="1000" baseline="0" dirty="0" smtClean="0">
                          <a:latin typeface="Palatino Linotype" panose="02040502050505030304" pitchFamily="18" charset="0"/>
                        </a:rPr>
                        <a:t> 112,053</a:t>
                      </a:r>
                      <a:endParaRPr lang="ru-RU" sz="1000" dirty="0" smtClean="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a:t>
                      </a:r>
                      <a:r>
                        <a:rPr lang="ru-RU" sz="1000" baseline="0" dirty="0" smtClean="0">
                          <a:latin typeface="Palatino Linotype" panose="02040502050505030304" pitchFamily="18" charset="0"/>
                        </a:rPr>
                        <a:t> 140,143</a:t>
                      </a:r>
                      <a:endParaRPr lang="ru-RU" sz="1000" dirty="0" smtClean="0">
                        <a:latin typeface="Palatino Linotype" panose="02040502050505030304" pitchFamily="18" charset="0"/>
                      </a:endParaRPr>
                    </a:p>
                  </a:txBody>
                  <a:tcPr anchor="ctr"/>
                </a:tc>
                <a:extLst>
                  <a:ext uri="{0D108BD9-81ED-4DB2-BD59-A6C34878D82A}">
                    <a16:rowId xmlns:a16="http://schemas.microsoft.com/office/drawing/2014/main" val="10004"/>
                  </a:ext>
                </a:extLst>
              </a:tr>
              <a:tr h="390525">
                <a:tc>
                  <a:txBody>
                    <a:bodyPr/>
                    <a:lstStyle/>
                    <a:p>
                      <a:r>
                        <a:rPr lang="ru-RU" sz="1000" dirty="0" smtClean="0">
                          <a:latin typeface="Palatino Linotype" panose="02040502050505030304" pitchFamily="18" charset="0"/>
                        </a:rPr>
                        <a:t>Налог, взимаемый в связи с применением упрощенной системы налогообложения</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1 100,080</a:t>
                      </a:r>
                    </a:p>
                  </a:txBody>
                  <a:tcPr anchor="ctr"/>
                </a:tc>
                <a:tc>
                  <a:txBody>
                    <a:bodyPr/>
                    <a:lstStyle/>
                    <a:p>
                      <a:pPr algn="ctr"/>
                      <a:r>
                        <a:rPr lang="ru-RU" sz="1000" dirty="0" smtClean="0">
                          <a:latin typeface="Palatino Linotype" panose="02040502050505030304" pitchFamily="18" charset="0"/>
                        </a:rPr>
                        <a:t>840,780</a:t>
                      </a:r>
                    </a:p>
                  </a:txBody>
                  <a:tcPr anchor="ctr"/>
                </a:tc>
                <a:tc>
                  <a:txBody>
                    <a:bodyPr/>
                    <a:lstStyle/>
                    <a:p>
                      <a:pPr algn="ctr"/>
                      <a:r>
                        <a:rPr lang="ru-RU" sz="1000" dirty="0" smtClean="0">
                          <a:latin typeface="Palatino Linotype" panose="02040502050505030304" pitchFamily="18" charset="0"/>
                        </a:rPr>
                        <a:t>908,045</a:t>
                      </a:r>
                    </a:p>
                  </a:txBody>
                  <a:tcPr anchor="ctr"/>
                </a:tc>
                <a:tc>
                  <a:txBody>
                    <a:bodyPr/>
                    <a:lstStyle/>
                    <a:p>
                      <a:pPr algn="ctr"/>
                      <a:r>
                        <a:rPr lang="ru-RU" sz="1000" dirty="0" smtClean="0">
                          <a:latin typeface="Palatino Linotype" panose="02040502050505030304" pitchFamily="18" charset="0"/>
                        </a:rPr>
                        <a:t>971,605</a:t>
                      </a:r>
                    </a:p>
                  </a:txBody>
                  <a:tcPr anchor="ctr"/>
                </a:tc>
                <a:extLst>
                  <a:ext uri="{0D108BD9-81ED-4DB2-BD59-A6C34878D82A}">
                    <a16:rowId xmlns:a16="http://schemas.microsoft.com/office/drawing/2014/main" val="10005"/>
                  </a:ext>
                </a:extLst>
              </a:tr>
              <a:tr h="318135">
                <a:tc>
                  <a:txBody>
                    <a:bodyPr/>
                    <a:lstStyle/>
                    <a:p>
                      <a:r>
                        <a:rPr lang="ru-RU" sz="1000" dirty="0" smtClean="0">
                          <a:latin typeface="Palatino Linotype" panose="02040502050505030304" pitchFamily="18" charset="0"/>
                        </a:rPr>
                        <a:t>Налог на имущество организаций </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1 593,912</a:t>
                      </a:r>
                    </a:p>
                  </a:txBody>
                  <a:tcPr anchor="ctr"/>
                </a:tc>
                <a:tc>
                  <a:txBody>
                    <a:bodyPr/>
                    <a:lstStyle/>
                    <a:p>
                      <a:pPr algn="ctr"/>
                      <a:r>
                        <a:rPr lang="ru-RU" sz="1000" dirty="0" smtClean="0">
                          <a:latin typeface="Palatino Linotype" panose="02040502050505030304" pitchFamily="18" charset="0"/>
                        </a:rPr>
                        <a:t>1 636,232</a:t>
                      </a:r>
                    </a:p>
                  </a:txBody>
                  <a:tcPr anchor="ctr"/>
                </a:tc>
                <a:tc>
                  <a:txBody>
                    <a:bodyPr/>
                    <a:lstStyle/>
                    <a:p>
                      <a:pPr algn="ctr"/>
                      <a:r>
                        <a:rPr lang="ru-RU" sz="1000" dirty="0" smtClean="0">
                          <a:latin typeface="Palatino Linotype" panose="02040502050505030304" pitchFamily="18" charset="0"/>
                        </a:rPr>
                        <a:t>1 709,864</a:t>
                      </a:r>
                    </a:p>
                  </a:txBody>
                  <a:tcPr anchor="ctr"/>
                </a:tc>
                <a:tc>
                  <a:txBody>
                    <a:bodyPr/>
                    <a:lstStyle/>
                    <a:p>
                      <a:pPr algn="ctr"/>
                      <a:r>
                        <a:rPr lang="ru-RU" sz="1000" dirty="0" smtClean="0">
                          <a:latin typeface="Palatino Linotype" panose="02040502050505030304" pitchFamily="18" charset="0"/>
                        </a:rPr>
                        <a:t>1 829,552</a:t>
                      </a:r>
                    </a:p>
                  </a:txBody>
                  <a:tcPr anchor="ctr"/>
                </a:tc>
                <a:extLst>
                  <a:ext uri="{0D108BD9-81ED-4DB2-BD59-A6C34878D82A}">
                    <a16:rowId xmlns:a16="http://schemas.microsoft.com/office/drawing/2014/main" val="10006"/>
                  </a:ext>
                </a:extLst>
              </a:tr>
              <a:tr h="329406">
                <a:tc>
                  <a:txBody>
                    <a:bodyPr/>
                    <a:lstStyle/>
                    <a:p>
                      <a:r>
                        <a:rPr lang="ru-RU" sz="1000" dirty="0" smtClean="0">
                          <a:latin typeface="Palatino Linotype" panose="02040502050505030304" pitchFamily="18" charset="0"/>
                        </a:rPr>
                        <a:t>Транспортный налог</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544,740</a:t>
                      </a:r>
                    </a:p>
                  </a:txBody>
                  <a:tcPr anchor="ctr"/>
                </a:tc>
                <a:tc>
                  <a:txBody>
                    <a:bodyPr/>
                    <a:lstStyle/>
                    <a:p>
                      <a:pPr algn="ctr"/>
                      <a:r>
                        <a:rPr lang="ru-RU" sz="1000" dirty="0" smtClean="0">
                          <a:latin typeface="Palatino Linotype" panose="02040502050505030304" pitchFamily="18" charset="0"/>
                        </a:rPr>
                        <a:t>759,770</a:t>
                      </a:r>
                    </a:p>
                  </a:txBody>
                  <a:tcPr anchor="ctr"/>
                </a:tc>
                <a:tc>
                  <a:txBody>
                    <a:bodyPr/>
                    <a:lstStyle/>
                    <a:p>
                      <a:pPr algn="ctr"/>
                      <a:r>
                        <a:rPr lang="ru-RU" sz="1000" dirty="0" smtClean="0">
                          <a:latin typeface="Palatino Linotype" panose="02040502050505030304" pitchFamily="18" charset="0"/>
                        </a:rPr>
                        <a:t>812,950</a:t>
                      </a:r>
                    </a:p>
                  </a:txBody>
                  <a:tcPr anchor="ctr"/>
                </a:tc>
                <a:tc>
                  <a:txBody>
                    <a:bodyPr/>
                    <a:lstStyle/>
                    <a:p>
                      <a:pPr algn="ctr"/>
                      <a:r>
                        <a:rPr lang="ru-RU" sz="1000" dirty="0" smtClean="0">
                          <a:latin typeface="Palatino Linotype" panose="02040502050505030304" pitchFamily="18" charset="0"/>
                        </a:rPr>
                        <a:t>861,730</a:t>
                      </a:r>
                    </a:p>
                  </a:txBody>
                  <a:tcPr anchor="ctr"/>
                </a:tc>
                <a:extLst>
                  <a:ext uri="{0D108BD9-81ED-4DB2-BD59-A6C34878D82A}">
                    <a16:rowId xmlns:a16="http://schemas.microsoft.com/office/drawing/2014/main" val="10007"/>
                  </a:ext>
                </a:extLst>
              </a:tr>
              <a:tr h="318294">
                <a:tc>
                  <a:txBody>
                    <a:bodyPr/>
                    <a:lstStyle/>
                    <a:p>
                      <a:r>
                        <a:rPr lang="ru-RU" sz="1000" dirty="0" smtClean="0">
                          <a:latin typeface="Palatino Linotype" panose="02040502050505030304" pitchFamily="18" charset="0"/>
                        </a:rPr>
                        <a:t>Налог на игорный бизнес</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0,300</a:t>
                      </a:r>
                    </a:p>
                  </a:txBody>
                  <a:tcPr anchor="ctr"/>
                </a:tc>
                <a:tc>
                  <a:txBody>
                    <a:bodyPr/>
                    <a:lstStyle/>
                    <a:p>
                      <a:pPr algn="ctr"/>
                      <a:r>
                        <a:rPr lang="ru-RU" sz="1000" dirty="0" smtClean="0">
                          <a:latin typeface="Palatino Linotype" panose="02040502050505030304" pitchFamily="18" charset="0"/>
                        </a:rPr>
                        <a:t>0,340</a:t>
                      </a:r>
                    </a:p>
                  </a:txBody>
                  <a:tcPr anchor="ctr"/>
                </a:tc>
                <a:tc>
                  <a:txBody>
                    <a:bodyPr/>
                    <a:lstStyle/>
                    <a:p>
                      <a:pPr algn="ctr"/>
                      <a:r>
                        <a:rPr lang="ru-RU" sz="1000" dirty="0" smtClean="0">
                          <a:latin typeface="Palatino Linotype" panose="02040502050505030304" pitchFamily="18" charset="0"/>
                        </a:rPr>
                        <a:t>0,340</a:t>
                      </a:r>
                    </a:p>
                  </a:txBody>
                  <a:tcPr anchor="ctr"/>
                </a:tc>
                <a:tc>
                  <a:txBody>
                    <a:bodyPr/>
                    <a:lstStyle/>
                    <a:p>
                      <a:pPr algn="ctr"/>
                      <a:r>
                        <a:rPr lang="ru-RU" sz="1000" dirty="0" smtClean="0">
                          <a:latin typeface="Palatino Linotype" panose="02040502050505030304" pitchFamily="18" charset="0"/>
                        </a:rPr>
                        <a:t>0,340</a:t>
                      </a:r>
                    </a:p>
                  </a:txBody>
                  <a:tcPr anchor="ctr"/>
                </a:tc>
                <a:extLst>
                  <a:ext uri="{0D108BD9-81ED-4DB2-BD59-A6C34878D82A}">
                    <a16:rowId xmlns:a16="http://schemas.microsoft.com/office/drawing/2014/main" val="10008"/>
                  </a:ext>
                </a:extLst>
              </a:tr>
              <a:tr h="323850">
                <a:tc>
                  <a:txBody>
                    <a:bodyPr/>
                    <a:lstStyle/>
                    <a:p>
                      <a:r>
                        <a:rPr lang="ru-RU" sz="1000" dirty="0" smtClean="0">
                          <a:latin typeface="Palatino Linotype" panose="02040502050505030304" pitchFamily="18" charset="0"/>
                        </a:rPr>
                        <a:t>Налог на добычу полезных ископаемых</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240,000</a:t>
                      </a:r>
                    </a:p>
                  </a:txBody>
                  <a:tcPr anchor="ctr"/>
                </a:tc>
                <a:tc>
                  <a:txBody>
                    <a:bodyPr/>
                    <a:lstStyle/>
                    <a:p>
                      <a:pPr algn="ctr"/>
                      <a:r>
                        <a:rPr lang="ru-RU" sz="1000" dirty="0" smtClean="0">
                          <a:latin typeface="Palatino Linotype" panose="02040502050505030304" pitchFamily="18" charset="0"/>
                        </a:rPr>
                        <a:t>210,420</a:t>
                      </a:r>
                    </a:p>
                  </a:txBody>
                  <a:tcPr anchor="ctr"/>
                </a:tc>
                <a:tc>
                  <a:txBody>
                    <a:bodyPr/>
                    <a:lstStyle/>
                    <a:p>
                      <a:pPr algn="ctr"/>
                      <a:r>
                        <a:rPr lang="ru-RU" sz="1000" dirty="0" smtClean="0">
                          <a:latin typeface="Palatino Linotype" panose="02040502050505030304" pitchFamily="18" charset="0"/>
                        </a:rPr>
                        <a:t>258,600</a:t>
                      </a:r>
                    </a:p>
                  </a:txBody>
                  <a:tcPr anchor="ctr"/>
                </a:tc>
                <a:tc>
                  <a:txBody>
                    <a:bodyPr/>
                    <a:lstStyle/>
                    <a:p>
                      <a:pPr algn="ctr"/>
                      <a:r>
                        <a:rPr lang="ru-RU" sz="1000" dirty="0" smtClean="0">
                          <a:latin typeface="Palatino Linotype" panose="02040502050505030304" pitchFamily="18" charset="0"/>
                        </a:rPr>
                        <a:t>341,350</a:t>
                      </a:r>
                    </a:p>
                  </a:txBody>
                  <a:tcPr anchor="ctr"/>
                </a:tc>
                <a:extLst>
                  <a:ext uri="{0D108BD9-81ED-4DB2-BD59-A6C34878D82A}">
                    <a16:rowId xmlns:a16="http://schemas.microsoft.com/office/drawing/2014/main" val="10009"/>
                  </a:ext>
                </a:extLst>
              </a:tr>
              <a:tr h="438150">
                <a:tc>
                  <a:txBody>
                    <a:bodyPr/>
                    <a:lstStyle/>
                    <a:p>
                      <a:r>
                        <a:rPr lang="ru-RU" sz="1000" dirty="0" smtClean="0">
                          <a:latin typeface="Palatino Linotype" panose="02040502050505030304" pitchFamily="18" charset="0"/>
                        </a:rPr>
                        <a:t>Сборы за пользование объектами животного мира и за пользование объектами водных биологических ресурсов</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389,5</a:t>
                      </a:r>
                    </a:p>
                  </a:txBody>
                  <a:tcPr anchor="ctr"/>
                </a:tc>
                <a:tc>
                  <a:txBody>
                    <a:bodyPr/>
                    <a:lstStyle/>
                    <a:p>
                      <a:pPr algn="ctr"/>
                      <a:r>
                        <a:rPr lang="ru-RU" sz="1000" dirty="0" smtClean="0">
                          <a:latin typeface="Palatino Linotype" panose="02040502050505030304" pitchFamily="18" charset="0"/>
                        </a:rPr>
                        <a:t>500,260</a:t>
                      </a:r>
                    </a:p>
                  </a:txBody>
                  <a:tcPr anchor="ctr"/>
                </a:tc>
                <a:tc>
                  <a:txBody>
                    <a:bodyPr/>
                    <a:lstStyle/>
                    <a:p>
                      <a:pPr algn="ctr"/>
                      <a:r>
                        <a:rPr lang="ru-RU" sz="1000" dirty="0" smtClean="0">
                          <a:latin typeface="Palatino Linotype" panose="02040502050505030304" pitchFamily="18" charset="0"/>
                        </a:rPr>
                        <a:t>517,710</a:t>
                      </a:r>
                    </a:p>
                  </a:txBody>
                  <a:tcPr anchor="ctr"/>
                </a:tc>
                <a:tc>
                  <a:txBody>
                    <a:bodyPr/>
                    <a:lstStyle/>
                    <a:p>
                      <a:pPr algn="ctr"/>
                      <a:r>
                        <a:rPr lang="ru-RU" sz="1000" dirty="0" smtClean="0">
                          <a:latin typeface="Palatino Linotype" panose="02040502050505030304" pitchFamily="18" charset="0"/>
                        </a:rPr>
                        <a:t>538,220</a:t>
                      </a:r>
                    </a:p>
                  </a:txBody>
                  <a:tcPr anchor="ctr"/>
                </a:tc>
                <a:extLst>
                  <a:ext uri="{0D108BD9-81ED-4DB2-BD59-A6C34878D82A}">
                    <a16:rowId xmlns:a16="http://schemas.microsoft.com/office/drawing/2014/main" val="10010"/>
                  </a:ext>
                </a:extLst>
              </a:tr>
              <a:tr h="329406">
                <a:tc>
                  <a:txBody>
                    <a:bodyPr/>
                    <a:lstStyle/>
                    <a:p>
                      <a:r>
                        <a:rPr lang="ru-RU" sz="1000" dirty="0" smtClean="0">
                          <a:latin typeface="Palatino Linotype" panose="02040502050505030304" pitchFamily="18" charset="0"/>
                        </a:rPr>
                        <a:t>ГОСУДАРСТВЕННАЯ ПОШЛИНА</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46,737</a:t>
                      </a:r>
                    </a:p>
                  </a:txBody>
                  <a:tcPr anchor="ctr"/>
                </a:tc>
                <a:tc>
                  <a:txBody>
                    <a:bodyPr/>
                    <a:lstStyle/>
                    <a:p>
                      <a:pPr algn="ctr"/>
                      <a:r>
                        <a:rPr lang="ru-RU" sz="1000" dirty="0" smtClean="0">
                          <a:latin typeface="Palatino Linotype" panose="02040502050505030304" pitchFamily="18" charset="0"/>
                        </a:rPr>
                        <a:t>61,666</a:t>
                      </a:r>
                    </a:p>
                  </a:txBody>
                  <a:tcPr anchor="ctr"/>
                </a:tc>
                <a:tc>
                  <a:txBody>
                    <a:bodyPr/>
                    <a:lstStyle/>
                    <a:p>
                      <a:pPr algn="ctr"/>
                      <a:r>
                        <a:rPr lang="ru-RU" sz="1000" dirty="0" smtClean="0">
                          <a:latin typeface="Palatino Linotype" panose="02040502050505030304" pitchFamily="18" charset="0"/>
                        </a:rPr>
                        <a:t>57,570</a:t>
                      </a:r>
                    </a:p>
                  </a:txBody>
                  <a:tcPr anchor="ctr"/>
                </a:tc>
                <a:tc>
                  <a:txBody>
                    <a:bodyPr/>
                    <a:lstStyle/>
                    <a:p>
                      <a:pPr algn="ctr"/>
                      <a:r>
                        <a:rPr lang="ru-RU" sz="1000" dirty="0" smtClean="0">
                          <a:latin typeface="Palatino Linotype" panose="02040502050505030304" pitchFamily="18" charset="0"/>
                        </a:rPr>
                        <a:t>65,310</a:t>
                      </a:r>
                    </a:p>
                  </a:txBody>
                  <a:tcPr anchor="ctr"/>
                </a:tc>
                <a:extLst>
                  <a:ext uri="{0D108BD9-81ED-4DB2-BD59-A6C34878D82A}">
                    <a16:rowId xmlns:a16="http://schemas.microsoft.com/office/drawing/2014/main" val="10013"/>
                  </a:ext>
                </a:extLst>
              </a:tr>
              <a:tr h="394494">
                <a:tc>
                  <a:txBody>
                    <a:bodyPr/>
                    <a:lstStyle/>
                    <a:p>
                      <a:r>
                        <a:rPr lang="ru-RU" sz="1000" dirty="0" smtClean="0">
                          <a:latin typeface="Palatino Linotype" panose="02040502050505030304" pitchFamily="18" charset="0"/>
                        </a:rPr>
                        <a:t>ЗАДОЛЖЕННОСТЬ И ПЕРЕРАСЧЕТЫ ПО ОТМЕНЕННЫМ НАЛОГАМ, СБОРАМ И ИНЫМ ОБЯЗАТЕЛЬНЫМ ПЛАТЕЖАМ</a:t>
                      </a:r>
                    </a:p>
                  </a:txBody>
                  <a:tcPr anchor="ctr"/>
                </a:tc>
                <a:tc>
                  <a:txBody>
                    <a:bodyPr/>
                    <a:lstStyle/>
                    <a:p>
                      <a:pPr algn="ctr"/>
                      <a:r>
                        <a:rPr lang="ru-RU" sz="1000" dirty="0" smtClean="0">
                          <a:latin typeface="Palatino Linotype" panose="02040502050505030304" pitchFamily="18" charset="0"/>
                        </a:rPr>
                        <a:t>0,200</a:t>
                      </a:r>
                    </a:p>
                  </a:txBody>
                  <a:tcPr anchor="ctr"/>
                </a:tc>
                <a:tc>
                  <a:txBody>
                    <a:bodyPr/>
                    <a:lstStyle/>
                    <a:p>
                      <a:pPr algn="ctr"/>
                      <a:r>
                        <a:rPr lang="ru-RU" sz="1000" dirty="0" smtClean="0">
                          <a:latin typeface="Palatino Linotype" panose="02040502050505030304" pitchFamily="18" charset="0"/>
                        </a:rPr>
                        <a:t>0,050</a:t>
                      </a:r>
                    </a:p>
                  </a:txBody>
                  <a:tcPr anchor="ctr"/>
                </a:tc>
                <a:tc>
                  <a:txBody>
                    <a:bodyPr/>
                    <a:lstStyle/>
                    <a:p>
                      <a:pPr algn="ctr"/>
                      <a:r>
                        <a:rPr lang="ru-RU" sz="1000" dirty="0" smtClean="0">
                          <a:latin typeface="Palatino Linotype" panose="02040502050505030304" pitchFamily="18" charset="0"/>
                        </a:rPr>
                        <a:t>0,050</a:t>
                      </a:r>
                    </a:p>
                  </a:txBody>
                  <a:tcPr anchor="ctr"/>
                </a:tc>
                <a:tc>
                  <a:txBody>
                    <a:bodyPr/>
                    <a:lstStyle/>
                    <a:p>
                      <a:pPr algn="ctr"/>
                      <a:r>
                        <a:rPr lang="ru-RU" sz="1000" dirty="0" smtClean="0">
                          <a:latin typeface="Palatino Linotype" panose="02040502050505030304" pitchFamily="18" charset="0"/>
                        </a:rPr>
                        <a:t>0,050</a:t>
                      </a:r>
                    </a:p>
                  </a:txBody>
                  <a:tcPr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56806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lstStyle/>
          <a:p>
            <a:pPr algn="ctr"/>
            <a:r>
              <a:rPr lang="ru-RU"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Глоссарий</a:t>
            </a:r>
            <a:endParaRPr lang="ru-RU"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a:t>
            </a:r>
            <a:r>
              <a:rPr lang="ru-RU" sz="1800" dirty="0" smtClean="0">
                <a:latin typeface="Palatino Linotype" panose="0204050205050503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800" b="1" dirty="0">
                <a:solidFill>
                  <a:schemeClr val="accent1">
                    <a:lumMod val="50000"/>
                  </a:schemeClr>
                </a:solidFill>
                <a:latin typeface="Palatino Linotype" panose="02040502050505030304" pitchFamily="18" charset="0"/>
              </a:rPr>
              <a:t>Консолидированный бюджет</a:t>
            </a:r>
            <a:r>
              <a:rPr lang="ru-RU" sz="1800" dirty="0" smtClean="0">
                <a:solidFill>
                  <a:schemeClr val="accent1">
                    <a:lumMod val="50000"/>
                  </a:schemeClr>
                </a:solidFill>
                <a:latin typeface="Palatino Linotype" panose="02040502050505030304" pitchFamily="18" charset="0"/>
              </a:rPr>
              <a:t> </a:t>
            </a:r>
            <a:r>
              <a:rPr lang="ru-RU" sz="1800" dirty="0" smtClean="0">
                <a:latin typeface="Palatino Linotype" panose="02040502050505030304"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lnSpc>
                <a:spcPct val="90000"/>
              </a:lnSpc>
            </a:pPr>
            <a:r>
              <a:rPr lang="ru-RU" sz="1800" b="1" dirty="0">
                <a:solidFill>
                  <a:schemeClr val="accent1">
                    <a:lumMod val="50000"/>
                  </a:schemeClr>
                </a:solidFill>
                <a:latin typeface="Palatino Linotype" panose="02040502050505030304" pitchFamily="18" charset="0"/>
              </a:rPr>
              <a:t>Бюджетная система Российской Федерации</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a:t>
            </a:r>
            <a:r>
              <a:rPr lang="ru-RU" sz="1800" dirty="0" smtClean="0">
                <a:latin typeface="Palatino Linotype" panose="02040502050505030304" pitchFamily="18" charset="0"/>
              </a:rPr>
              <a:t>фондов.</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Доходы бюджета </a:t>
            </a:r>
            <a:r>
              <a:rPr lang="ru-RU" sz="1800" dirty="0">
                <a:latin typeface="Palatino Linotype" panose="02040502050505030304" pitchFamily="18" charset="0"/>
              </a:rPr>
              <a:t>– поступающие в бюджет денежные средства, за исключением средств, являющихся источниками 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Расходы бюджета </a:t>
            </a:r>
            <a:r>
              <a:rPr lang="ru-RU" sz="1800" dirty="0">
                <a:latin typeface="Palatino Linotype" panose="02040502050505030304" pitchFamily="18" charset="0"/>
              </a:rPr>
              <a:t>– выплачиваемые из бюджета денежные средства, за исключением средств, источниками 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Дефицит бюджета </a:t>
            </a:r>
            <a:r>
              <a:rPr lang="ru-RU" sz="1800" dirty="0">
                <a:latin typeface="Palatino Linotype" panose="02040502050505030304" pitchFamily="18" charset="0"/>
              </a:rPr>
              <a:t>– превышение расходов над </a:t>
            </a:r>
            <a:r>
              <a:rPr lang="ru-RU" sz="1800" dirty="0" smtClean="0">
                <a:latin typeface="Palatino Linotype" panose="02040502050505030304" pitchFamily="18" charset="0"/>
              </a:rPr>
              <a:t>доходами.</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Профицит бюджета </a:t>
            </a:r>
            <a:r>
              <a:rPr lang="ru-RU" sz="1800" dirty="0">
                <a:latin typeface="Palatino Linotype" panose="02040502050505030304" pitchFamily="18" charset="0"/>
              </a:rPr>
              <a:t>– превышение доходов над </a:t>
            </a:r>
            <a:r>
              <a:rPr lang="ru-RU" sz="1800" dirty="0" smtClean="0">
                <a:latin typeface="Palatino Linotype" panose="02040502050505030304" pitchFamily="18" charset="0"/>
              </a:rPr>
              <a:t>расходами.</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Бюджетные ассигнования </a:t>
            </a:r>
            <a:r>
              <a:rPr lang="ru-RU" sz="1800" dirty="0">
                <a:latin typeface="Palatino Linotype" panose="02040502050505030304" pitchFamily="18" charset="0"/>
              </a:rPr>
              <a:t>– предельные объемы денежных средств, предусмотренных в соответствующем финансовом году для исполнения бюджетных </a:t>
            </a:r>
            <a:r>
              <a:rPr lang="ru-RU" sz="1800" dirty="0" smtClean="0">
                <a:latin typeface="Palatino Linotype" panose="02040502050505030304" pitchFamily="18" charset="0"/>
              </a:rPr>
              <a:t>обязательств.</a:t>
            </a:r>
            <a:endParaRPr lang="ru-RU" sz="1800" dirty="0">
              <a:latin typeface="Palatino Linotype" panose="02040502050505030304" pitchFamily="18" charset="0"/>
            </a:endParaRPr>
          </a:p>
          <a:p>
            <a:pPr algn="just"/>
            <a:endParaRPr lang="ru-RU" sz="1800" dirty="0" smtClean="0">
              <a:latin typeface="+mn-lt"/>
            </a:endParaRPr>
          </a:p>
        </p:txBody>
      </p:sp>
      <p:sp>
        <p:nvSpPr>
          <p:cNvPr id="5" name="TextBox 4"/>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cs typeface="Times New Roman" panose="02020603050405020304" pitchFamily="18" charset="0"/>
              </a:rPr>
              <a:t>  </a:t>
            </a:r>
            <a:r>
              <a:rPr lang="ru-RU" sz="1400" b="1" i="1" dirty="0" smtClean="0">
                <a:solidFill>
                  <a:schemeClr val="bg1">
                    <a:lumMod val="50000"/>
                  </a:schemeClr>
                </a:solidFill>
                <a:cs typeface="Times New Roman" panose="02020603050405020304" pitchFamily="18" charset="0"/>
              </a:rPr>
              <a:t>1 СЛАЙД </a:t>
            </a:r>
            <a:endParaRPr lang="ru-RU" sz="1400" b="1" i="1" dirty="0">
              <a:solidFill>
                <a:schemeClr val="bg1">
                  <a:lumMod val="50000"/>
                </a:schemeClr>
              </a:solidFill>
              <a:cs typeface="Times New Roman" panose="02020603050405020304" pitchFamily="18" charset="0"/>
            </a:endParaRPr>
          </a:p>
        </p:txBody>
      </p: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04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58" y="233783"/>
            <a:ext cx="11061814" cy="71984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неналоговых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на 2018 год и на плановый период 2019 и 2020 годов</a:t>
            </a:r>
          </a:p>
        </p:txBody>
      </p:sp>
      <p:sp>
        <p:nvSpPr>
          <p:cNvPr id="7" name="TextBox 6"/>
          <p:cNvSpPr txBox="1"/>
          <p:nvPr/>
        </p:nvSpPr>
        <p:spPr>
          <a:xfrm>
            <a:off x="9878936" y="1110355"/>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8" name="TextBox 7"/>
          <p:cNvSpPr txBox="1"/>
          <p:nvPr/>
        </p:nvSpPr>
        <p:spPr>
          <a:xfrm>
            <a:off x="10765301" y="46285"/>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19 СЛАЙД </a:t>
            </a:r>
            <a:endParaRPr lang="ru-RU" sz="1400" b="1" i="1" dirty="0">
              <a:solidFill>
                <a:schemeClr val="bg1">
                  <a:lumMod val="50000"/>
                </a:schemeClr>
              </a:solidFill>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3"/>
          <p:cNvGraphicFramePr>
            <a:graphicFrameLocks noGrp="1"/>
          </p:cNvGraphicFramePr>
          <p:nvPr>
            <p:ph idx="1"/>
            <p:extLst>
              <p:ext uri="{D42A27DB-BD31-4B8C-83A1-F6EECF244321}">
                <p14:modId xmlns:p14="http://schemas.microsoft.com/office/powerpoint/2010/main" val="2120449705"/>
              </p:ext>
            </p:extLst>
          </p:nvPr>
        </p:nvGraphicFramePr>
        <p:xfrm>
          <a:off x="728282" y="1718546"/>
          <a:ext cx="10716550" cy="4096837"/>
        </p:xfrm>
        <a:graphic>
          <a:graphicData uri="http://schemas.openxmlformats.org/drawingml/2006/table">
            <a:tbl>
              <a:tblPr firstRow="1" bandRow="1">
                <a:tableStyleId>{5C22544A-7EE6-4342-B048-85BDC9FD1C3A}</a:tableStyleId>
              </a:tblPr>
              <a:tblGrid>
                <a:gridCol w="4907205">
                  <a:extLst>
                    <a:ext uri="{9D8B030D-6E8A-4147-A177-3AD203B41FA5}">
                      <a16:colId xmlns:a16="http://schemas.microsoft.com/office/drawing/2014/main" val="20000"/>
                    </a:ext>
                  </a:extLst>
                </a:gridCol>
                <a:gridCol w="2089288">
                  <a:extLst>
                    <a:ext uri="{9D8B030D-6E8A-4147-A177-3AD203B41FA5}">
                      <a16:colId xmlns:a16="http://schemas.microsoft.com/office/drawing/2014/main" val="20001"/>
                    </a:ext>
                  </a:extLst>
                </a:gridCol>
                <a:gridCol w="1309895">
                  <a:extLst>
                    <a:ext uri="{9D8B030D-6E8A-4147-A177-3AD203B41FA5}">
                      <a16:colId xmlns:a16="http://schemas.microsoft.com/office/drawing/2014/main" val="20002"/>
                    </a:ext>
                  </a:extLst>
                </a:gridCol>
                <a:gridCol w="1212573">
                  <a:extLst>
                    <a:ext uri="{9D8B030D-6E8A-4147-A177-3AD203B41FA5}">
                      <a16:colId xmlns:a16="http://schemas.microsoft.com/office/drawing/2014/main" val="20003"/>
                    </a:ext>
                  </a:extLst>
                </a:gridCol>
                <a:gridCol w="1197589">
                  <a:extLst>
                    <a:ext uri="{9D8B030D-6E8A-4147-A177-3AD203B41FA5}">
                      <a16:colId xmlns:a16="http://schemas.microsoft.com/office/drawing/2014/main" val="20004"/>
                    </a:ext>
                  </a:extLst>
                </a:gridCol>
              </a:tblGrid>
              <a:tr h="224554">
                <a:tc>
                  <a:txBody>
                    <a:bodyPr/>
                    <a:lstStyle/>
                    <a:p>
                      <a:pPr algn="ctr"/>
                      <a:r>
                        <a:rPr lang="ru-RU" sz="1200" b="1" dirty="0" smtClean="0">
                          <a:latin typeface="Palatino Linotype" panose="02040502050505030304" pitchFamily="18" charset="0"/>
                        </a:rPr>
                        <a:t>Наименование показателя</a:t>
                      </a:r>
                    </a:p>
                  </a:txBody>
                  <a:tcPr anchor="ctr"/>
                </a:tc>
                <a:tc>
                  <a:txBody>
                    <a:bodyPr/>
                    <a:lstStyle/>
                    <a:p>
                      <a:pPr algn="ctr"/>
                      <a:r>
                        <a:rPr lang="ru-RU" sz="1200" b="1" dirty="0" smtClean="0">
                          <a:solidFill>
                            <a:schemeClr val="bg1"/>
                          </a:solidFill>
                          <a:latin typeface="Palatino Linotype" panose="02040502050505030304" pitchFamily="18" charset="0"/>
                        </a:rPr>
                        <a:t>2017 год</a:t>
                      </a:r>
                      <a:endParaRPr lang="ru-RU" sz="1200" b="1" dirty="0">
                        <a:solidFill>
                          <a:schemeClr val="bg1"/>
                        </a:solidFill>
                        <a:latin typeface="Palatino Linotype" panose="02040502050505030304" pitchFamily="18" charset="0"/>
                      </a:endParaRPr>
                    </a:p>
                  </a:txBody>
                  <a:tcPr anchor="ctr"/>
                </a:tc>
                <a:tc>
                  <a:txBody>
                    <a:bodyPr/>
                    <a:lstStyle/>
                    <a:p>
                      <a:pPr algn="ctr"/>
                      <a:r>
                        <a:rPr lang="ru-RU" sz="1200" b="1" dirty="0" smtClean="0">
                          <a:solidFill>
                            <a:schemeClr val="bg1"/>
                          </a:solidFill>
                          <a:latin typeface="Palatino Linotype" panose="02040502050505030304" pitchFamily="18" charset="0"/>
                        </a:rPr>
                        <a:t>2018 год </a:t>
                      </a:r>
                    </a:p>
                  </a:txBody>
                  <a:tcPr anchor="ctr"/>
                </a:tc>
                <a:tc>
                  <a:txBody>
                    <a:bodyPr/>
                    <a:lstStyle/>
                    <a:p>
                      <a:pPr algn="ctr"/>
                      <a:r>
                        <a:rPr lang="ru-RU" sz="1200" b="1" dirty="0" smtClean="0">
                          <a:solidFill>
                            <a:schemeClr val="bg1"/>
                          </a:solidFill>
                          <a:latin typeface="Palatino Linotype" panose="02040502050505030304" pitchFamily="18" charset="0"/>
                        </a:rPr>
                        <a:t>2019 год </a:t>
                      </a:r>
                    </a:p>
                  </a:txBody>
                  <a:tcPr anchor="ctr"/>
                </a:tc>
                <a:tc>
                  <a:txBody>
                    <a:bodyPr/>
                    <a:lstStyle/>
                    <a:p>
                      <a:pPr algn="ctr"/>
                      <a:r>
                        <a:rPr lang="ru-RU" sz="1200" b="1" dirty="0" smtClean="0">
                          <a:solidFill>
                            <a:schemeClr val="bg1"/>
                          </a:solidFill>
                          <a:latin typeface="Palatino Linotype" panose="02040502050505030304" pitchFamily="18" charset="0"/>
                        </a:rPr>
                        <a:t>2020 год </a:t>
                      </a:r>
                    </a:p>
                  </a:txBody>
                  <a:tcPr anchor="ctr"/>
                </a:tc>
                <a:extLst>
                  <a:ext uri="{0D108BD9-81ED-4DB2-BD59-A6C34878D82A}">
                    <a16:rowId xmlns:a16="http://schemas.microsoft.com/office/drawing/2014/main" val="10000"/>
                  </a:ext>
                </a:extLst>
              </a:tr>
              <a:tr h="345642">
                <a:tc>
                  <a:txBody>
                    <a:bodyPr/>
                    <a:lstStyle/>
                    <a:p>
                      <a:r>
                        <a:rPr lang="ru-RU" sz="1000" b="1" dirty="0" smtClean="0">
                          <a:latin typeface="Palatino Linotype" panose="02040502050505030304" pitchFamily="18" charset="0"/>
                        </a:rPr>
                        <a:t>НЕНАЛОГОВЫЕ ДОХОДЫ - всего, в том числе:</a:t>
                      </a:r>
                      <a:endParaRPr lang="ru-RU" sz="1000" b="1" dirty="0">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311,486</a:t>
                      </a:r>
                      <a:endParaRPr lang="ru-RU" sz="1000" b="1" dirty="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350,410</a:t>
                      </a:r>
                      <a:endParaRPr lang="ru-RU" sz="1000" b="1" dirty="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352,033</a:t>
                      </a:r>
                      <a:endParaRPr lang="ru-RU" sz="1000" b="1" dirty="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354,830</a:t>
                      </a:r>
                      <a:endParaRPr lang="ru-RU" sz="1000" b="1" dirty="0">
                        <a:solidFill>
                          <a:schemeClr val="tx1"/>
                        </a:solidFill>
                        <a:latin typeface="Palatino Linotype" panose="02040502050505030304" pitchFamily="18" charset="0"/>
                      </a:endParaRPr>
                    </a:p>
                  </a:txBody>
                  <a:tcPr anchor="ctr"/>
                </a:tc>
                <a:extLst>
                  <a:ext uri="{0D108BD9-81ED-4DB2-BD59-A6C34878D82A}">
                    <a16:rowId xmlns:a16="http://schemas.microsoft.com/office/drawing/2014/main" val="10001"/>
                  </a:ext>
                </a:extLst>
              </a:tr>
              <a:tr h="388866">
                <a:tc>
                  <a:txBody>
                    <a:bodyPr/>
                    <a:lstStyle/>
                    <a:p>
                      <a:r>
                        <a:rPr lang="ru-RU" sz="1000" dirty="0" smtClean="0">
                          <a:latin typeface="Palatino Linotype" panose="02040502050505030304" pitchFamily="18" charset="0"/>
                        </a:rPr>
                        <a:t>ДОХОДЫ ОТ ИСПОЛЬЗОВАНИЯ ИМУЩЕСТВА, НАХОДЯЩЕГОСЯ В ГОСУДАРСТВЕННОЙ И МУНИЦИПАЛЬНОЙ СОБСТВЕННОСТИ</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62,072</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69 ,079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68,902</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69,360</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2"/>
                  </a:ext>
                </a:extLst>
              </a:tr>
              <a:tr h="360484">
                <a:tc>
                  <a:txBody>
                    <a:bodyPr/>
                    <a:lstStyle/>
                    <a:p>
                      <a:r>
                        <a:rPr lang="ru-RU" sz="1000" dirty="0" smtClean="0">
                          <a:latin typeface="Palatino Linotype" panose="02040502050505030304" pitchFamily="18" charset="0"/>
                        </a:rPr>
                        <a:t>ПЛАТЕЖИ ПРИ ПОЛЬЗОВАНИИ ПРИРОДНЫМИ РЕСУРСАМИ</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77,106</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55,749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57,321</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59,448</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3"/>
                  </a:ext>
                </a:extLst>
              </a:tr>
              <a:tr h="413239">
                <a:tc>
                  <a:txBody>
                    <a:bodyPr/>
                    <a:lstStyle/>
                    <a:p>
                      <a:r>
                        <a:rPr lang="ru-RU" sz="1000" dirty="0" smtClean="0">
                          <a:latin typeface="Palatino Linotype" panose="02040502050505030304" pitchFamily="18" charset="0"/>
                        </a:rPr>
                        <a:t>ДОХОДЫ ОТ ОКАЗАНИЯ ПЛАТНЫХ УСЛУГ (РАБОТ) И КОМПЕНСАЦИИ ЗАТРАТ ГОСУДАРСТВА</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27,956</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31,662</a:t>
                      </a:r>
                    </a:p>
                  </a:txBody>
                  <a:tcPr anchor="ctr"/>
                </a:tc>
                <a:tc>
                  <a:txBody>
                    <a:bodyPr/>
                    <a:lstStyle/>
                    <a:p>
                      <a:pPr algn="ctr"/>
                      <a:r>
                        <a:rPr lang="ru-RU" sz="1000" dirty="0" smtClean="0">
                          <a:latin typeface="Palatino Linotype" panose="02040502050505030304" pitchFamily="18" charset="0"/>
                        </a:rPr>
                        <a:t>31,753</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31,811</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4"/>
                  </a:ext>
                </a:extLst>
              </a:tr>
              <a:tr h="426134">
                <a:tc>
                  <a:txBody>
                    <a:bodyPr/>
                    <a:lstStyle/>
                    <a:p>
                      <a:r>
                        <a:rPr lang="ru-RU" sz="1000" dirty="0" smtClean="0">
                          <a:latin typeface="Palatino Linotype" panose="02040502050505030304" pitchFamily="18" charset="0"/>
                        </a:rPr>
                        <a:t>ДОХОДЫ ОТ ПРОДАЖИ МАТЕРИАЛЬНЫХ И НЕМАТЕРИАЛЬНЫХ АКТИВОВ</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1,780</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0,864</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0,833</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0,833</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5"/>
                  </a:ext>
                </a:extLst>
              </a:tr>
              <a:tr h="409135">
                <a:tc>
                  <a:txBody>
                    <a:bodyPr/>
                    <a:lstStyle/>
                    <a:p>
                      <a:r>
                        <a:rPr lang="ru-RU" sz="1000" dirty="0" smtClean="0">
                          <a:latin typeface="Palatino Linotype" panose="02040502050505030304" pitchFamily="18" charset="0"/>
                        </a:rPr>
                        <a:t>Платежи, взимаемые государственными организациями субъектов Российской Федерации за выполнение определенных функций</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1,428</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1,399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1,399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1,399</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6"/>
                  </a:ext>
                </a:extLst>
              </a:tr>
              <a:tr h="677008">
                <a:tc>
                  <a:txBody>
                    <a:bodyPr/>
                    <a:lstStyle/>
                    <a:p>
                      <a:r>
                        <a:rPr lang="ru-RU" sz="1000" dirty="0" smtClean="0">
                          <a:latin typeface="Palatino Linotype" panose="02040502050505030304" pitchFamily="18" charset="0"/>
                        </a:rPr>
                        <a:t>Сборы, вносимые заказчиками документации, подлежащей государственной экологической экспертизе, организация и проведение которой осуществляется органами государственной власти субъектов Российской Федерации, рассчитанные в соответствии со сметой расходов на проведение государственной экологической экспертизы</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0,383</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0,095</a:t>
                      </a:r>
                    </a:p>
                    <a:p>
                      <a:pPr algn="ct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0,095</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0,095</a:t>
                      </a:r>
                    </a:p>
                    <a:p>
                      <a:pPr algn="ct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7"/>
                  </a:ext>
                </a:extLst>
              </a:tr>
              <a:tr h="272561">
                <a:tc>
                  <a:txBody>
                    <a:bodyPr/>
                    <a:lstStyle/>
                    <a:p>
                      <a:r>
                        <a:rPr lang="ru-RU" sz="1000" dirty="0" smtClean="0">
                          <a:latin typeface="Palatino Linotype" panose="02040502050505030304" pitchFamily="18" charset="0"/>
                        </a:rPr>
                        <a:t>ШТРАФЫ, САНКЦИИ, ВОЗМЕЩЕНИЕ УЩЕРБА</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140,302</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191,553</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191,721</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191,875</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8"/>
                  </a:ext>
                </a:extLst>
              </a:tr>
              <a:tr h="345642">
                <a:tc>
                  <a:txBody>
                    <a:bodyPr/>
                    <a:lstStyle/>
                    <a:p>
                      <a:r>
                        <a:rPr lang="ru-RU" sz="1000" dirty="0" smtClean="0">
                          <a:latin typeface="Palatino Linotype" panose="02040502050505030304" pitchFamily="18" charset="0"/>
                        </a:rPr>
                        <a:t>Прочие неналоговые доходы бюджетов субъектов Российской Федерации</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0,459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0,009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0,009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0,009</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0669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257" y="90097"/>
            <a:ext cx="8229600" cy="666229"/>
          </a:xfrm>
        </p:spPr>
        <p:txBody>
          <a:bodyPr/>
          <a:lstStyle/>
          <a:p>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налоговые доходы краевого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329064227"/>
              </p:ext>
            </p:extLst>
          </p:nvPr>
        </p:nvGraphicFramePr>
        <p:xfrm>
          <a:off x="582149" y="864540"/>
          <a:ext cx="10635816" cy="539268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20 СЛАЙД </a:t>
            </a:r>
            <a:endParaRPr lang="ru-RU" sz="1400" b="1" i="1" dirty="0">
              <a:solidFill>
                <a:schemeClr val="bg1">
                  <a:lumMod val="50000"/>
                </a:schemeClr>
              </a:solidFill>
            </a:endParaRPr>
          </a:p>
        </p:txBody>
      </p:sp>
      <p:sp>
        <p:nvSpPr>
          <p:cNvPr id="13" name="TextBox 12"/>
          <p:cNvSpPr txBox="1"/>
          <p:nvPr/>
        </p:nvSpPr>
        <p:spPr>
          <a:xfrm>
            <a:off x="9820227" y="1151315"/>
            <a:ext cx="1584176" cy="307777"/>
          </a:xfrm>
          <a:prstGeom prst="rect">
            <a:avLst/>
          </a:prstGeom>
          <a:noFill/>
        </p:spPr>
        <p:txBody>
          <a:bodyPr wrap="square" rtlCol="0">
            <a:spAutoFit/>
          </a:bodyPr>
          <a:lstStyle/>
          <a:p>
            <a:pPr algn="r"/>
            <a:r>
              <a:rPr lang="ru-RU" sz="1400" b="1" dirty="0">
                <a:solidFill>
                  <a:schemeClr val="accent5">
                    <a:lumMod val="50000"/>
                  </a:schemeClr>
                </a:solidFill>
                <a:latin typeface="Palatino Linotype" panose="02040502050505030304" pitchFamily="18" charset="0"/>
              </a:rPr>
              <a:t>млн. </a:t>
            </a:r>
            <a:r>
              <a:rPr lang="ru-RU" sz="1400" b="1" dirty="0" smtClean="0">
                <a:solidFill>
                  <a:schemeClr val="accent5">
                    <a:lumMod val="50000"/>
                  </a:schemeClr>
                </a:solidFill>
                <a:latin typeface="Palatino Linotype" panose="02040502050505030304" pitchFamily="18" charset="0"/>
              </a:rPr>
              <a:t>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p:cNvCxnSpPr/>
          <p:nvPr/>
        </p:nvCxnSpPr>
        <p:spPr>
          <a:xfrm>
            <a:off x="2732967" y="4023995"/>
            <a:ext cx="485192" cy="298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32967" y="3707309"/>
            <a:ext cx="561372" cy="261610"/>
          </a:xfrm>
          <a:prstGeom prst="rect">
            <a:avLst/>
          </a:prstGeom>
          <a:noFill/>
        </p:spPr>
        <p:txBody>
          <a:bodyPr wrap="none" rtlCol="0">
            <a:spAutoFit/>
          </a:bodyPr>
          <a:lstStyle/>
          <a:p>
            <a:r>
              <a:rPr lang="ru-RU" sz="1100" dirty="0" smtClean="0">
                <a:solidFill>
                  <a:schemeClr val="accent1">
                    <a:lumMod val="75000"/>
                  </a:schemeClr>
                </a:solidFill>
                <a:latin typeface="Palatino Linotype" panose="02040502050505030304" pitchFamily="18" charset="0"/>
              </a:rPr>
              <a:t>-6,8 %</a:t>
            </a:r>
            <a:endParaRPr lang="ru-RU" sz="1100" dirty="0">
              <a:solidFill>
                <a:schemeClr val="accent1">
                  <a:lumMod val="75000"/>
                </a:schemeClr>
              </a:solidFill>
              <a:latin typeface="Palatino Linotype" panose="02040502050505030304" pitchFamily="18" charset="0"/>
            </a:endParaRPr>
          </a:p>
        </p:txBody>
      </p:sp>
      <p:cxnSp>
        <p:nvCxnSpPr>
          <p:cNvPr id="10" name="Прямая со стрелкой 9"/>
          <p:cNvCxnSpPr/>
          <p:nvPr/>
        </p:nvCxnSpPr>
        <p:spPr>
          <a:xfrm>
            <a:off x="8684828" y="2857500"/>
            <a:ext cx="3545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53983" y="3038321"/>
            <a:ext cx="514885" cy="261610"/>
          </a:xfrm>
          <a:prstGeom prst="rect">
            <a:avLst/>
          </a:prstGeom>
          <a:noFill/>
        </p:spPr>
        <p:txBody>
          <a:bodyPr wrap="none" rtlCol="0">
            <a:spAutoFit/>
          </a:bodyPr>
          <a:lstStyle/>
          <a:p>
            <a:r>
              <a:rPr lang="ru-RU" sz="1100" dirty="0" smtClean="0">
                <a:solidFill>
                  <a:schemeClr val="accent1">
                    <a:lumMod val="75000"/>
                  </a:schemeClr>
                </a:solidFill>
                <a:latin typeface="Palatino Linotype" panose="02040502050505030304" pitchFamily="18" charset="0"/>
              </a:rPr>
              <a:t>8,3 %</a:t>
            </a:r>
            <a:endParaRPr lang="ru-RU" sz="1100" dirty="0">
              <a:solidFill>
                <a:schemeClr val="accent1">
                  <a:lumMod val="75000"/>
                </a:schemeClr>
              </a:solidFill>
              <a:latin typeface="Palatino Linotype" panose="02040502050505030304" pitchFamily="18" charset="0"/>
            </a:endParaRPr>
          </a:p>
        </p:txBody>
      </p:sp>
      <p:sp>
        <p:nvSpPr>
          <p:cNvPr id="14" name="TextBox 13"/>
          <p:cNvSpPr txBox="1"/>
          <p:nvPr/>
        </p:nvSpPr>
        <p:spPr>
          <a:xfrm>
            <a:off x="5420483" y="3419321"/>
            <a:ext cx="514885" cy="261610"/>
          </a:xfrm>
          <a:prstGeom prst="rect">
            <a:avLst/>
          </a:prstGeom>
          <a:noFill/>
        </p:spPr>
        <p:txBody>
          <a:bodyPr wrap="none" rtlCol="0">
            <a:spAutoFit/>
          </a:bodyPr>
          <a:lstStyle/>
          <a:p>
            <a:r>
              <a:rPr lang="ru-RU" sz="1100" dirty="0" smtClean="0">
                <a:solidFill>
                  <a:schemeClr val="accent1">
                    <a:lumMod val="75000"/>
                  </a:schemeClr>
                </a:solidFill>
                <a:latin typeface="Palatino Linotype" panose="02040502050505030304" pitchFamily="18" charset="0"/>
              </a:rPr>
              <a:t>7,1 %</a:t>
            </a:r>
            <a:endParaRPr lang="ru-RU" sz="1100" dirty="0">
              <a:solidFill>
                <a:schemeClr val="accent1">
                  <a:lumMod val="75000"/>
                </a:schemeClr>
              </a:solidFill>
              <a:latin typeface="Palatino Linotype" panose="02040502050505030304" pitchFamily="18" charset="0"/>
            </a:endParaRPr>
          </a:p>
        </p:txBody>
      </p:sp>
    </p:spTree>
    <p:extLst>
      <p:ext uri="{BB962C8B-B14F-4D97-AF65-F5344CB8AC3E}">
        <p14:creationId xmlns:p14="http://schemas.microsoft.com/office/powerpoint/2010/main" val="44738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780" y="90097"/>
            <a:ext cx="10515600" cy="692312"/>
          </a:xfrm>
        </p:spPr>
        <p:txBody>
          <a:bodyPr>
            <a:normAutofit fontScale="90000"/>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краевого бюджета</a:t>
            </a:r>
            <a:b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2018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плановый период 2019 и 20 годов (по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долям)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2" name="Диаграмма 11"/>
          <p:cNvGraphicFramePr/>
          <p:nvPr>
            <p:extLst>
              <p:ext uri="{D42A27DB-BD31-4B8C-83A1-F6EECF244321}">
                <p14:modId xmlns:p14="http://schemas.microsoft.com/office/powerpoint/2010/main" val="1613053517"/>
              </p:ext>
            </p:extLst>
          </p:nvPr>
        </p:nvGraphicFramePr>
        <p:xfrm>
          <a:off x="609600" y="2124075"/>
          <a:ext cx="3524250" cy="2314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p:nvPr>
            <p:extLst>
              <p:ext uri="{D42A27DB-BD31-4B8C-83A1-F6EECF244321}">
                <p14:modId xmlns:p14="http://schemas.microsoft.com/office/powerpoint/2010/main" val="3481223197"/>
              </p:ext>
            </p:extLst>
          </p:nvPr>
        </p:nvGraphicFramePr>
        <p:xfrm>
          <a:off x="4610099" y="2124075"/>
          <a:ext cx="3524251" cy="3609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Диаграмма 17"/>
          <p:cNvGraphicFramePr/>
          <p:nvPr>
            <p:extLst>
              <p:ext uri="{D42A27DB-BD31-4B8C-83A1-F6EECF244321}">
                <p14:modId xmlns:p14="http://schemas.microsoft.com/office/powerpoint/2010/main" val="2627280356"/>
              </p:ext>
            </p:extLst>
          </p:nvPr>
        </p:nvGraphicFramePr>
        <p:xfrm>
          <a:off x="8724899" y="2047874"/>
          <a:ext cx="3038476" cy="23145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21 СЛАЙД </a:t>
            </a:r>
            <a:endParaRPr lang="ru-RU" sz="1400" b="1" i="1" dirty="0">
              <a:solidFill>
                <a:schemeClr val="bg1">
                  <a:lumMod val="50000"/>
                </a:schemeClr>
              </a:solidFill>
            </a:endParaRPr>
          </a:p>
        </p:txBody>
      </p:sp>
      <p:cxnSp>
        <p:nvCxnSpPr>
          <p:cNvPr id="8" name="Прямая соединительная линия 7"/>
          <p:cNvCxnSpPr/>
          <p:nvPr/>
        </p:nvCxnSpPr>
        <p:spPr>
          <a:xfrm flipV="1">
            <a:off x="755780" y="98209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56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25"/>
          <p:cNvGraphicFramePr>
            <a:graphicFrameLocks/>
          </p:cNvGraphicFramePr>
          <p:nvPr>
            <p:extLst>
              <p:ext uri="{D42A27DB-BD31-4B8C-83A1-F6EECF244321}">
                <p14:modId xmlns:p14="http://schemas.microsoft.com/office/powerpoint/2010/main" val="3547201622"/>
              </p:ext>
            </p:extLst>
          </p:nvPr>
        </p:nvGraphicFramePr>
        <p:xfrm>
          <a:off x="1010503" y="1548881"/>
          <a:ext cx="9800879" cy="4959258"/>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156996" y="146294"/>
            <a:ext cx="9507894" cy="672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межбюджетных трансфертов из федерального бюджета бюджету Камчатского края</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96647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9" name="TextBox 8"/>
          <p:cNvSpPr txBox="1"/>
          <p:nvPr/>
        </p:nvSpPr>
        <p:spPr>
          <a:xfrm>
            <a:off x="10612315" y="90097"/>
            <a:ext cx="10791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ru-RU" sz="1400" b="1" i="1"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22 СЛАЙД </a:t>
            </a:r>
            <a:endParaRPr kumimoji="0" lang="ru-RU" sz="14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96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448" y="243985"/>
            <a:ext cx="8229600" cy="599329"/>
          </a:xfrm>
        </p:spPr>
        <p:txBody>
          <a:bodyPr>
            <a:normAutofit/>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расходов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краевого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731329237"/>
              </p:ext>
            </p:extLst>
          </p:nvPr>
        </p:nvGraphicFramePr>
        <p:xfrm>
          <a:off x="483578" y="1284951"/>
          <a:ext cx="10507884" cy="52709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612315" y="90097"/>
            <a:ext cx="10791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ru-RU" sz="1400" b="1" i="1"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23 СЛАЙД </a:t>
            </a:r>
            <a:endParaRPr kumimoji="0" lang="ru-RU" sz="14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Box 4"/>
          <p:cNvSpPr txBox="1"/>
          <p:nvPr/>
        </p:nvSpPr>
        <p:spPr>
          <a:xfrm>
            <a:off x="9970132" y="1092699"/>
            <a:ext cx="158417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rPr>
              <a:t>млн. </a:t>
            </a:r>
            <a:r>
              <a:rPr kumimoji="0" lang="ru-RU" sz="1400" b="1" i="0" u="none" strike="noStrike" kern="1200" cap="none" spc="0" normalizeH="0" baseline="0" noProof="0" dirty="0" smtClean="0">
                <a:ln>
                  <a:noFill/>
                </a:ln>
                <a:solidFill>
                  <a:srgbClr val="4472C4">
                    <a:lumMod val="50000"/>
                  </a:srgbClr>
                </a:solidFill>
                <a:effectLst/>
                <a:uLnTx/>
                <a:uFillTx/>
                <a:latin typeface="Palatino Linotype" panose="02040502050505030304" pitchFamily="18" charset="0"/>
                <a:ea typeface="+mn-ea"/>
                <a:cs typeface="+mn-cs"/>
              </a:rPr>
              <a:t>рублей</a:t>
            </a:r>
            <a:endPar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68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883" y="-47475"/>
            <a:ext cx="9038387" cy="890698"/>
          </a:xfrm>
        </p:spPr>
        <p:txBody>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краевого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в 2018-2020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разделам классификации  расходов бюджета</a:t>
            </a:r>
            <a:endParaRPr lang="ru-RU" sz="1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8" name="Объект 17"/>
          <p:cNvGraphicFramePr>
            <a:graphicFrameLocks noGrp="1"/>
          </p:cNvGraphicFramePr>
          <p:nvPr>
            <p:ph idx="1"/>
            <p:extLst>
              <p:ext uri="{D42A27DB-BD31-4B8C-83A1-F6EECF244321}">
                <p14:modId xmlns:p14="http://schemas.microsoft.com/office/powerpoint/2010/main" val="3616110203"/>
              </p:ext>
            </p:extLst>
          </p:nvPr>
        </p:nvGraphicFramePr>
        <p:xfrm>
          <a:off x="775253" y="620688"/>
          <a:ext cx="11130608" cy="62373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24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70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344" y="90097"/>
            <a:ext cx="10477542" cy="899940"/>
          </a:xfrm>
        </p:spPr>
        <p:txBody>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краевого бюджета на 2018 год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разделам </a:t>
            </a: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классификации расходов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бюджетов</a:t>
            </a:r>
          </a:p>
        </p:txBody>
      </p:sp>
      <p:graphicFrame>
        <p:nvGraphicFramePr>
          <p:cNvPr id="6" name="Объект 5"/>
          <p:cNvGraphicFramePr>
            <a:graphicFrameLocks noGrp="1"/>
          </p:cNvGraphicFramePr>
          <p:nvPr>
            <p:ph idx="1"/>
            <p:extLst>
              <p:ext uri="{D42A27DB-BD31-4B8C-83A1-F6EECF244321}">
                <p14:modId xmlns:p14="http://schemas.microsoft.com/office/powerpoint/2010/main" val="579386489"/>
              </p:ext>
            </p:extLst>
          </p:nvPr>
        </p:nvGraphicFramePr>
        <p:xfrm>
          <a:off x="981116" y="1312193"/>
          <a:ext cx="10829883" cy="528863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25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7761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34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1206590" y="2787836"/>
            <a:ext cx="2873525" cy="2863693"/>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7909955" y="1702257"/>
            <a:ext cx="3119623" cy="3010811"/>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4695655" y="2269916"/>
            <a:ext cx="2598761" cy="2611517"/>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5"/>
          <p:cNvSpPr>
            <a:spLocks noGrp="1"/>
          </p:cNvSpPr>
          <p:nvPr>
            <p:ph type="title"/>
          </p:nvPr>
        </p:nvSpPr>
        <p:spPr>
          <a:xfrm>
            <a:off x="1074211" y="70559"/>
            <a:ext cx="9432758" cy="900273"/>
          </a:xfrm>
        </p:spPr>
        <p:txBody>
          <a:bodyPr>
            <a:norm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сферу в общем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объеме расходов</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Овал 7"/>
          <p:cNvSpPr/>
          <p:nvPr/>
        </p:nvSpPr>
        <p:spPr>
          <a:xfrm>
            <a:off x="1986315" y="3588793"/>
            <a:ext cx="1285937" cy="1324351"/>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33 532,2</a:t>
            </a:r>
            <a:endParaRPr lang="ru-RU" sz="1400" b="1" dirty="0">
              <a:solidFill>
                <a:schemeClr val="tx1"/>
              </a:solidFill>
              <a:latin typeface="Times New Roman" pitchFamily="18" charset="0"/>
              <a:cs typeface="Times New Roman" pitchFamily="18" charset="0"/>
            </a:endParaRPr>
          </a:p>
          <a:p>
            <a:pPr algn="ct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52,6 %</a:t>
            </a:r>
            <a:endParaRPr lang="ru-RU" sz="1400" b="1" dirty="0">
              <a:solidFill>
                <a:schemeClr val="bg2">
                  <a:lumMod val="50000"/>
                </a:schemeClr>
              </a:solidFill>
              <a:latin typeface="Times New Roman" pitchFamily="18" charset="0"/>
              <a:cs typeface="Times New Roman" pitchFamily="18" charset="0"/>
            </a:endParaRPr>
          </a:p>
        </p:txBody>
      </p:sp>
      <p:sp>
        <p:nvSpPr>
          <p:cNvPr id="10" name="Овал 9"/>
          <p:cNvSpPr/>
          <p:nvPr/>
        </p:nvSpPr>
        <p:spPr>
          <a:xfrm>
            <a:off x="5418731" y="3066379"/>
            <a:ext cx="1137102" cy="1099139"/>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32 299,1</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 53,5 %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 name="TextBox 1"/>
          <p:cNvSpPr txBox="1"/>
          <p:nvPr/>
        </p:nvSpPr>
        <p:spPr>
          <a:xfrm>
            <a:off x="2126817" y="5785878"/>
            <a:ext cx="1082348" cy="369332"/>
          </a:xfrm>
          <a:prstGeom prst="rect">
            <a:avLst/>
          </a:prstGeom>
          <a:noFill/>
        </p:spPr>
        <p:txBody>
          <a:bodyPr wrap="none" rtlCol="0">
            <a:spAutoFit/>
          </a:bodyPr>
          <a:lstStyle/>
          <a:p>
            <a:r>
              <a:rPr lang="ru-RU" b="1" dirty="0" smtClean="0">
                <a:latin typeface="Palatino Linotype" panose="02040502050505030304" pitchFamily="18" charset="0"/>
              </a:rPr>
              <a:t>2018 </a:t>
            </a:r>
            <a:r>
              <a:rPr lang="ru-RU" b="1" dirty="0">
                <a:latin typeface="Palatino Linotype" panose="02040502050505030304" pitchFamily="18" charset="0"/>
              </a:rPr>
              <a:t>год</a:t>
            </a:r>
          </a:p>
        </p:txBody>
      </p:sp>
      <p:sp>
        <p:nvSpPr>
          <p:cNvPr id="3" name="TextBox 2"/>
          <p:cNvSpPr txBox="1"/>
          <p:nvPr/>
        </p:nvSpPr>
        <p:spPr>
          <a:xfrm>
            <a:off x="5473485" y="4934969"/>
            <a:ext cx="1082348" cy="369332"/>
          </a:xfrm>
          <a:prstGeom prst="rect">
            <a:avLst/>
          </a:prstGeom>
          <a:noFill/>
        </p:spPr>
        <p:txBody>
          <a:bodyPr wrap="none" rtlCol="0">
            <a:spAutoFit/>
          </a:bodyPr>
          <a:lstStyle/>
          <a:p>
            <a:r>
              <a:rPr lang="ru-RU" b="1" dirty="0" smtClean="0">
                <a:latin typeface="Palatino Linotype" panose="02040502050505030304" pitchFamily="18" charset="0"/>
              </a:rPr>
              <a:t>2019 </a:t>
            </a:r>
            <a:r>
              <a:rPr lang="ru-RU" b="1" dirty="0">
                <a:latin typeface="Palatino Linotype" panose="02040502050505030304" pitchFamily="18" charset="0"/>
              </a:rPr>
              <a:t>год</a:t>
            </a:r>
          </a:p>
        </p:txBody>
      </p:sp>
      <p:sp>
        <p:nvSpPr>
          <p:cNvPr id="13" name="TextBox 12"/>
          <p:cNvSpPr txBox="1"/>
          <p:nvPr/>
        </p:nvSpPr>
        <p:spPr>
          <a:xfrm>
            <a:off x="9039906" y="4758644"/>
            <a:ext cx="1131565" cy="369332"/>
          </a:xfrm>
          <a:prstGeom prst="rect">
            <a:avLst/>
          </a:prstGeom>
          <a:noFill/>
        </p:spPr>
        <p:txBody>
          <a:bodyPr wrap="square" rtlCol="0">
            <a:spAutoFit/>
          </a:bodyPr>
          <a:lstStyle/>
          <a:p>
            <a:r>
              <a:rPr lang="ru-RU" b="1" dirty="0" smtClean="0">
                <a:latin typeface="Palatino Linotype" panose="02040502050505030304" pitchFamily="18" charset="0"/>
              </a:rPr>
              <a:t>2020 </a:t>
            </a:r>
            <a:r>
              <a:rPr lang="ru-RU" b="1" dirty="0">
                <a:latin typeface="Palatino Linotype" panose="02040502050505030304" pitchFamily="18" charset="0"/>
              </a:rPr>
              <a:t>год</a:t>
            </a:r>
          </a:p>
        </p:txBody>
      </p:sp>
      <p:sp>
        <p:nvSpPr>
          <p:cNvPr id="15" name="Овал 14"/>
          <p:cNvSpPr/>
          <p:nvPr/>
        </p:nvSpPr>
        <p:spPr>
          <a:xfrm>
            <a:off x="1206590" y="1992627"/>
            <a:ext cx="207640" cy="21602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3500000" scaled="1"/>
            <a:tileRect/>
          </a:gradFill>
          <a:ln>
            <a:solidFill>
              <a:schemeClr val="accent5">
                <a:lumMod val="60000"/>
                <a:lumOff val="40000"/>
              </a:schemeClr>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528638" y="1931362"/>
            <a:ext cx="1544012" cy="338554"/>
          </a:xfrm>
          <a:prstGeom prst="rect">
            <a:avLst/>
          </a:prstGeom>
          <a:noFill/>
        </p:spPr>
        <p:txBody>
          <a:bodyPr wrap="none" rtlCol="0">
            <a:spAutoFit/>
          </a:bodyPr>
          <a:lstStyle/>
          <a:p>
            <a:r>
              <a:rPr lang="ru-RU" sz="1600" dirty="0" smtClean="0">
                <a:latin typeface="Palatino Linotype" panose="02040502050505030304" pitchFamily="18" charset="0"/>
              </a:rPr>
              <a:t>Всего расходы</a:t>
            </a:r>
            <a:endParaRPr lang="ru-RU" sz="1600" dirty="0">
              <a:latin typeface="Palatino Linotype" panose="02040502050505030304" pitchFamily="18" charset="0"/>
            </a:endParaRPr>
          </a:p>
        </p:txBody>
      </p:sp>
      <p:sp>
        <p:nvSpPr>
          <p:cNvPr id="17" name="Овал 16"/>
          <p:cNvSpPr/>
          <p:nvPr/>
        </p:nvSpPr>
        <p:spPr>
          <a:xfrm>
            <a:off x="1206590" y="1502792"/>
            <a:ext cx="207640" cy="240777"/>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rgbClr val="FFFF00"/>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1535076" y="1444529"/>
            <a:ext cx="4854706" cy="338554"/>
          </a:xfrm>
          <a:prstGeom prst="rect">
            <a:avLst/>
          </a:prstGeom>
          <a:noFill/>
        </p:spPr>
        <p:txBody>
          <a:bodyPr wrap="square" rtlCol="0">
            <a:spAutoFit/>
          </a:bodyPr>
          <a:lstStyle/>
          <a:p>
            <a:r>
              <a:rPr lang="ru-RU" sz="1600" dirty="0">
                <a:latin typeface="Palatino Linotype" panose="02040502050505030304" pitchFamily="18" charset="0"/>
              </a:rPr>
              <a:t>Расходы на социально-культурную сферу</a:t>
            </a:r>
          </a:p>
        </p:txBody>
      </p:sp>
      <p:sp>
        <p:nvSpPr>
          <p:cNvPr id="18" name="TextBox 17"/>
          <p:cNvSpPr txBox="1"/>
          <p:nvPr/>
        </p:nvSpPr>
        <p:spPr>
          <a:xfrm>
            <a:off x="1986315" y="3151349"/>
            <a:ext cx="1363352" cy="369332"/>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Palatino Linotype" panose="02040502050505030304" pitchFamily="18" charset="0"/>
              </a:rPr>
              <a:t>63 693,9</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19" name="TextBox 18"/>
          <p:cNvSpPr txBox="1"/>
          <p:nvPr/>
        </p:nvSpPr>
        <p:spPr>
          <a:xfrm>
            <a:off x="5451453" y="2588373"/>
            <a:ext cx="1087164"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60 344,7</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0" name="TextBox 19"/>
          <p:cNvSpPr txBox="1"/>
          <p:nvPr/>
        </p:nvSpPr>
        <p:spPr>
          <a:xfrm>
            <a:off x="8962429" y="2113860"/>
            <a:ext cx="992579" cy="369332"/>
          </a:xfrm>
          <a:prstGeom prst="rect">
            <a:avLst/>
          </a:prstGeom>
          <a:noFill/>
        </p:spPr>
        <p:txBody>
          <a:bodyPr wrap="non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63 783,3</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3" name="Овал 22"/>
          <p:cNvSpPr/>
          <p:nvPr/>
        </p:nvSpPr>
        <p:spPr>
          <a:xfrm>
            <a:off x="8962429" y="2698918"/>
            <a:ext cx="1070056" cy="1017487"/>
          </a:xfrm>
          <a:prstGeom prst="ellipse">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31 830,2</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49,9 %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1" name="TextBox 20"/>
          <p:cNvSpPr txBox="1"/>
          <p:nvPr/>
        </p:nvSpPr>
        <p:spPr>
          <a:xfrm>
            <a:off x="10612315" y="1117942"/>
            <a:ext cx="1282723"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24" name="TextBox 23"/>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26 СЛАЙД </a:t>
            </a:r>
            <a:endParaRPr lang="ru-RU" sz="1400" b="1" i="1" dirty="0">
              <a:solidFill>
                <a:schemeClr val="bg1">
                  <a:lumMod val="50000"/>
                </a:schemeClr>
              </a:solidFill>
            </a:endParaRPr>
          </a:p>
        </p:txBody>
      </p:sp>
      <p:cxnSp>
        <p:nvCxnSpPr>
          <p:cNvPr id="22" name="Прямая соединительная линия 21"/>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500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6" y="155134"/>
            <a:ext cx="12108581" cy="581828"/>
          </a:xfrm>
        </p:spPr>
        <p:txBody>
          <a:bodyPr>
            <a:norm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сферу 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2018 году</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1443175603"/>
              </p:ext>
            </p:extLst>
          </p:nvPr>
        </p:nvGraphicFramePr>
        <p:xfrm>
          <a:off x="755780" y="1246287"/>
          <a:ext cx="10820011"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5850" y="1246287"/>
            <a:ext cx="1282723"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27 СЛАЙД </a:t>
            </a:r>
            <a:endParaRPr lang="ru-RU" sz="1400" b="1" i="1" dirty="0">
              <a:solidFill>
                <a:schemeClr val="bg1">
                  <a:lumMod val="50000"/>
                </a:schemeClr>
              </a:solidFill>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17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42731" y="65292"/>
            <a:ext cx="10972800" cy="1064351"/>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расходов, направляемых на </a:t>
            </a:r>
            <a:b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государственную поддержку семьи и детей на 2018 год</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разделам классификации  расходов бюджета</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21" name="Объект 20"/>
          <p:cNvGraphicFramePr>
            <a:graphicFrameLocks noGrp="1"/>
          </p:cNvGraphicFramePr>
          <p:nvPr>
            <p:ph idx="1"/>
            <p:extLst>
              <p:ext uri="{D42A27DB-BD31-4B8C-83A1-F6EECF244321}">
                <p14:modId xmlns:p14="http://schemas.microsoft.com/office/powerpoint/2010/main" val="1081017485"/>
              </p:ext>
            </p:extLst>
          </p:nvPr>
        </p:nvGraphicFramePr>
        <p:xfrm>
          <a:off x="737119" y="1514764"/>
          <a:ext cx="10584024" cy="4876734"/>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3408218" y="3429072"/>
            <a:ext cx="723275" cy="276999"/>
          </a:xfrm>
          <a:prstGeom prst="rect">
            <a:avLst/>
          </a:prstGeom>
          <a:noFill/>
        </p:spPr>
        <p:txBody>
          <a:bodyPr wrap="none" rtlCol="0">
            <a:spAutoFit/>
          </a:bodyPr>
          <a:lstStyle/>
          <a:p>
            <a:r>
              <a:rPr lang="ru-RU" sz="1200" dirty="0" smtClean="0">
                <a:latin typeface="Palatino Linotype" panose="02040502050505030304" pitchFamily="18" charset="0"/>
              </a:rPr>
              <a:t>2 859,42</a:t>
            </a:r>
            <a:endParaRPr lang="ru-RU" sz="1200" dirty="0">
              <a:latin typeface="Palatino Linotype" panose="02040502050505030304" pitchFamily="18" charset="0"/>
            </a:endParaRPr>
          </a:p>
        </p:txBody>
      </p:sp>
      <p:sp>
        <p:nvSpPr>
          <p:cNvPr id="23" name="TextBox 22"/>
          <p:cNvSpPr txBox="1"/>
          <p:nvPr/>
        </p:nvSpPr>
        <p:spPr>
          <a:xfrm>
            <a:off x="6312159" y="4808166"/>
            <a:ext cx="615874" cy="276999"/>
          </a:xfrm>
          <a:prstGeom prst="rect">
            <a:avLst/>
          </a:prstGeom>
          <a:noFill/>
        </p:spPr>
        <p:txBody>
          <a:bodyPr wrap="none" rtlCol="0">
            <a:spAutoFit/>
          </a:bodyPr>
          <a:lstStyle/>
          <a:p>
            <a:r>
              <a:rPr lang="ru-RU" sz="1200" dirty="0" smtClean="0">
                <a:latin typeface="Palatino Linotype" panose="02040502050505030304" pitchFamily="18" charset="0"/>
              </a:rPr>
              <a:t>223,91</a:t>
            </a:r>
            <a:endParaRPr lang="ru-RU" sz="1200" dirty="0">
              <a:latin typeface="Palatino Linotype" panose="02040502050505030304" pitchFamily="18" charset="0"/>
            </a:endParaRPr>
          </a:p>
        </p:txBody>
      </p:sp>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28 СЛАЙД </a:t>
            </a:r>
            <a:endParaRPr lang="ru-RU" sz="1400" b="1" i="1" dirty="0">
              <a:solidFill>
                <a:schemeClr val="bg1">
                  <a:lumMod val="50000"/>
                </a:schemeClr>
              </a:solidFill>
            </a:endParaRPr>
          </a:p>
        </p:txBody>
      </p:sp>
      <p:cxnSp>
        <p:nvCxnSpPr>
          <p:cNvPr id="8" name="Прямая соединительная линия 7"/>
          <p:cNvCxnSpPr/>
          <p:nvPr/>
        </p:nvCxnSpPr>
        <p:spPr>
          <a:xfrm flipV="1">
            <a:off x="737119" y="1219762"/>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33453" y="115827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150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6139" y="947398"/>
            <a:ext cx="10568354" cy="5057749"/>
          </a:xfrm>
        </p:spPr>
        <p:txBody>
          <a:bodyPr>
            <a:normAutofit/>
          </a:bodyPr>
          <a:lstStyle/>
          <a:p>
            <a:pPr algn="just"/>
            <a:r>
              <a:rPr lang="ru-RU" sz="1800" b="1" dirty="0" smtClean="0">
                <a:solidFill>
                  <a:schemeClr val="accent1">
                    <a:lumMod val="50000"/>
                  </a:schemeClr>
                </a:solidFill>
                <a:latin typeface="Palatino Linotype" panose="02040502050505030304" pitchFamily="18" charset="0"/>
              </a:rPr>
              <a:t>Межбюджетные трансферты </a:t>
            </a:r>
            <a:r>
              <a:rPr lang="ru-RU" sz="1800" dirty="0" smtClean="0">
                <a:latin typeface="Palatino Linotype" panose="02040502050505030304" pitchFamily="18" charset="0"/>
              </a:rPr>
              <a:t>– средства, предоставляемые одним бюджетом бюджетной системы Российской Федерации другому бюджеты бюджетной системы Российской Федерации.</a:t>
            </a:r>
          </a:p>
          <a:p>
            <a:pPr algn="just"/>
            <a:r>
              <a:rPr lang="ru-RU" sz="1800" b="1" dirty="0" smtClean="0">
                <a:solidFill>
                  <a:schemeClr val="accent1">
                    <a:lumMod val="50000"/>
                  </a:schemeClr>
                </a:solidFill>
                <a:latin typeface="Palatino Linotype" panose="02040502050505030304" pitchFamily="18" charset="0"/>
              </a:rPr>
              <a:t>Дотации</a:t>
            </a:r>
            <a:r>
              <a:rPr lang="ru-RU" sz="1800" dirty="0" smtClean="0">
                <a:latin typeface="Palatino Linotype" panose="02040502050505030304" pitchFamily="18" charset="0"/>
              </a:rPr>
              <a:t> – межбюджетные трансферты, предоставляемы на безвозмездной основе без установления направлений и (или) условий их использования.</a:t>
            </a:r>
          </a:p>
          <a:p>
            <a:pPr algn="just"/>
            <a:r>
              <a:rPr lang="ru-RU" sz="1800" b="1" dirty="0" smtClean="0">
                <a:solidFill>
                  <a:schemeClr val="accent1">
                    <a:lumMod val="50000"/>
                  </a:schemeClr>
                </a:solidFill>
                <a:latin typeface="Palatino Linotype" panose="02040502050505030304" pitchFamily="18" charset="0"/>
              </a:rPr>
              <a:t>Субсидии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a:t>
            </a:r>
            <a:r>
              <a:rPr lang="ru-RU" sz="1800" dirty="0" smtClean="0">
                <a:latin typeface="Palatino Linotype" panose="02040502050505030304" pitchFamily="18" charset="0"/>
              </a:rPr>
              <a:t>значения.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Субвенции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местным бюджетам на выполнение переданных полномочий государственных органов </a:t>
            </a:r>
            <a:r>
              <a:rPr lang="ru-RU" sz="1800" dirty="0" smtClean="0">
                <a:latin typeface="Palatino Linotype" panose="02040502050505030304" pitchFamily="18" charset="0"/>
              </a:rPr>
              <a:t>власти.</a:t>
            </a:r>
            <a:endParaRPr lang="ru-RU" sz="1800" dirty="0">
              <a:latin typeface="Palatino Linotype" panose="02040502050505030304" pitchFamily="18" charset="0"/>
            </a:endParaRPr>
          </a:p>
          <a:p>
            <a:pPr algn="just"/>
            <a:r>
              <a:rPr lang="ru-RU" sz="1800" b="1" dirty="0">
                <a:solidFill>
                  <a:schemeClr val="accent5">
                    <a:lumMod val="75000"/>
                  </a:schemeClr>
                </a:solidFill>
                <a:latin typeface="Palatino Linotype" panose="02040502050505030304" pitchFamily="18" charset="0"/>
              </a:rPr>
              <a:t>В</a:t>
            </a:r>
            <a:r>
              <a:rPr lang="ru-RU" sz="1800" b="1" dirty="0">
                <a:solidFill>
                  <a:schemeClr val="accent1">
                    <a:lumMod val="50000"/>
                  </a:schemeClr>
                </a:solidFill>
                <a:latin typeface="Palatino Linotype" panose="02040502050505030304" pitchFamily="18" charset="0"/>
              </a:rPr>
              <a:t>едомственная структура расходов бюджета </a:t>
            </a:r>
            <a:r>
              <a:rPr lang="ru-RU" sz="1800" dirty="0">
                <a:latin typeface="Palatino Linotype" panose="0204050205050503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a:t>
            </a:r>
            <a:r>
              <a:rPr lang="ru-RU" sz="1800" dirty="0" smtClean="0">
                <a:latin typeface="Palatino Linotype" panose="02040502050505030304" pitchFamily="18" charset="0"/>
              </a:rPr>
              <a:t>бюджетов.</a:t>
            </a:r>
            <a:endParaRPr lang="ru-RU" sz="1800" dirty="0">
              <a:latin typeface="Palatino Linotype" panose="02040502050505030304" pitchFamily="18" charset="0"/>
            </a:endParaRPr>
          </a:p>
          <a:p>
            <a:pPr algn="just"/>
            <a:endParaRPr lang="ru-RU" sz="1900" dirty="0">
              <a:latin typeface="+mn-lt"/>
            </a:endParaRPr>
          </a:p>
          <a:p>
            <a:pPr algn="just"/>
            <a:endParaRPr lang="ru-RU" sz="1800" dirty="0" smtClean="0">
              <a:latin typeface="+mn-lt"/>
            </a:endParaRPr>
          </a:p>
          <a:p>
            <a:pPr algn="just"/>
            <a:endParaRPr lang="ru-RU" sz="1800" dirty="0">
              <a:latin typeface="+mn-lt"/>
            </a:endParaRPr>
          </a:p>
        </p:txBody>
      </p:sp>
      <p:sp>
        <p:nvSpPr>
          <p:cNvPr id="5" name="TextBox 4"/>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412478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01" y="-2267"/>
            <a:ext cx="10972800" cy="1091003"/>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направляемых на </a:t>
            </a:r>
            <a:b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государственную поддержку семьи и детей </a:t>
            </a:r>
            <a:b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государственным программам Камчатского края</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738859475"/>
              </p:ext>
            </p:extLst>
          </p:nvPr>
        </p:nvGraphicFramePr>
        <p:xfrm>
          <a:off x="374001" y="1236396"/>
          <a:ext cx="10972800" cy="553402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10680051" y="1228079"/>
            <a:ext cx="1333501" cy="35448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a:solidFill>
                  <a:schemeClr val="accent5">
                    <a:lumMod val="50000"/>
                  </a:schemeClr>
                </a:solidFill>
                <a:latin typeface="Palatino Linotype" panose="02040502050505030304" pitchFamily="18" charset="0"/>
              </a:rPr>
              <a:t>т</a:t>
            </a:r>
            <a:r>
              <a:rPr lang="ru-RU" sz="1400" b="1" dirty="0" smtClean="0">
                <a:solidFill>
                  <a:schemeClr val="accent5">
                    <a:lumMod val="50000"/>
                  </a:schemeClr>
                </a:solidFill>
                <a:latin typeface="Palatino Linotype" panose="02040502050505030304" pitchFamily="18" charset="0"/>
              </a:rPr>
              <a:t>ыс. рублей</a:t>
            </a:r>
            <a:endParaRPr lang="ru-RU" sz="1400" b="1" dirty="0">
              <a:solidFill>
                <a:schemeClr val="accent5">
                  <a:lumMod val="50000"/>
                </a:schemeClr>
              </a:solidFill>
              <a:latin typeface="Palatino Linotype" panose="02040502050505030304" pitchFamily="18" charset="0"/>
            </a:endParaRPr>
          </a:p>
        </p:txBody>
      </p:sp>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29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37119" y="1219762"/>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33453" y="115827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66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3633" y="116768"/>
            <a:ext cx="8229600" cy="692696"/>
          </a:xfrm>
        </p:spPr>
        <p:txBody>
          <a:bodyPr>
            <a:norm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Инвестиционные мероприятия 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2018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151097604"/>
              </p:ext>
            </p:extLst>
          </p:nvPr>
        </p:nvGraphicFramePr>
        <p:xfrm>
          <a:off x="1334277" y="1082351"/>
          <a:ext cx="10357179" cy="55515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30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031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557" y="17746"/>
            <a:ext cx="10972800" cy="817684"/>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Ведомственная 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расходов</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в части краевых инвестиционных мероприятий 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2018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910077603"/>
              </p:ext>
            </p:extLst>
          </p:nvPr>
        </p:nvGraphicFramePr>
        <p:xfrm>
          <a:off x="892419" y="1127842"/>
          <a:ext cx="10407162" cy="5673092"/>
        </p:xfrm>
        <a:graphic>
          <a:graphicData uri="http://schemas.openxmlformats.org/drawingml/2006/table">
            <a:tbl>
              <a:tblPr firstRow="1" bandRow="1">
                <a:tableStyleId>{5C22544A-7EE6-4342-B048-85BDC9FD1C3A}</a:tableStyleId>
              </a:tblPr>
              <a:tblGrid>
                <a:gridCol w="347461">
                  <a:extLst>
                    <a:ext uri="{9D8B030D-6E8A-4147-A177-3AD203B41FA5}">
                      <a16:colId xmlns:a16="http://schemas.microsoft.com/office/drawing/2014/main" val="2335445871"/>
                    </a:ext>
                  </a:extLst>
                </a:gridCol>
                <a:gridCol w="8765766">
                  <a:extLst>
                    <a:ext uri="{9D8B030D-6E8A-4147-A177-3AD203B41FA5}">
                      <a16:colId xmlns:a16="http://schemas.microsoft.com/office/drawing/2014/main" val="2780589300"/>
                    </a:ext>
                  </a:extLst>
                </a:gridCol>
                <a:gridCol w="1293935">
                  <a:extLst>
                    <a:ext uri="{9D8B030D-6E8A-4147-A177-3AD203B41FA5}">
                      <a16:colId xmlns:a16="http://schemas.microsoft.com/office/drawing/2014/main" val="3184048239"/>
                    </a:ext>
                  </a:extLst>
                </a:gridCol>
              </a:tblGrid>
              <a:tr h="302989">
                <a:tc>
                  <a:txBody>
                    <a:bodyPr/>
                    <a:lstStyle/>
                    <a:p>
                      <a:endParaRPr lang="ru-RU" dirty="0">
                        <a:latin typeface="Palatino Linotype" panose="02040502050505030304" pitchFamily="18" charset="0"/>
                      </a:endParaRPr>
                    </a:p>
                  </a:txBody>
                  <a:tcPr/>
                </a:tc>
                <a:tc>
                  <a:txBody>
                    <a:bodyPr/>
                    <a:lstStyle/>
                    <a:p>
                      <a:pPr algn="ctr"/>
                      <a:r>
                        <a:rPr lang="ru-RU" sz="1200" b="1" dirty="0" smtClean="0">
                          <a:latin typeface="Palatino Linotype" panose="02040502050505030304" pitchFamily="18" charset="0"/>
                        </a:rPr>
                        <a:t>Наименование</a:t>
                      </a:r>
                      <a:endParaRPr lang="ru-RU" sz="1200" b="1" dirty="0">
                        <a:latin typeface="Palatino Linotype" panose="02040502050505030304" pitchFamily="18" charset="0"/>
                      </a:endParaRPr>
                    </a:p>
                  </a:txBody>
                  <a:tcPr/>
                </a:tc>
                <a:tc>
                  <a:txBody>
                    <a:bodyPr/>
                    <a:lstStyle/>
                    <a:p>
                      <a:pPr algn="ctr"/>
                      <a:r>
                        <a:rPr lang="ru-RU" sz="1200" dirty="0" smtClean="0">
                          <a:latin typeface="Palatino Linotype" panose="02040502050505030304" pitchFamily="18" charset="0"/>
                        </a:rPr>
                        <a:t>2018 год</a:t>
                      </a:r>
                      <a:endParaRPr lang="ru-RU" sz="1200" dirty="0">
                        <a:latin typeface="Palatino Linotype" panose="02040502050505030304" pitchFamily="18" charset="0"/>
                      </a:endParaRPr>
                    </a:p>
                  </a:txBody>
                  <a:tcPr/>
                </a:tc>
                <a:extLst>
                  <a:ext uri="{0D108BD9-81ED-4DB2-BD59-A6C34878D82A}">
                    <a16:rowId xmlns:a16="http://schemas.microsoft.com/office/drawing/2014/main" val="3085902508"/>
                  </a:ext>
                </a:extLst>
              </a:tr>
              <a:tr h="203544">
                <a:tc>
                  <a:txBody>
                    <a:bodyPr/>
                    <a:lstStyle/>
                    <a:p>
                      <a:pPr algn="ctr"/>
                      <a:r>
                        <a:rPr lang="ru-RU" sz="1000" b="1" dirty="0" smtClean="0">
                          <a:latin typeface="Palatino Linotype" panose="02040502050505030304" pitchFamily="18" charset="0"/>
                        </a:rPr>
                        <a:t>1</a:t>
                      </a:r>
                      <a:endParaRPr lang="ru-RU" sz="1000" b="1" dirty="0">
                        <a:latin typeface="Palatino Linotype" panose="020405020505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"Развитие здравоохранения Камчатского края"</a:t>
                      </a:r>
                    </a:p>
                  </a:txBody>
                  <a:tcPr/>
                </a:tc>
                <a:tc>
                  <a:txBody>
                    <a:bodyPr/>
                    <a:lstStyle/>
                    <a:p>
                      <a:pPr algn="ctr"/>
                      <a:r>
                        <a:rPr lang="ru-RU" sz="900" b="1" dirty="0" smtClean="0">
                          <a:latin typeface="Palatino Linotype" panose="02040502050505030304" pitchFamily="18" charset="0"/>
                        </a:rPr>
                        <a:t>512,32</a:t>
                      </a:r>
                      <a:endParaRPr lang="ru-RU" sz="900" b="1" dirty="0">
                        <a:latin typeface="Palatino Linotype" panose="02040502050505030304" pitchFamily="18" charset="0"/>
                      </a:endParaRPr>
                    </a:p>
                  </a:txBody>
                  <a:tcPr/>
                </a:tc>
                <a:extLst>
                  <a:ext uri="{0D108BD9-81ED-4DB2-BD59-A6C34878D82A}">
                    <a16:rowId xmlns:a16="http://schemas.microsoft.com/office/drawing/2014/main" val="3465713346"/>
                  </a:ext>
                </a:extLst>
              </a:tr>
              <a:tr h="203544">
                <a:tc>
                  <a:txBody>
                    <a:bodyPr/>
                    <a:lstStyle/>
                    <a:p>
                      <a:r>
                        <a:rPr lang="ru-RU" sz="900" dirty="0" smtClean="0">
                          <a:latin typeface="Palatino Linotype" panose="02040502050505030304" pitchFamily="18" charset="0"/>
                        </a:rPr>
                        <a:t>1.1</a:t>
                      </a:r>
                      <a:endParaRPr lang="ru-RU" sz="900" dirty="0">
                        <a:latin typeface="Palatino Linotype" panose="02040502050505030304" pitchFamily="18" charset="0"/>
                      </a:endParaRPr>
                    </a:p>
                  </a:txBody>
                  <a:tcPr/>
                </a:tc>
                <a:tc>
                  <a:txBody>
                    <a:bodyPr/>
                    <a:lstStyle/>
                    <a:p>
                      <a:r>
                        <a:rPr lang="ru-RU" sz="1000" dirty="0" smtClean="0">
                          <a:latin typeface="Palatino Linotype" panose="02040502050505030304" pitchFamily="18" charset="0"/>
                        </a:rPr>
                        <a:t>Подпрограмма "Кадровое обеспечение системы здравоохранения"</a:t>
                      </a:r>
                      <a:endParaRPr lang="ru-RU" sz="1000" dirty="0">
                        <a:latin typeface="Palatino Linotype" panose="02040502050505030304" pitchFamily="18" charset="0"/>
                      </a:endParaRPr>
                    </a:p>
                  </a:txBody>
                  <a:tcPr/>
                </a:tc>
                <a:tc>
                  <a:txBody>
                    <a:bodyPr/>
                    <a:lstStyle/>
                    <a:p>
                      <a:pPr algn="ctr"/>
                      <a:r>
                        <a:rPr lang="ru-RU" sz="1000" dirty="0" smtClean="0">
                          <a:latin typeface="Palatino Linotype" panose="02040502050505030304" pitchFamily="18" charset="0"/>
                        </a:rPr>
                        <a:t>100,00</a:t>
                      </a:r>
                      <a:endParaRPr lang="ru-RU" sz="1000" dirty="0">
                        <a:latin typeface="Palatino Linotype" panose="02040502050505030304" pitchFamily="18" charset="0"/>
                      </a:endParaRPr>
                    </a:p>
                  </a:txBody>
                  <a:tcPr/>
                </a:tc>
                <a:extLst>
                  <a:ext uri="{0D108BD9-81ED-4DB2-BD59-A6C34878D82A}">
                    <a16:rowId xmlns:a16="http://schemas.microsoft.com/office/drawing/2014/main" val="805203337"/>
                  </a:ext>
                </a:extLst>
              </a:tr>
              <a:tr h="373564">
                <a:tc>
                  <a:txBody>
                    <a:bodyPr/>
                    <a:lstStyle/>
                    <a:p>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Приобретение жилых помещений в собственность Камчатского края для обеспечения служебными жилыми помещениями медицинских работников здравоохранения Камчатского края</a:t>
                      </a:r>
                      <a:endParaRPr lang="ru-RU" sz="900" dirty="0">
                        <a:latin typeface="Palatino Linotype" panose="02040502050505030304" pitchFamily="18" charset="0"/>
                      </a:endParaRPr>
                    </a:p>
                  </a:txBody>
                  <a:tcPr/>
                </a:tc>
                <a:tc>
                  <a:txBody>
                    <a:bodyPr/>
                    <a:lstStyle/>
                    <a:p>
                      <a:pPr algn="ctr"/>
                      <a:r>
                        <a:rPr lang="ru-RU" sz="900" dirty="0" smtClean="0">
                          <a:latin typeface="Palatino Linotype" panose="02040502050505030304" pitchFamily="18" charset="0"/>
                        </a:rPr>
                        <a:t>100,00</a:t>
                      </a:r>
                      <a:endParaRPr lang="ru-RU" sz="900" dirty="0">
                        <a:latin typeface="Palatino Linotype" panose="02040502050505030304" pitchFamily="18" charset="0"/>
                      </a:endParaRPr>
                    </a:p>
                  </a:txBody>
                  <a:tcPr/>
                </a:tc>
                <a:extLst>
                  <a:ext uri="{0D108BD9-81ED-4DB2-BD59-A6C34878D82A}">
                    <a16:rowId xmlns:a16="http://schemas.microsoft.com/office/drawing/2014/main" val="1466767946"/>
                  </a:ext>
                </a:extLst>
              </a:tr>
              <a:tr h="219186">
                <a:tc>
                  <a:txBody>
                    <a:bodyPr/>
                    <a:lstStyle/>
                    <a:p>
                      <a:r>
                        <a:rPr lang="ru-RU" sz="900" dirty="0" smtClean="0">
                          <a:latin typeface="Palatino Linotype" panose="02040502050505030304" pitchFamily="18" charset="0"/>
                        </a:rPr>
                        <a:t>1.2</a:t>
                      </a:r>
                      <a:endParaRPr lang="ru-RU" sz="900" dirty="0">
                        <a:latin typeface="Palatino Linotype" panose="02040502050505030304" pitchFamily="18" charset="0"/>
                      </a:endParaRPr>
                    </a:p>
                  </a:txBody>
                  <a:tcPr/>
                </a:tc>
                <a:tc>
                  <a:txBody>
                    <a:bodyPr/>
                    <a:lstStyle/>
                    <a:p>
                      <a:pPr algn="l" fontAlgn="ctr"/>
                      <a:r>
                        <a:rPr lang="ru-RU" sz="1000" b="0" i="0" u="none" strike="noStrike" dirty="0">
                          <a:solidFill>
                            <a:srgbClr val="000000"/>
                          </a:solidFill>
                          <a:effectLst/>
                          <a:latin typeface="Palatino Linotype" panose="02040502050505030304" pitchFamily="18" charset="0"/>
                        </a:rPr>
                        <a:t>Подпрограмма "Инвестиционные мероприятия в здравоохранении Камчатского края"</a:t>
                      </a:r>
                    </a:p>
                  </a:txBody>
                  <a:tcPr marL="9525" marR="9525" marT="9525" marB="0" anchor="ctr"/>
                </a:tc>
                <a:tc>
                  <a:txBody>
                    <a:bodyPr/>
                    <a:lstStyle/>
                    <a:p>
                      <a:pPr algn="ctr"/>
                      <a:r>
                        <a:rPr lang="ru-RU" sz="1000" dirty="0" smtClean="0">
                          <a:latin typeface="Palatino Linotype" panose="02040502050505030304" pitchFamily="18" charset="0"/>
                        </a:rPr>
                        <a:t>410,82</a:t>
                      </a:r>
                      <a:endParaRPr lang="ru-RU" sz="1000" dirty="0">
                        <a:latin typeface="Palatino Linotype" panose="02040502050505030304" pitchFamily="18" charset="0"/>
                      </a:endParaRPr>
                    </a:p>
                  </a:txBody>
                  <a:tcPr/>
                </a:tc>
                <a:extLst>
                  <a:ext uri="{0D108BD9-81ED-4DB2-BD59-A6C34878D82A}">
                    <a16:rowId xmlns:a16="http://schemas.microsoft.com/office/drawing/2014/main" val="2032602294"/>
                  </a:ext>
                </a:extLst>
              </a:tr>
              <a:tr h="181672">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педиатрического корпуса на 40 коек</a:t>
                      </a:r>
                      <a:r>
                        <a:rPr lang="ru-RU" sz="900" b="0" i="0" u="none" strike="noStrike" baseline="0" dirty="0" smtClean="0">
                          <a:solidFill>
                            <a:srgbClr val="000000"/>
                          </a:solidFill>
                          <a:effectLst/>
                          <a:latin typeface="Palatino Linotype" panose="02040502050505030304" pitchFamily="18" charset="0"/>
                        </a:rPr>
                        <a:t> и 40 посещений в смену ГБУЗ </a:t>
                      </a:r>
                      <a:r>
                        <a:rPr lang="ru-RU" sz="900" b="0" i="0" u="none" strike="noStrike" dirty="0" smtClean="0">
                          <a:solidFill>
                            <a:srgbClr val="000000"/>
                          </a:solidFill>
                          <a:effectLst/>
                          <a:latin typeface="Palatino Linotype" panose="02040502050505030304" pitchFamily="18" charset="0"/>
                        </a:rPr>
                        <a:t>"</a:t>
                      </a:r>
                      <a:r>
                        <a:rPr lang="ru-RU" sz="900" b="0" i="0" u="none" strike="noStrike" baseline="0" dirty="0" smtClean="0">
                          <a:solidFill>
                            <a:srgbClr val="000000"/>
                          </a:solidFill>
                          <a:effectLst/>
                          <a:latin typeface="Palatino Linotype" panose="02040502050505030304" pitchFamily="18" charset="0"/>
                        </a:rPr>
                        <a:t>Камчатский краевой психоневрологический диспансер</a:t>
                      </a:r>
                      <a:r>
                        <a:rPr lang="ru-RU" sz="900" b="0" i="0" u="none" strike="noStrike" dirty="0" smtClean="0">
                          <a:solidFill>
                            <a:srgbClr val="000000"/>
                          </a:solidFill>
                          <a:effectLst/>
                          <a:latin typeface="Palatino Linotype" panose="02040502050505030304" pitchFamily="18" charset="0"/>
                        </a:rPr>
                        <a:t>"</a:t>
                      </a:r>
                      <a:r>
                        <a:rPr lang="ru-RU" sz="900" b="0" i="0" u="none" strike="noStrike" baseline="0" dirty="0" smtClean="0">
                          <a:solidFill>
                            <a:srgbClr val="000000"/>
                          </a:solidFill>
                          <a:effectLst/>
                          <a:latin typeface="Palatino Linotype" panose="02040502050505030304" pitchFamily="18" charset="0"/>
                        </a:rPr>
                        <a:t> в г. Петропавловск-Камчатский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82,58</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2025964"/>
                  </a:ext>
                </a:extLst>
              </a:tr>
              <a:tr h="172880">
                <a:tc>
                  <a:txBody>
                    <a:bodyPr/>
                    <a:lstStyle/>
                    <a:p>
                      <a:endParaRPr lang="ru-RU" sz="900" dirty="0">
                        <a:latin typeface="Palatino Linotype" panose="02040502050505030304" pitchFamily="18"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Palatino Linotype" panose="02040502050505030304" pitchFamily="18" charset="0"/>
                        </a:rPr>
                        <a:t>Строительство фельдшерско-акушерского пункта, расположенного в  Камчатском крае </a:t>
                      </a:r>
                      <a:r>
                        <a:rPr lang="ru-RU" sz="900" b="0" i="0" u="none" strike="noStrike" dirty="0" err="1" smtClean="0">
                          <a:solidFill>
                            <a:srgbClr val="000000"/>
                          </a:solidFill>
                          <a:effectLst/>
                          <a:latin typeface="Palatino Linotype" panose="02040502050505030304" pitchFamily="18" charset="0"/>
                        </a:rPr>
                        <a:t>Пенжинском</a:t>
                      </a:r>
                      <a:r>
                        <a:rPr lang="ru-RU" sz="900" b="0" i="0" u="none" strike="noStrike" dirty="0" smtClean="0">
                          <a:solidFill>
                            <a:srgbClr val="000000"/>
                          </a:solidFill>
                          <a:effectLst/>
                          <a:latin typeface="Palatino Linotype" panose="02040502050505030304" pitchFamily="18" charset="0"/>
                        </a:rPr>
                        <a:t> муниципальном  районе с. </a:t>
                      </a:r>
                      <a:r>
                        <a:rPr lang="ru-RU" sz="900" b="0" i="0" u="none" strike="noStrike" dirty="0" err="1" smtClean="0">
                          <a:solidFill>
                            <a:srgbClr val="000000"/>
                          </a:solidFill>
                          <a:effectLst/>
                          <a:latin typeface="Palatino Linotype" panose="02040502050505030304" pitchFamily="18" charset="0"/>
                        </a:rPr>
                        <a:t>Аянка</a:t>
                      </a:r>
                      <a:endParaRPr lang="ru-RU" sz="900" b="0" i="0" u="none" strike="noStrike" dirty="0" smtClean="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50,52</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119189354"/>
                  </a:ext>
                </a:extLst>
              </a:tr>
              <a:tr h="199256">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a:solidFill>
                            <a:srgbClr val="000000"/>
                          </a:solidFill>
                          <a:effectLst/>
                          <a:latin typeface="Palatino Linotype" panose="02040502050505030304" pitchFamily="18" charset="0"/>
                        </a:rPr>
                        <a:t>Строительство </a:t>
                      </a:r>
                      <a:r>
                        <a:rPr lang="ru-RU" sz="900" b="0" i="0" u="none" strike="noStrike" dirty="0" smtClean="0">
                          <a:solidFill>
                            <a:srgbClr val="000000"/>
                          </a:solidFill>
                          <a:effectLst/>
                          <a:latin typeface="Palatino Linotype" panose="02040502050505030304" pitchFamily="18" charset="0"/>
                        </a:rPr>
                        <a:t>офиса врача общей практики в п. </a:t>
                      </a:r>
                      <a:r>
                        <a:rPr lang="ru-RU" sz="900" b="0" i="0" u="none" strike="noStrike" dirty="0" err="1" smtClean="0">
                          <a:solidFill>
                            <a:srgbClr val="000000"/>
                          </a:solidFill>
                          <a:effectLst/>
                          <a:latin typeface="Palatino Linotype" panose="02040502050505030304" pitchFamily="18" charset="0"/>
                        </a:rPr>
                        <a:t>Крутогоровский</a:t>
                      </a:r>
                      <a:r>
                        <a:rPr lang="ru-RU" sz="900" b="0" i="0" u="none" strike="noStrike" dirty="0" smtClean="0">
                          <a:solidFill>
                            <a:srgbClr val="000000"/>
                          </a:solidFill>
                          <a:effectLst/>
                          <a:latin typeface="Palatino Linotype" panose="02040502050505030304" pitchFamily="18" charset="0"/>
                        </a:rPr>
                        <a:t> Соболевского района Камчатского края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3,74</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72776172"/>
                  </a:ext>
                </a:extLst>
              </a:tr>
              <a:tr h="155295">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a:solidFill>
                            <a:srgbClr val="000000"/>
                          </a:solidFill>
                          <a:effectLst/>
                          <a:latin typeface="Palatino Linotype" panose="02040502050505030304" pitchFamily="18" charset="0"/>
                        </a:rPr>
                        <a:t>Строительство Камчатской краевой </a:t>
                      </a:r>
                      <a:r>
                        <a:rPr lang="ru-RU" sz="900" b="0" i="0" u="none" strike="noStrike" dirty="0" smtClean="0">
                          <a:solidFill>
                            <a:srgbClr val="000000"/>
                          </a:solidFill>
                          <a:effectLst/>
                          <a:latin typeface="Palatino Linotype" panose="02040502050505030304" pitchFamily="18" charset="0"/>
                        </a:rPr>
                        <a:t>больницы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273,98</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74311630"/>
                  </a:ext>
                </a:extLst>
              </a:tr>
              <a:tr h="155295">
                <a:tc>
                  <a:txBody>
                    <a:bodyPr/>
                    <a:lstStyle/>
                    <a:p>
                      <a:r>
                        <a:rPr lang="ru-RU" sz="1000" dirty="0" smtClean="0">
                          <a:latin typeface="Palatino Linotype" panose="02040502050505030304" pitchFamily="18" charset="0"/>
                        </a:rPr>
                        <a:t>1.3</a:t>
                      </a:r>
                      <a:endParaRPr lang="ru-RU" sz="1000" dirty="0">
                        <a:latin typeface="Palatino Linotype" panose="02040502050505030304" pitchFamily="18"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Palatino Linotype" panose="02040502050505030304" pitchFamily="18" charset="0"/>
                        </a:rPr>
                        <a:t>Подпрограмма</a:t>
                      </a:r>
                      <a:r>
                        <a:rPr lang="ru-RU" sz="1000" b="0" i="0" u="none" strike="noStrike" baseline="0" dirty="0" smtClean="0">
                          <a:solidFill>
                            <a:srgbClr val="000000"/>
                          </a:solidFill>
                          <a:effectLst/>
                          <a:latin typeface="Palatino Linotype" panose="02040502050505030304" pitchFamily="18" charset="0"/>
                        </a:rPr>
                        <a:t> </a:t>
                      </a:r>
                      <a:r>
                        <a:rPr lang="ru-RU" sz="1000" b="0" i="0" u="none" strike="noStrike" dirty="0" smtClean="0">
                          <a:solidFill>
                            <a:srgbClr val="000000"/>
                          </a:solidFill>
                          <a:effectLst/>
                          <a:latin typeface="Palatino Linotype" panose="02040502050505030304" pitchFamily="18" charset="0"/>
                        </a:rPr>
                        <a:t>"Совершенствование</a:t>
                      </a:r>
                      <a:r>
                        <a:rPr lang="ru-RU" sz="1000" b="0" i="0" u="none" strike="noStrike" baseline="0" dirty="0" smtClean="0">
                          <a:solidFill>
                            <a:srgbClr val="000000"/>
                          </a:solidFill>
                          <a:effectLst/>
                          <a:latin typeface="Palatino Linotype" panose="02040502050505030304" pitchFamily="18" charset="0"/>
                        </a:rPr>
                        <a:t> оказания экстренной медицинской помощи, включая эвакуацию в Камчатском крае</a:t>
                      </a:r>
                      <a:r>
                        <a:rPr lang="ru-RU" sz="1000" b="0" i="0" u="none" strike="noStrike" dirty="0" smtClean="0">
                          <a:solidFill>
                            <a:srgbClr val="000000"/>
                          </a:solidFill>
                          <a:effectLst/>
                          <a:latin typeface="Palatino Linotype" panose="02040502050505030304" pitchFamily="18" charset="0"/>
                        </a:rPr>
                        <a:t>"</a:t>
                      </a: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1,50</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09065138"/>
                  </a:ext>
                </a:extLst>
              </a:tr>
              <a:tr h="155295">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вертолетных площадок при медицинских</a:t>
                      </a:r>
                      <a:r>
                        <a:rPr lang="ru-RU" sz="900" b="0" i="0" u="none" strike="noStrike" baseline="0" dirty="0" smtClean="0">
                          <a:solidFill>
                            <a:srgbClr val="000000"/>
                          </a:solidFill>
                          <a:effectLst/>
                          <a:latin typeface="Palatino Linotype" panose="02040502050505030304" pitchFamily="18" charset="0"/>
                        </a:rPr>
                        <a:t> </a:t>
                      </a:r>
                      <a:r>
                        <a:rPr lang="ru-RU" sz="900" b="0" i="0" u="none" strike="noStrike" baseline="0" dirty="0" err="1" smtClean="0">
                          <a:solidFill>
                            <a:srgbClr val="000000"/>
                          </a:solidFill>
                          <a:effectLst/>
                          <a:latin typeface="Palatino Linotype" panose="02040502050505030304" pitchFamily="18" charset="0"/>
                        </a:rPr>
                        <a:t>организазиях</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1,50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772951486"/>
                  </a:ext>
                </a:extLst>
              </a:tr>
              <a:tr h="230323">
                <a:tc>
                  <a:txBody>
                    <a:bodyPr/>
                    <a:lstStyle/>
                    <a:p>
                      <a:pPr algn="ctr"/>
                      <a:r>
                        <a:rPr lang="ru-RU" sz="900" b="1" dirty="0" smtClean="0">
                          <a:latin typeface="Palatino Linotype" panose="02040502050505030304" pitchFamily="18" charset="0"/>
                        </a:rPr>
                        <a:t>2</a:t>
                      </a:r>
                      <a:endParaRPr lang="ru-RU" sz="900" b="1" dirty="0">
                        <a:latin typeface="Palatino Linotype" panose="02040502050505030304" pitchFamily="18" charset="0"/>
                      </a:endParaRPr>
                    </a:p>
                  </a:txBody>
                  <a:tcPr/>
                </a:tc>
                <a:tc>
                  <a:txBody>
                    <a:bodyPr/>
                    <a:lstStyle/>
                    <a:p>
                      <a:pPr algn="l" fontAlgn="ctr"/>
                      <a:r>
                        <a:rPr lang="ru-RU" sz="1000" b="1" i="0" u="none" strike="noStrike" dirty="0">
                          <a:solidFill>
                            <a:srgbClr val="000000"/>
                          </a:solidFill>
                          <a:effectLst/>
                          <a:latin typeface="Palatino Linotype" panose="02040502050505030304" pitchFamily="18" charset="0"/>
                        </a:rPr>
                        <a:t>Государственная программа Камчатского края  "Развитие образования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1 156,94</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859285742"/>
                  </a:ext>
                </a:extLst>
              </a:tr>
              <a:tr h="184638">
                <a:tc>
                  <a:txBody>
                    <a:bodyPr/>
                    <a:lstStyle/>
                    <a:p>
                      <a:r>
                        <a:rPr lang="ru-RU" sz="900" dirty="0" smtClean="0">
                          <a:latin typeface="Palatino Linotype" panose="02040502050505030304" pitchFamily="18" charset="0"/>
                        </a:rPr>
                        <a:t>2.1</a:t>
                      </a:r>
                      <a:endParaRPr lang="ru-RU" sz="900" dirty="0">
                        <a:latin typeface="Palatino Linotype" panose="02040502050505030304" pitchFamily="18" charset="0"/>
                      </a:endParaRPr>
                    </a:p>
                  </a:txBody>
                  <a:tcPr/>
                </a:tc>
                <a:tc>
                  <a:txBody>
                    <a:bodyPr/>
                    <a:lstStyle/>
                    <a:p>
                      <a:pPr algn="l" fontAlgn="ctr"/>
                      <a:r>
                        <a:rPr lang="ru-RU" sz="1000" b="0" i="0" u="none" strike="noStrike" dirty="0">
                          <a:solidFill>
                            <a:srgbClr val="000000"/>
                          </a:solidFill>
                          <a:effectLst/>
                          <a:latin typeface="Palatino Linotype" panose="02040502050505030304" pitchFamily="18" charset="0"/>
                        </a:rPr>
                        <a:t>Подпрограмма "Развитие дошкольного, общего образования и дополнительного образования детей в Камчатском крае"</a:t>
                      </a: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1 156,94</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625849323"/>
                  </a:ext>
                </a:extLst>
              </a:tr>
              <a:tr h="184638">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a:solidFill>
                            <a:srgbClr val="000000"/>
                          </a:solidFill>
                          <a:effectLst/>
                          <a:latin typeface="Palatino Linotype" panose="02040502050505030304" pitchFamily="18" charset="0"/>
                        </a:rPr>
                        <a:t>Детский сад на 200 мест в  п. Ключи Усть-Камчатского района</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264,59</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642257521"/>
                  </a:ext>
                </a:extLst>
              </a:tr>
              <a:tr h="211015">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a:solidFill>
                            <a:srgbClr val="000000"/>
                          </a:solidFill>
                          <a:effectLst/>
                          <a:latin typeface="Palatino Linotype" panose="02040502050505030304" pitchFamily="18" charset="0"/>
                        </a:rPr>
                        <a:t>Микрорайон жилой застройки в районе Северо-Восточного шоссе, г. Петропавловска-Камчатского (2 очередь). Детский сад на 260 мест по ул. Дальневосточной</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124,92</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562832542"/>
                  </a:ext>
                </a:extLst>
              </a:tr>
              <a:tr h="175846">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Детский</a:t>
                      </a:r>
                      <a:r>
                        <a:rPr lang="ru-RU" sz="900" b="0" i="0" u="none" strike="noStrike" baseline="0" dirty="0" smtClean="0">
                          <a:solidFill>
                            <a:srgbClr val="000000"/>
                          </a:solidFill>
                          <a:effectLst/>
                          <a:latin typeface="Palatino Linotype" panose="02040502050505030304" pitchFamily="18" charset="0"/>
                        </a:rPr>
                        <a:t> сад на 150 мест в п. </a:t>
                      </a:r>
                      <a:r>
                        <a:rPr lang="ru-RU" sz="900" b="0" i="0" u="none" strike="noStrike" baseline="0" dirty="0" err="1" smtClean="0">
                          <a:solidFill>
                            <a:srgbClr val="000000"/>
                          </a:solidFill>
                          <a:effectLst/>
                          <a:latin typeface="Palatino Linotype" panose="02040502050505030304" pitchFamily="18" charset="0"/>
                        </a:rPr>
                        <a:t>Оссора</a:t>
                      </a:r>
                      <a:r>
                        <a:rPr lang="ru-RU" sz="900" b="0" i="0" u="none" strike="noStrike" baseline="0" dirty="0" smtClean="0">
                          <a:solidFill>
                            <a:srgbClr val="000000"/>
                          </a:solidFill>
                          <a:effectLst/>
                          <a:latin typeface="Palatino Linotype" panose="02040502050505030304" pitchFamily="18" charset="0"/>
                        </a:rPr>
                        <a:t> </a:t>
                      </a:r>
                      <a:r>
                        <a:rPr lang="ru-RU" sz="900" b="0" i="0" u="none" strike="noStrike" baseline="0" dirty="0" err="1" smtClean="0">
                          <a:solidFill>
                            <a:srgbClr val="000000"/>
                          </a:solidFill>
                          <a:effectLst/>
                          <a:latin typeface="Palatino Linotype" panose="02040502050505030304" pitchFamily="18" charset="0"/>
                        </a:rPr>
                        <a:t>Карагинского</a:t>
                      </a:r>
                      <a:r>
                        <a:rPr lang="ru-RU" sz="900" b="0" i="0" u="none" strike="noStrike" baseline="0" dirty="0" smtClean="0">
                          <a:solidFill>
                            <a:srgbClr val="000000"/>
                          </a:solidFill>
                          <a:effectLst/>
                          <a:latin typeface="Palatino Linotype" panose="02040502050505030304" pitchFamily="18" charset="0"/>
                        </a:rPr>
                        <a:t> района</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72,31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430957705"/>
                  </a:ext>
                </a:extLst>
              </a:tr>
              <a:tr h="202223">
                <a:tc>
                  <a:txBody>
                    <a:bodyPr/>
                    <a:lstStyle/>
                    <a:p>
                      <a:pPr algn="ctr"/>
                      <a:endParaRPr lang="ru-RU" sz="900" b="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Детский сад в с. </a:t>
                      </a:r>
                      <a:r>
                        <a:rPr lang="ru-RU" sz="900" b="0" i="0" u="none" strike="noStrike" dirty="0" err="1" smtClean="0">
                          <a:solidFill>
                            <a:srgbClr val="000000"/>
                          </a:solidFill>
                          <a:effectLst/>
                          <a:latin typeface="Palatino Linotype" panose="02040502050505030304" pitchFamily="18" charset="0"/>
                        </a:rPr>
                        <a:t>Тиличики</a:t>
                      </a:r>
                      <a:r>
                        <a:rPr lang="ru-RU" sz="900" b="0" i="0" u="none" strike="noStrike" dirty="0" smtClean="0">
                          <a:solidFill>
                            <a:srgbClr val="000000"/>
                          </a:solidFill>
                          <a:effectLst/>
                          <a:latin typeface="Palatino Linotype" panose="02040502050505030304" pitchFamily="18" charset="0"/>
                        </a:rPr>
                        <a:t> Олюторского района</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256,62</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342707114"/>
                  </a:ext>
                </a:extLst>
              </a:tr>
              <a:tr h="211015">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Сельский учебный комплекс школа-детский</a:t>
                      </a:r>
                      <a:r>
                        <a:rPr lang="ru-RU" sz="900" b="0" i="0" u="none" strike="noStrike" baseline="0" dirty="0" smtClean="0">
                          <a:solidFill>
                            <a:srgbClr val="000000"/>
                          </a:solidFill>
                          <a:effectLst/>
                          <a:latin typeface="Palatino Linotype" panose="02040502050505030304" pitchFamily="18" charset="0"/>
                        </a:rPr>
                        <a:t> сад в с. Каменское Пенжинского района на 161 ученических и 80 дошкольных мест</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Palatino Linotype" panose="02040502050505030304" pitchFamily="18" charset="0"/>
                        </a:rPr>
                        <a:t>153,50</a:t>
                      </a:r>
                    </a:p>
                  </a:txBody>
                  <a:tcPr/>
                </a:tc>
                <a:extLst>
                  <a:ext uri="{0D108BD9-81ED-4DB2-BD59-A6C34878D82A}">
                    <a16:rowId xmlns:a16="http://schemas.microsoft.com/office/drawing/2014/main" val="1882815004"/>
                  </a:ext>
                </a:extLst>
              </a:tr>
              <a:tr h="149469">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Средняя общеобразовательная школа в г. Елизово по ул. Сопочная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285,00</a:t>
                      </a:r>
                      <a:endParaRPr lang="ru-RU" sz="900" dirty="0">
                        <a:latin typeface="Palatino Linotype" panose="02040502050505030304" pitchFamily="18" charset="0"/>
                      </a:endParaRPr>
                    </a:p>
                  </a:txBody>
                  <a:tcPr/>
                </a:tc>
                <a:extLst>
                  <a:ext uri="{0D108BD9-81ED-4DB2-BD59-A6C34878D82A}">
                    <a16:rowId xmlns:a16="http://schemas.microsoft.com/office/drawing/2014/main" val="3751846341"/>
                  </a:ext>
                </a:extLst>
              </a:tr>
              <a:tr h="219807">
                <a:tc>
                  <a:txBody>
                    <a:bodyPr/>
                    <a:lstStyle/>
                    <a:p>
                      <a:pPr algn="ctr"/>
                      <a:r>
                        <a:rPr lang="ru-RU" sz="1000" b="1" dirty="0" smtClean="0">
                          <a:latin typeface="Palatino Linotype" panose="02040502050505030304" pitchFamily="18" charset="0"/>
                        </a:rPr>
                        <a:t>3</a:t>
                      </a:r>
                      <a:endParaRPr lang="ru-RU" sz="1000" b="1" dirty="0">
                        <a:latin typeface="Palatino Linotype" panose="02040502050505030304" pitchFamily="18" charset="0"/>
                      </a:endParaRPr>
                    </a:p>
                  </a:txBody>
                  <a:tcP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"Развитие культуры в Камчатском крае"</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1000" b="1" dirty="0" smtClean="0">
                          <a:latin typeface="Palatino Linotype" panose="02040502050505030304" pitchFamily="18" charset="0"/>
                        </a:rPr>
                        <a:t>209,66</a:t>
                      </a:r>
                      <a:endParaRPr lang="ru-RU" sz="1000" b="1" dirty="0">
                        <a:latin typeface="Palatino Linotype" panose="02040502050505030304" pitchFamily="18" charset="0"/>
                      </a:endParaRPr>
                    </a:p>
                  </a:txBody>
                  <a:tcPr/>
                </a:tc>
                <a:extLst>
                  <a:ext uri="{0D108BD9-81ED-4DB2-BD59-A6C34878D82A}">
                    <a16:rowId xmlns:a16="http://schemas.microsoft.com/office/drawing/2014/main" val="2504348044"/>
                  </a:ext>
                </a:extLst>
              </a:tr>
              <a:tr h="213360">
                <a:tc>
                  <a:txBody>
                    <a:bodyPr/>
                    <a:lstStyle/>
                    <a:p>
                      <a:r>
                        <a:rPr lang="ru-RU" sz="900" dirty="0" smtClean="0">
                          <a:latin typeface="Palatino Linotype" panose="02040502050505030304" pitchFamily="18" charset="0"/>
                        </a:rPr>
                        <a:t>3.1</a:t>
                      </a:r>
                      <a:endParaRPr lang="ru-RU" sz="900" dirty="0">
                        <a:latin typeface="Palatino Linotype" panose="02040502050505030304" pitchFamily="18"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Palatino Linotype" panose="02040502050505030304" pitchFamily="18" charset="0"/>
                        </a:rPr>
                        <a:t>Подпрограмма "Обеспечение</a:t>
                      </a:r>
                      <a:r>
                        <a:rPr lang="ru-RU" sz="1000" b="0" i="0" u="none" strike="noStrike" baseline="0" dirty="0" smtClean="0">
                          <a:solidFill>
                            <a:srgbClr val="000000"/>
                          </a:solidFill>
                          <a:effectLst/>
                          <a:latin typeface="Palatino Linotype" panose="02040502050505030304" pitchFamily="18" charset="0"/>
                        </a:rPr>
                        <a:t> реализации Программы</a:t>
                      </a:r>
                      <a:r>
                        <a:rPr lang="ru-RU" sz="1000" b="0" i="0" u="none" strike="noStrike" dirty="0" smtClean="0">
                          <a:solidFill>
                            <a:srgbClr val="000000"/>
                          </a:solidFill>
                          <a:effectLst/>
                          <a:latin typeface="Palatino Linotype" panose="02040502050505030304" pitchFamily="18" charset="0"/>
                        </a:rPr>
                        <a:t>"</a:t>
                      </a:r>
                    </a:p>
                  </a:txBody>
                  <a:tcPr marL="9525" marR="9525" marT="9525" marB="0" anchor="ctr"/>
                </a:tc>
                <a:tc>
                  <a:txBody>
                    <a:bodyPr/>
                    <a:lstStyle/>
                    <a:p>
                      <a:pPr algn="ctr"/>
                      <a:r>
                        <a:rPr lang="ru-RU" sz="900" dirty="0" smtClean="0">
                          <a:latin typeface="Palatino Linotype" panose="02040502050505030304" pitchFamily="18" charset="0"/>
                        </a:rPr>
                        <a:t>209,66</a:t>
                      </a:r>
                      <a:endParaRPr lang="ru-RU" sz="900" dirty="0">
                        <a:latin typeface="Palatino Linotype" panose="02040502050505030304" pitchFamily="18" charset="0"/>
                      </a:endParaRPr>
                    </a:p>
                  </a:txBody>
                  <a:tcPr/>
                </a:tc>
                <a:extLst>
                  <a:ext uri="{0D108BD9-81ED-4DB2-BD59-A6C34878D82A}">
                    <a16:rowId xmlns:a16="http://schemas.microsoft.com/office/drawing/2014/main" val="1202635047"/>
                  </a:ext>
                </a:extLst>
              </a:tr>
              <a:tr h="178190">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Камчатский театр кукол г. Петропавловск-камчатский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172,33</a:t>
                      </a:r>
                      <a:endParaRPr lang="ru-RU" sz="900" dirty="0">
                        <a:latin typeface="Palatino Linotype" panose="02040502050505030304" pitchFamily="18" charset="0"/>
                      </a:endParaRPr>
                    </a:p>
                  </a:txBody>
                  <a:tcPr/>
                </a:tc>
                <a:extLst>
                  <a:ext uri="{0D108BD9-81ED-4DB2-BD59-A6C34878D82A}">
                    <a16:rowId xmlns:a16="http://schemas.microsoft.com/office/drawing/2014/main" val="2114905434"/>
                  </a:ext>
                </a:extLst>
              </a:tr>
              <a:tr h="178190">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Здание МАУК «Городской</a:t>
                      </a:r>
                      <a:r>
                        <a:rPr lang="ru-RU" sz="900" b="0" i="0" u="none" strike="noStrike" baseline="0" dirty="0" smtClean="0">
                          <a:solidFill>
                            <a:srgbClr val="000000"/>
                          </a:solidFill>
                          <a:effectLst/>
                          <a:latin typeface="Palatino Linotype" panose="02040502050505030304" pitchFamily="18" charset="0"/>
                        </a:rPr>
                        <a:t> дом культуры СРВ</a:t>
                      </a:r>
                      <a:r>
                        <a:rPr lang="ru-RU" sz="900" b="0" i="0" u="none" strike="noStrike" dirty="0" smtClean="0">
                          <a:solidFill>
                            <a:srgbClr val="000000"/>
                          </a:solidFill>
                          <a:effectLst/>
                          <a:latin typeface="Palatino Linotype" panose="02040502050505030304" pitchFamily="18" charset="0"/>
                        </a:rPr>
                        <a:t>". Реконструкция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37,33</a:t>
                      </a:r>
                      <a:endParaRPr lang="ru-RU" sz="900" dirty="0">
                        <a:latin typeface="Palatino Linotype" panose="02040502050505030304" pitchFamily="18" charset="0"/>
                      </a:endParaRPr>
                    </a:p>
                  </a:txBody>
                  <a:tcPr/>
                </a:tc>
                <a:extLst>
                  <a:ext uri="{0D108BD9-81ED-4DB2-BD59-A6C34878D82A}">
                    <a16:rowId xmlns:a16="http://schemas.microsoft.com/office/drawing/2014/main" val="62801367"/>
                  </a:ext>
                </a:extLst>
              </a:tr>
            </a:tbl>
          </a:graphicData>
        </a:graphic>
      </p:graphicFrame>
      <p:sp>
        <p:nvSpPr>
          <p:cNvPr id="4" name="TextBox 3"/>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31 СЛАЙД </a:t>
            </a:r>
            <a:endParaRPr lang="ru-RU" sz="1400" b="1" i="1" dirty="0">
              <a:solidFill>
                <a:schemeClr val="bg1">
                  <a:lumMod val="50000"/>
                </a:schemeClr>
              </a:solidFill>
            </a:endParaRPr>
          </a:p>
        </p:txBody>
      </p:sp>
      <p:sp>
        <p:nvSpPr>
          <p:cNvPr id="6" name="TextBox 5"/>
          <p:cNvSpPr txBox="1"/>
          <p:nvPr/>
        </p:nvSpPr>
        <p:spPr>
          <a:xfrm>
            <a:off x="10785995" y="835430"/>
            <a:ext cx="1282723"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rPr>
              <a:t>млн. </a:t>
            </a:r>
            <a:r>
              <a:rPr kumimoji="0" lang="ru-RU" sz="14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рублей</a:t>
            </a:r>
            <a:endPar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37119" y="90941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33453" y="835430"/>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340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979529039"/>
              </p:ext>
            </p:extLst>
          </p:nvPr>
        </p:nvGraphicFramePr>
        <p:xfrm>
          <a:off x="972885" y="325335"/>
          <a:ext cx="10407162" cy="6444470"/>
        </p:xfrm>
        <a:graphic>
          <a:graphicData uri="http://schemas.openxmlformats.org/drawingml/2006/table">
            <a:tbl>
              <a:tblPr firstRow="1" bandRow="1">
                <a:tableStyleId>{5C22544A-7EE6-4342-B048-85BDC9FD1C3A}</a:tableStyleId>
              </a:tblPr>
              <a:tblGrid>
                <a:gridCol w="347461">
                  <a:extLst>
                    <a:ext uri="{9D8B030D-6E8A-4147-A177-3AD203B41FA5}">
                      <a16:colId xmlns:a16="http://schemas.microsoft.com/office/drawing/2014/main" val="2335445871"/>
                    </a:ext>
                  </a:extLst>
                </a:gridCol>
                <a:gridCol w="9045785">
                  <a:extLst>
                    <a:ext uri="{9D8B030D-6E8A-4147-A177-3AD203B41FA5}">
                      <a16:colId xmlns:a16="http://schemas.microsoft.com/office/drawing/2014/main" val="2780589300"/>
                    </a:ext>
                  </a:extLst>
                </a:gridCol>
                <a:gridCol w="1013916">
                  <a:extLst>
                    <a:ext uri="{9D8B030D-6E8A-4147-A177-3AD203B41FA5}">
                      <a16:colId xmlns:a16="http://schemas.microsoft.com/office/drawing/2014/main" val="3184048239"/>
                    </a:ext>
                  </a:extLst>
                </a:gridCol>
              </a:tblGrid>
              <a:tr h="268020">
                <a:tc>
                  <a:txBody>
                    <a:bodyPr/>
                    <a:lstStyle/>
                    <a:p>
                      <a:endParaRPr lang="ru-RU" dirty="0">
                        <a:latin typeface="Palatino Linotype" panose="02040502050505030304" pitchFamily="18" charset="0"/>
                      </a:endParaRPr>
                    </a:p>
                  </a:txBody>
                  <a:tcPr/>
                </a:tc>
                <a:tc>
                  <a:txBody>
                    <a:bodyPr/>
                    <a:lstStyle/>
                    <a:p>
                      <a:pPr algn="ctr"/>
                      <a:r>
                        <a:rPr lang="ru-RU" sz="1200" b="1" dirty="0" smtClean="0">
                          <a:latin typeface="Palatino Linotype" panose="02040502050505030304" pitchFamily="18" charset="0"/>
                        </a:rPr>
                        <a:t>Наименование</a:t>
                      </a:r>
                      <a:endParaRPr lang="ru-RU" sz="1200" b="1" dirty="0">
                        <a:latin typeface="Palatino Linotype" panose="02040502050505030304" pitchFamily="18" charset="0"/>
                      </a:endParaRPr>
                    </a:p>
                  </a:txBody>
                  <a:tcPr/>
                </a:tc>
                <a:tc>
                  <a:txBody>
                    <a:bodyPr/>
                    <a:lstStyle/>
                    <a:p>
                      <a:pPr algn="ctr"/>
                      <a:r>
                        <a:rPr lang="ru-RU" sz="1200" dirty="0" smtClean="0">
                          <a:latin typeface="Palatino Linotype" panose="02040502050505030304" pitchFamily="18" charset="0"/>
                        </a:rPr>
                        <a:t>2018 год</a:t>
                      </a:r>
                      <a:endParaRPr lang="ru-RU" sz="1200" dirty="0">
                        <a:latin typeface="Palatino Linotype" panose="02040502050505030304" pitchFamily="18" charset="0"/>
                      </a:endParaRPr>
                    </a:p>
                  </a:txBody>
                  <a:tcPr/>
                </a:tc>
                <a:extLst>
                  <a:ext uri="{0D108BD9-81ED-4DB2-BD59-A6C34878D82A}">
                    <a16:rowId xmlns:a16="http://schemas.microsoft.com/office/drawing/2014/main" val="3085902508"/>
                  </a:ext>
                </a:extLst>
              </a:tr>
              <a:tr h="203544">
                <a:tc>
                  <a:txBody>
                    <a:bodyPr/>
                    <a:lstStyle/>
                    <a:p>
                      <a:pPr algn="ctr"/>
                      <a:r>
                        <a:rPr lang="ru-RU" sz="900" b="1" dirty="0" smtClean="0">
                          <a:latin typeface="Palatino Linotype" panose="02040502050505030304" pitchFamily="18" charset="0"/>
                        </a:rPr>
                        <a:t>4</a:t>
                      </a:r>
                      <a:endParaRPr lang="ru-RU" sz="900" b="1" dirty="0">
                        <a:latin typeface="Palatino Linotype" panose="02040502050505030304" pitchFamily="18" charset="0"/>
                      </a:endParaRPr>
                    </a:p>
                  </a:txBody>
                  <a:tcPr anchor="ctr"/>
                </a:tc>
                <a:tc>
                  <a:txBody>
                    <a:bodyPr/>
                    <a:lstStyle/>
                    <a:p>
                      <a:pPr algn="l" fontAlgn="b"/>
                      <a:r>
                        <a:rPr lang="ru-RU" sz="1000" b="1" i="0" u="none" strike="noStrike" dirty="0">
                          <a:solidFill>
                            <a:srgbClr val="000000"/>
                          </a:solidFill>
                          <a:effectLst/>
                          <a:latin typeface="Palatino Linotype" panose="02040502050505030304" pitchFamily="18" charset="0"/>
                        </a:rPr>
                        <a:t>Государственная программа Камчатского края "Социальная поддержка граждан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257,29</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465713346"/>
                  </a:ext>
                </a:extLst>
              </a:tr>
              <a:tr h="203544">
                <a:tc>
                  <a:txBody>
                    <a:bodyPr/>
                    <a:lstStyle/>
                    <a:p>
                      <a:pPr algn="ctr"/>
                      <a:r>
                        <a:rPr lang="ru-RU" sz="900" dirty="0" smtClean="0">
                          <a:latin typeface="Palatino Linotype" panose="02040502050505030304" pitchFamily="18" charset="0"/>
                        </a:rPr>
                        <a:t>4.1</a:t>
                      </a:r>
                      <a:endParaRPr lang="ru-RU" sz="9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"Развитие системы социального обслуживания населения в Камчатском крае"</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257,29</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805203337"/>
                  </a:ext>
                </a:extLst>
              </a:tr>
              <a:tr h="192407">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Дом-интернат для психически больных на 400 мест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38,96</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466767946"/>
                  </a:ext>
                </a:extLst>
              </a:tr>
              <a:tr h="219186">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нового корпуса КГАСУ СО "</a:t>
                      </a:r>
                      <a:r>
                        <a:rPr lang="ru-RU" sz="900" b="0" i="0" u="none" strike="noStrike" dirty="0" err="1" smtClean="0">
                          <a:solidFill>
                            <a:srgbClr val="000000"/>
                          </a:solidFill>
                          <a:effectLst/>
                          <a:latin typeface="Palatino Linotype" panose="02040502050505030304" pitchFamily="18" charset="0"/>
                        </a:rPr>
                        <a:t>Паратунский</a:t>
                      </a:r>
                      <a:r>
                        <a:rPr lang="ru-RU" sz="900" b="0" i="0" u="none" strike="noStrike" dirty="0" smtClean="0">
                          <a:solidFill>
                            <a:srgbClr val="000000"/>
                          </a:solidFill>
                          <a:effectLst/>
                          <a:latin typeface="Palatino Linotype" panose="02040502050505030304" pitchFamily="18" charset="0"/>
                        </a:rPr>
                        <a:t> дом-интернат для престарелых и инвалидов"</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218,33</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032602294"/>
                  </a:ext>
                </a:extLst>
              </a:tr>
              <a:tr h="181672">
                <a:tc>
                  <a:txBody>
                    <a:bodyPr/>
                    <a:lstStyle/>
                    <a:p>
                      <a:pPr algn="ctr"/>
                      <a:r>
                        <a:rPr lang="ru-RU" sz="900" b="1" dirty="0" smtClean="0">
                          <a:latin typeface="Palatino Linotype" panose="02040502050505030304" pitchFamily="18" charset="0"/>
                        </a:rPr>
                        <a:t>5</a:t>
                      </a:r>
                      <a:endParaRPr lang="ru-RU" sz="900" b="1" dirty="0">
                        <a:latin typeface="Palatino Linotype" panose="02040502050505030304" pitchFamily="18" charset="0"/>
                      </a:endParaRPr>
                    </a:p>
                  </a:txBody>
                  <a:tcPr anchor="ctr"/>
                </a:tc>
                <a:tc>
                  <a:txBody>
                    <a:bodyPr/>
                    <a:lstStyle/>
                    <a:p>
                      <a:pPr algn="l" fontAlgn="ctr"/>
                      <a:r>
                        <a:rPr lang="ru-RU" sz="900" b="1" i="0" u="none" strike="noStrike" dirty="0" smtClean="0">
                          <a:solidFill>
                            <a:srgbClr val="000000"/>
                          </a:solidFill>
                          <a:effectLst/>
                          <a:latin typeface="Palatino Linotype" panose="02040502050505030304" pitchFamily="18" charset="0"/>
                        </a:rPr>
                        <a:t>Государственная программа Камчатского края "Физическая культура, спорт, молодежная политика, отдых и оздоровление детей в Камчатском крае"</a:t>
                      </a:r>
                      <a:endParaRPr lang="ru-RU" sz="9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1" i="0" u="none" strike="noStrike" dirty="0" smtClean="0">
                          <a:solidFill>
                            <a:srgbClr val="000000"/>
                          </a:solidFill>
                          <a:effectLst/>
                          <a:latin typeface="Palatino Linotype" panose="02040502050505030304" pitchFamily="18" charset="0"/>
                        </a:rPr>
                        <a:t>354,06</a:t>
                      </a:r>
                      <a:endParaRPr lang="ru-RU" sz="9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2025964"/>
                  </a:ext>
                </a:extLst>
              </a:tr>
              <a:tr h="172880">
                <a:tc>
                  <a:txBody>
                    <a:bodyPr/>
                    <a:lstStyle/>
                    <a:p>
                      <a:pPr algn="ctr"/>
                      <a:r>
                        <a:rPr lang="ru-RU" sz="1000" b="0" dirty="0" smtClean="0">
                          <a:latin typeface="Palatino Linotype" panose="02040502050505030304" pitchFamily="18" charset="0"/>
                        </a:rPr>
                        <a:t>5.1</a:t>
                      </a:r>
                      <a:endParaRPr lang="ru-RU" sz="1000" b="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"Развитие инфраструктуры для занятий физической культурой и спортом"</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277,66</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119189354"/>
                  </a:ext>
                </a:extLst>
              </a:tr>
              <a:tr h="199256">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Физкультурно-оздоровительный комплекс с плавательным бассейном «Водник» в г. Петропавловске - Камчатском (в том числе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15,00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72776172"/>
                  </a:ext>
                </a:extLst>
              </a:tr>
              <a:tr h="155295">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Стадион "Спартак" в г. Петропавловск-Камчатский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175,39</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74311630"/>
                  </a:ext>
                </a:extLst>
              </a:tr>
              <a:tr h="230323">
                <a:tc>
                  <a:txBody>
                    <a:bodyPr/>
                    <a:lstStyle/>
                    <a:p>
                      <a:pPr algn="ctr"/>
                      <a:endParaRPr lang="ru-RU" sz="900" b="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регионального спортивно-тренировочного  центра по зимним видам спорта (в том числе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45,94</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859285742"/>
                  </a:ext>
                </a:extLst>
              </a:tr>
              <a:tr h="254428">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физкультурно-оздоровительного комплекса с плавательным бассейном, г. Петропавловск-Камчатский, ул. Ленинградская, 120 А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18,20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625849323"/>
                  </a:ext>
                </a:extLst>
              </a:tr>
              <a:tr h="269521">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физкультурно-оздоровительного комплекса с плавательным бассейном, г. Петропавловск-Камчатский, ул. Ленинградская, 120. 1 этап. Подготовка территории строительства. Демонтаж существующих зданий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23,13</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642257521"/>
                  </a:ext>
                </a:extLst>
              </a:tr>
              <a:tr h="205484">
                <a:tc>
                  <a:txBody>
                    <a:bodyPr/>
                    <a:lstStyle/>
                    <a:p>
                      <a:pPr algn="ctr"/>
                      <a:r>
                        <a:rPr lang="ru-RU" sz="1000" b="0" dirty="0" smtClean="0">
                          <a:latin typeface="Palatino Linotype" panose="02040502050505030304" pitchFamily="18" charset="0"/>
                        </a:rPr>
                        <a:t>5.2</a:t>
                      </a:r>
                      <a:endParaRPr lang="ru-RU" sz="1000" b="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"Организация отдыха, оздоровления и занятости детей и молодежи в Камчатском крае"</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76,40</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562832542"/>
                  </a:ext>
                </a:extLst>
              </a:tr>
              <a:tr h="170315">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Капитальные вложения в основные средства ГУП "</a:t>
                      </a:r>
                      <a:r>
                        <a:rPr lang="ru-RU" sz="900" b="0" i="0" u="none" strike="noStrike" dirty="0" err="1" smtClean="0">
                          <a:solidFill>
                            <a:srgbClr val="000000"/>
                          </a:solidFill>
                          <a:effectLst/>
                          <a:latin typeface="Palatino Linotype" panose="02040502050505030304" pitchFamily="18" charset="0"/>
                        </a:rPr>
                        <a:t>Камчатстройэнергосервис</a:t>
                      </a:r>
                      <a:r>
                        <a:rPr lang="ru-RU" sz="900" b="0" i="0" u="none" strike="noStrike" dirty="0" smtClean="0">
                          <a:solidFill>
                            <a:srgbClr val="000000"/>
                          </a:solidFill>
                          <a:effectLst/>
                          <a:latin typeface="Palatino Linotype" panose="02040502050505030304" pitchFamily="18" charset="0"/>
                        </a:rPr>
                        <a:t>" на строительство, реконструкцию помещений в ДОЛ </a:t>
                      </a:r>
                      <a:r>
                        <a:rPr lang="ru-RU" sz="900" b="0" i="0" u="none" strike="noStrike" dirty="0" err="1" smtClean="0">
                          <a:solidFill>
                            <a:srgbClr val="000000"/>
                          </a:solidFill>
                          <a:effectLst/>
                          <a:latin typeface="Palatino Linotype" panose="02040502050505030304" pitchFamily="18" charset="0"/>
                        </a:rPr>
                        <a:t>им.Ю.Гагарина</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76,40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430957705"/>
                  </a:ext>
                </a:extLst>
              </a:tr>
              <a:tr h="284615">
                <a:tc>
                  <a:txBody>
                    <a:bodyPr/>
                    <a:lstStyle/>
                    <a:p>
                      <a:pPr algn="ctr"/>
                      <a:r>
                        <a:rPr lang="ru-RU" sz="1000" b="1" dirty="0" smtClean="0">
                          <a:latin typeface="Palatino Linotype" panose="02040502050505030304" pitchFamily="18" charset="0"/>
                        </a:rPr>
                        <a:t>6</a:t>
                      </a:r>
                      <a:endParaRPr lang="ru-RU" sz="10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"Развитие сельского хозяйства и регулирование рынков сельскохозяйственной продукции, сырья и продовольствия Камчатского края"</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114,47</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342707114"/>
                  </a:ext>
                </a:extLst>
              </a:tr>
              <a:tr h="193430">
                <a:tc>
                  <a:txBody>
                    <a:bodyPr/>
                    <a:lstStyle/>
                    <a:p>
                      <a:pPr algn="ctr"/>
                      <a:r>
                        <a:rPr lang="ru-RU" sz="1000" dirty="0" smtClean="0">
                          <a:latin typeface="Palatino Linotype" panose="02040502050505030304" pitchFamily="18" charset="0"/>
                        </a:rPr>
                        <a:t>6.1</a:t>
                      </a:r>
                      <a:endParaRPr lang="ru-RU" sz="10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"Устойчивое развитие сельских территорий"</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97,23</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631763294"/>
                  </a:ext>
                </a:extLst>
              </a:tr>
              <a:tr h="193430">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внутренних инженерных сетей здания с заменой конструкции мягкой кровли и устройство вентилируемого фасада объекта капитального строительства "МУ КДЦ "РАДУГА" в п. Пионерский" по адресу: Камчатский край, Елизовский район, п. Пионерский, ул. В. </a:t>
                      </a:r>
                      <a:r>
                        <a:rPr lang="ru-RU" sz="900" b="0" i="0" u="none" strike="noStrike" dirty="0" err="1" smtClean="0">
                          <a:solidFill>
                            <a:srgbClr val="000000"/>
                          </a:solidFill>
                          <a:effectLst/>
                          <a:latin typeface="Palatino Linotype" panose="02040502050505030304" pitchFamily="18" charset="0"/>
                        </a:rPr>
                        <a:t>Бонивура</a:t>
                      </a:r>
                      <a:r>
                        <a:rPr lang="ru-RU" sz="900" b="0" i="0" u="none" strike="noStrike" dirty="0" smtClean="0">
                          <a:solidFill>
                            <a:srgbClr val="000000"/>
                          </a:solidFill>
                          <a:effectLst/>
                          <a:latin typeface="Palatino Linotype" panose="02040502050505030304" pitchFamily="18" charset="0"/>
                        </a:rPr>
                        <a:t> д. 2/1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66,59</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259683199"/>
                  </a:ext>
                </a:extLst>
              </a:tr>
              <a:tr h="131884">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распределительных сетей холодного водоснабжения (от зданий, сооружений, жилых и многоквартирных домов) с присоединением к объекту капитального строительства "Водопроводные сети системы холодного водоснабжения с присоединением к центральному водопроводу в сельском поселении "село Усть-Хайрюзово"</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23,52</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75338231"/>
                  </a:ext>
                </a:extLst>
              </a:tr>
              <a:tr h="167054">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Здание дома культуры на 100 мест в поселке Лесной Новолесновского сельского поселения Елизовского муниципального района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7,12</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708234312"/>
                  </a:ext>
                </a:extLst>
              </a:tr>
              <a:tr h="158261">
                <a:tc>
                  <a:txBody>
                    <a:bodyPr/>
                    <a:lstStyle/>
                    <a:p>
                      <a:pPr algn="ctr"/>
                      <a:r>
                        <a:rPr lang="ru-RU" sz="1000" dirty="0" smtClean="0">
                          <a:latin typeface="Palatino Linotype" panose="02040502050505030304" pitchFamily="18" charset="0"/>
                        </a:rPr>
                        <a:t>6.2</a:t>
                      </a:r>
                      <a:endParaRPr lang="ru-RU" sz="10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"Обеспечение эпизоотического и ветеринарно-санитарного благополучия"</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17,23</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84457721"/>
                  </a:ext>
                </a:extLst>
              </a:tr>
              <a:tr h="233289">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помещения ветеринарной лечебницы в с. Центральные Коряки Елизовского района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4,59</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413032453"/>
                  </a:ext>
                </a:extLst>
              </a:tr>
              <a:tr h="174087">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помещения ветеринарной лечебницы в п. Усть-Камчатск Усть-Камчатского района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4,59</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627277897"/>
                  </a:ext>
                </a:extLst>
              </a:tr>
              <a:tr h="174087">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скотомогильника с одной биотермической ямой в </a:t>
                      </a:r>
                      <a:r>
                        <a:rPr lang="ru-RU" sz="900" b="0" i="0" u="none" strike="noStrike" dirty="0" err="1" smtClean="0">
                          <a:solidFill>
                            <a:srgbClr val="000000"/>
                          </a:solidFill>
                          <a:effectLst/>
                          <a:latin typeface="Palatino Linotype" panose="02040502050505030304" pitchFamily="18" charset="0"/>
                        </a:rPr>
                        <a:t>Мильковском</a:t>
                      </a:r>
                      <a:r>
                        <a:rPr lang="ru-RU" sz="900" b="0" i="0" u="none" strike="noStrike" dirty="0" smtClean="0">
                          <a:solidFill>
                            <a:srgbClr val="000000"/>
                          </a:solidFill>
                          <a:effectLst/>
                          <a:latin typeface="Palatino Linotype" panose="02040502050505030304" pitchFamily="18" charset="0"/>
                        </a:rPr>
                        <a:t> районе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3,55</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4219801259"/>
                  </a:ext>
                </a:extLst>
              </a:tr>
              <a:tr h="200464">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Приобретение специализированного жилищного фонда в г. Петропавловске-Камчатском Камчатского края для ветеринарных врачей, переезжающих на постоянное место жительства в Камчатский край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3,00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297736912"/>
                  </a:ext>
                </a:extLst>
              </a:tr>
              <a:tr h="200464">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Приобретение специализированного жилищного фонда в с. Эссо </a:t>
                      </a:r>
                      <a:r>
                        <a:rPr lang="ru-RU" sz="900" b="0" i="0" u="none" strike="noStrike" dirty="0" err="1" smtClean="0">
                          <a:solidFill>
                            <a:srgbClr val="000000"/>
                          </a:solidFill>
                          <a:effectLst/>
                          <a:latin typeface="Palatino Linotype" panose="02040502050505030304" pitchFamily="18" charset="0"/>
                        </a:rPr>
                        <a:t>Быстринского</a:t>
                      </a:r>
                      <a:r>
                        <a:rPr lang="ru-RU" sz="900" b="0" i="0" u="none" strike="noStrike" dirty="0" smtClean="0">
                          <a:solidFill>
                            <a:srgbClr val="000000"/>
                          </a:solidFill>
                          <a:effectLst/>
                          <a:latin typeface="Palatino Linotype" panose="02040502050505030304" pitchFamily="18" charset="0"/>
                        </a:rPr>
                        <a:t> района Камчатского края для ветеринарных врачей, переезжающих на постоянное место жительства в Камчатский край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1,50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186152723"/>
                  </a:ext>
                </a:extLst>
              </a:tr>
            </a:tbl>
          </a:graphicData>
        </a:graphic>
      </p:graphicFrame>
      <p:sp>
        <p:nvSpPr>
          <p:cNvPr id="4" name="TextBox 3"/>
          <p:cNvSpPr txBox="1"/>
          <p:nvPr/>
        </p:nvSpPr>
        <p:spPr>
          <a:xfrm>
            <a:off x="10621107" y="72512"/>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32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159898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948254873"/>
              </p:ext>
            </p:extLst>
          </p:nvPr>
        </p:nvGraphicFramePr>
        <p:xfrm>
          <a:off x="920131" y="397874"/>
          <a:ext cx="10407162" cy="6308849"/>
        </p:xfrm>
        <a:graphic>
          <a:graphicData uri="http://schemas.openxmlformats.org/drawingml/2006/table">
            <a:tbl>
              <a:tblPr firstRow="1" bandRow="1">
                <a:tableStyleId>{5C22544A-7EE6-4342-B048-85BDC9FD1C3A}</a:tableStyleId>
              </a:tblPr>
              <a:tblGrid>
                <a:gridCol w="347461">
                  <a:extLst>
                    <a:ext uri="{9D8B030D-6E8A-4147-A177-3AD203B41FA5}">
                      <a16:colId xmlns:a16="http://schemas.microsoft.com/office/drawing/2014/main" val="2335445871"/>
                    </a:ext>
                  </a:extLst>
                </a:gridCol>
                <a:gridCol w="8765766">
                  <a:extLst>
                    <a:ext uri="{9D8B030D-6E8A-4147-A177-3AD203B41FA5}">
                      <a16:colId xmlns:a16="http://schemas.microsoft.com/office/drawing/2014/main" val="2780589300"/>
                    </a:ext>
                  </a:extLst>
                </a:gridCol>
                <a:gridCol w="1293935">
                  <a:extLst>
                    <a:ext uri="{9D8B030D-6E8A-4147-A177-3AD203B41FA5}">
                      <a16:colId xmlns:a16="http://schemas.microsoft.com/office/drawing/2014/main" val="3184048239"/>
                    </a:ext>
                  </a:extLst>
                </a:gridCol>
              </a:tblGrid>
              <a:tr h="268020">
                <a:tc>
                  <a:txBody>
                    <a:bodyPr/>
                    <a:lstStyle/>
                    <a:p>
                      <a:endParaRPr lang="ru-RU"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tc>
                <a:tc>
                  <a:txBody>
                    <a:bodyPr/>
                    <a:lstStyle/>
                    <a:p>
                      <a:pPr algn="ctr"/>
                      <a:r>
                        <a:rPr lang="ru-RU" sz="1200" dirty="0" smtClean="0">
                          <a:latin typeface="Palatino Linotype" panose="02040502050505030304" pitchFamily="18" charset="0"/>
                        </a:rPr>
                        <a:t>2018 год</a:t>
                      </a:r>
                      <a:endParaRPr lang="ru-RU" sz="1200" dirty="0">
                        <a:latin typeface="Palatino Linotype" panose="02040502050505030304" pitchFamily="18" charset="0"/>
                      </a:endParaRPr>
                    </a:p>
                  </a:txBody>
                  <a:tcPr/>
                </a:tc>
                <a:extLst>
                  <a:ext uri="{0D108BD9-81ED-4DB2-BD59-A6C34878D82A}">
                    <a16:rowId xmlns:a16="http://schemas.microsoft.com/office/drawing/2014/main" val="3085902508"/>
                  </a:ext>
                </a:extLst>
              </a:tr>
              <a:tr h="203544">
                <a:tc>
                  <a:txBody>
                    <a:bodyPr/>
                    <a:lstStyle/>
                    <a:p>
                      <a:pPr algn="ctr"/>
                      <a:r>
                        <a:rPr lang="ru-RU" sz="1000" b="1" dirty="0" smtClean="0">
                          <a:latin typeface="Palatino Linotype" panose="02040502050505030304" pitchFamily="18" charset="0"/>
                        </a:rPr>
                        <a:t>7</a:t>
                      </a:r>
                      <a:endParaRPr lang="ru-RU" sz="10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"Обеспечение доступным и комфортным жильем жителей Камчатского края"</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1000" b="1" dirty="0" smtClean="0">
                          <a:latin typeface="Palatino Linotype" panose="02040502050505030304" pitchFamily="18" charset="0"/>
                        </a:rPr>
                        <a:t>500,00</a:t>
                      </a:r>
                      <a:endParaRPr lang="ru-RU" sz="1000" b="1" dirty="0">
                        <a:latin typeface="Palatino Linotype" panose="02040502050505030304" pitchFamily="18" charset="0"/>
                      </a:endParaRPr>
                    </a:p>
                  </a:txBody>
                  <a:tcPr anchor="ctr"/>
                </a:tc>
                <a:extLst>
                  <a:ext uri="{0D108BD9-81ED-4DB2-BD59-A6C34878D82A}">
                    <a16:rowId xmlns:a16="http://schemas.microsoft.com/office/drawing/2014/main" val="3465713346"/>
                  </a:ext>
                </a:extLst>
              </a:tr>
              <a:tr h="203544">
                <a:tc>
                  <a:txBody>
                    <a:bodyPr/>
                    <a:lstStyle/>
                    <a:p>
                      <a:pPr algn="ctr"/>
                      <a:r>
                        <a:rPr lang="ru-RU" sz="900" dirty="0" smtClean="0">
                          <a:latin typeface="Palatino Linotype" panose="02040502050505030304" pitchFamily="18" charset="0"/>
                        </a:rPr>
                        <a:t>7.1</a:t>
                      </a:r>
                      <a:endParaRPr lang="ru-RU" sz="9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"Стимулирование развития жилищного строительства"</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1000" dirty="0" smtClean="0">
                          <a:latin typeface="Palatino Linotype" panose="02040502050505030304" pitchFamily="18" charset="0"/>
                        </a:rPr>
                        <a:t>150,00</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805203337"/>
                  </a:ext>
                </a:extLst>
              </a:tr>
              <a:tr h="0">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Канализационная насосная станция № 15 в г. Петропавловске-Камчатском</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150,00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466767946"/>
                  </a:ext>
                </a:extLst>
              </a:tr>
              <a:tr h="219186">
                <a:tc>
                  <a:txBody>
                    <a:bodyPr/>
                    <a:lstStyle/>
                    <a:p>
                      <a:pPr algn="ctr"/>
                      <a:r>
                        <a:rPr lang="ru-RU" sz="1000" b="0" dirty="0" smtClean="0">
                          <a:latin typeface="Palatino Linotype" panose="02040502050505030304" pitchFamily="18" charset="0"/>
                        </a:rPr>
                        <a:t>7.2</a:t>
                      </a:r>
                      <a:endParaRPr lang="ru-RU" sz="1000" b="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"Повышение устойчивости жилых домов, основных объектов и систем жизнеобеспечения"</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1000" b="0" dirty="0" smtClean="0">
                          <a:latin typeface="Palatino Linotype" panose="02040502050505030304" pitchFamily="18" charset="0"/>
                        </a:rPr>
                        <a:t>130,94</a:t>
                      </a:r>
                      <a:endParaRPr lang="ru-RU" sz="1000" b="0" dirty="0">
                        <a:latin typeface="Palatino Linotype" panose="02040502050505030304" pitchFamily="18" charset="0"/>
                      </a:endParaRPr>
                    </a:p>
                  </a:txBody>
                  <a:tcPr anchor="ctr"/>
                </a:tc>
                <a:extLst>
                  <a:ext uri="{0D108BD9-81ED-4DB2-BD59-A6C34878D82A}">
                    <a16:rowId xmlns:a16="http://schemas.microsoft.com/office/drawing/2014/main" val="2032602294"/>
                  </a:ext>
                </a:extLst>
              </a:tr>
              <a:tr h="230176">
                <a:tc>
                  <a:txBody>
                    <a:bodyPr/>
                    <a:lstStyle/>
                    <a:p>
                      <a:pPr algn="ctr"/>
                      <a:endParaRPr lang="ru-RU" sz="900" b="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Группа жилой застройки в границах ул. Свердлова, ул. Хуторская в г. Елизово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34,50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2025964"/>
                  </a:ext>
                </a:extLst>
              </a:tr>
              <a:tr h="172880">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Многоквартирный жилой дом поз. 15 в микрорайоне "Северо-Западный" в г. Елизово</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7,50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119189354"/>
                  </a:ext>
                </a:extLst>
              </a:tr>
              <a:tr h="199256">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2-х многоквартирных 9-ти этажных жилых домов в районе ул. </a:t>
                      </a:r>
                      <a:r>
                        <a:rPr lang="ru-RU" sz="900" b="0" i="0" u="none" strike="noStrike" dirty="0" err="1" smtClean="0">
                          <a:solidFill>
                            <a:srgbClr val="000000"/>
                          </a:solidFill>
                          <a:effectLst/>
                          <a:latin typeface="Palatino Linotype" panose="02040502050505030304" pitchFamily="18" charset="0"/>
                        </a:rPr>
                        <a:t>Карбышева</a:t>
                      </a:r>
                      <a:r>
                        <a:rPr lang="ru-RU" sz="900" b="0" i="0" u="none" strike="noStrike" dirty="0" smtClean="0">
                          <a:solidFill>
                            <a:srgbClr val="000000"/>
                          </a:solidFill>
                          <a:effectLst/>
                          <a:latin typeface="Palatino Linotype" panose="02040502050505030304" pitchFamily="18" charset="0"/>
                        </a:rPr>
                        <a:t> в г. Петропавловске-Камчатском. Жилой дом № 1 (блок-секции № 1,2,3)</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12,50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72776172"/>
                  </a:ext>
                </a:extLst>
              </a:tr>
              <a:tr h="155295">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2-х многоквартирных 9-ти этажных жилых домов в районе ул. </a:t>
                      </a:r>
                      <a:r>
                        <a:rPr lang="ru-RU" sz="900" b="0" i="0" u="none" strike="noStrike" dirty="0" err="1" smtClean="0">
                          <a:solidFill>
                            <a:srgbClr val="000000"/>
                          </a:solidFill>
                          <a:effectLst/>
                          <a:latin typeface="Palatino Linotype" panose="02040502050505030304" pitchFamily="18" charset="0"/>
                        </a:rPr>
                        <a:t>Карбышева</a:t>
                      </a:r>
                      <a:r>
                        <a:rPr lang="ru-RU" sz="900" b="0" i="0" u="none" strike="noStrike" dirty="0" smtClean="0">
                          <a:solidFill>
                            <a:srgbClr val="000000"/>
                          </a:solidFill>
                          <a:effectLst/>
                          <a:latin typeface="Palatino Linotype" panose="02040502050505030304" pitchFamily="18" charset="0"/>
                        </a:rPr>
                        <a:t> в г. Петропавловске-Камчатском. Жилой дом № 2 (блок-секции № 4,5,6)</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12,50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74311630"/>
                  </a:ext>
                </a:extLst>
              </a:tr>
              <a:tr h="230323">
                <a:tc>
                  <a:txBody>
                    <a:bodyPr/>
                    <a:lstStyle/>
                    <a:p>
                      <a:pPr algn="ctr"/>
                      <a:endParaRPr lang="ru-RU" sz="900" b="1" dirty="0">
                        <a:latin typeface="Palatino Linotype" panose="02040502050505030304" pitchFamily="18" charset="0"/>
                      </a:endParaRPr>
                    </a:p>
                  </a:txBody>
                  <a:tcPr anchor="ctr"/>
                </a:tc>
                <a:tc>
                  <a:txBody>
                    <a:bodyPr/>
                    <a:lstStyle/>
                    <a:p>
                      <a:pPr algn="l" fontAlgn="ctr"/>
                      <a:r>
                        <a:rPr lang="ru-RU" sz="900" b="0" i="0" u="none" strike="noStrike" dirty="0" err="1" smtClean="0">
                          <a:solidFill>
                            <a:srgbClr val="000000"/>
                          </a:solidFill>
                          <a:effectLst/>
                          <a:latin typeface="Palatino Linotype" panose="02040502050505030304" pitchFamily="18" charset="0"/>
                        </a:rPr>
                        <a:t>Сейсмоусиление</a:t>
                      </a:r>
                      <a:r>
                        <a:rPr lang="ru-RU" sz="900" b="0" i="0" u="none" strike="noStrike" dirty="0" smtClean="0">
                          <a:solidFill>
                            <a:srgbClr val="000000"/>
                          </a:solidFill>
                          <a:effectLst/>
                          <a:latin typeface="Palatino Linotype" panose="02040502050505030304" pitchFamily="18" charset="0"/>
                        </a:rPr>
                        <a:t> здания жилого дома 18 по ул. Обороны 1854 года в г. Петропавловске-Камчатском</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17,94</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859285742"/>
                  </a:ext>
                </a:extLst>
              </a:tr>
              <a:tr h="147746">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err="1" smtClean="0">
                          <a:solidFill>
                            <a:srgbClr val="000000"/>
                          </a:solidFill>
                          <a:effectLst/>
                          <a:latin typeface="Palatino Linotype" panose="02040502050505030304" pitchFamily="18" charset="0"/>
                        </a:rPr>
                        <a:t>Сейсмоусиление</a:t>
                      </a:r>
                      <a:r>
                        <a:rPr lang="ru-RU" sz="900" b="0" i="0" u="none" strike="noStrike" dirty="0" smtClean="0">
                          <a:solidFill>
                            <a:srgbClr val="000000"/>
                          </a:solidFill>
                          <a:effectLst/>
                          <a:latin typeface="Palatino Linotype" panose="02040502050505030304" pitchFamily="18" charset="0"/>
                        </a:rPr>
                        <a:t> здания ГБУЗ "Петропавловск-Камчатская городская детская поликлиника № 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46,00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625849323"/>
                  </a:ext>
                </a:extLst>
              </a:tr>
              <a:tr h="0">
                <a:tc>
                  <a:txBody>
                    <a:bodyPr/>
                    <a:lstStyle/>
                    <a:p>
                      <a:pPr algn="ctr"/>
                      <a:r>
                        <a:rPr lang="ru-RU" sz="1000" dirty="0" smtClean="0">
                          <a:latin typeface="Palatino Linotype" panose="02040502050505030304" pitchFamily="18" charset="0"/>
                        </a:rPr>
                        <a:t>7.3</a:t>
                      </a:r>
                      <a:endParaRPr lang="ru-RU" sz="10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"Переселение граждан из аварийных жилых домов и непригодных для проживания жилых помещений"</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219,06</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642257521"/>
                  </a:ext>
                </a:extLst>
              </a:tr>
              <a:tr h="138954">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Переселение граждан из аварийных жилых домов и непригодных для проживания жилых помещений в соответствии с жилищным законодательством</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219,06</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562832542"/>
                  </a:ext>
                </a:extLst>
              </a:tr>
              <a:tr h="200500">
                <a:tc>
                  <a:txBody>
                    <a:bodyPr/>
                    <a:lstStyle/>
                    <a:p>
                      <a:pPr algn="ctr"/>
                      <a:r>
                        <a:rPr lang="ru-RU" sz="1000" b="1" dirty="0" smtClean="0">
                          <a:latin typeface="Palatino Linotype" panose="02040502050505030304" pitchFamily="18" charset="0"/>
                        </a:rPr>
                        <a:t>8</a:t>
                      </a:r>
                      <a:endParaRPr lang="ru-RU" sz="10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"Энергоэффективность, развитие энергетики и коммунального хозяйства, обеспечение жителей населенных пунктов Камчатского края коммунальными услугами"</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583,43</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430957705"/>
                  </a:ext>
                </a:extLst>
              </a:tr>
              <a:tr h="171632">
                <a:tc>
                  <a:txBody>
                    <a:bodyPr/>
                    <a:lstStyle/>
                    <a:p>
                      <a:pPr algn="ctr"/>
                      <a:r>
                        <a:rPr lang="ru-RU" sz="1000" dirty="0" smtClean="0">
                          <a:latin typeface="Palatino Linotype" panose="02040502050505030304" pitchFamily="18" charset="0"/>
                        </a:rPr>
                        <a:t>8.1</a:t>
                      </a:r>
                      <a:endParaRPr lang="ru-RU" sz="10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"Энергосбережение и повышение энергетической эффективности в Камчатском крае"</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111,90</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66332439"/>
                  </a:ext>
                </a:extLst>
              </a:tr>
              <a:tr h="160349">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трубопроводов тепловой сети с исчерпанным остаточным ресурсом в п. Лесной,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30,93</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209739071"/>
                  </a:ext>
                </a:extLst>
              </a:tr>
              <a:tr h="175442">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Корректировка проектной и рабочей документации для строительства  котельной КТУ 4,5 Гкал №1 с переводом на угольное топливо для пос. Лесной </a:t>
                      </a:r>
                      <a:r>
                        <a:rPr lang="ru-RU" sz="900" b="0" i="0" u="none" strike="noStrike" dirty="0" err="1" smtClean="0">
                          <a:solidFill>
                            <a:srgbClr val="000000"/>
                          </a:solidFill>
                          <a:effectLst/>
                          <a:latin typeface="Palatino Linotype" panose="02040502050505030304" pitchFamily="18" charset="0"/>
                        </a:rPr>
                        <a:t>Новолесновского</a:t>
                      </a:r>
                      <a:r>
                        <a:rPr lang="ru-RU" sz="900" b="0" i="0" u="none" strike="noStrike" dirty="0" smtClean="0">
                          <a:solidFill>
                            <a:srgbClr val="000000"/>
                          </a:solidFill>
                          <a:effectLst/>
                          <a:latin typeface="Palatino Linotype" panose="02040502050505030304" pitchFamily="18" charset="0"/>
                        </a:rPr>
                        <a:t> сельского поселения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8,33</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794324511"/>
                  </a:ext>
                </a:extLst>
              </a:tr>
              <a:tr h="146574">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Котельная в п. </a:t>
                      </a:r>
                      <a:r>
                        <a:rPr lang="ru-RU" sz="900" b="0" i="0" u="none" strike="noStrike" dirty="0" err="1" smtClean="0">
                          <a:solidFill>
                            <a:srgbClr val="000000"/>
                          </a:solidFill>
                          <a:effectLst/>
                          <a:latin typeface="Palatino Linotype" panose="02040502050505030304" pitchFamily="18" charset="0"/>
                        </a:rPr>
                        <a:t>Сокоч</a:t>
                      </a:r>
                      <a:r>
                        <a:rPr lang="ru-RU" sz="900" b="0" i="0" u="none" strike="noStrike" dirty="0" smtClean="0">
                          <a:solidFill>
                            <a:srgbClr val="000000"/>
                          </a:solidFill>
                          <a:effectLst/>
                          <a:latin typeface="Palatino Linotype" panose="02040502050505030304" pitchFamily="18" charset="0"/>
                        </a:rPr>
                        <a:t> Елизовского района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38,03</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342707114"/>
                  </a:ext>
                </a:extLst>
              </a:tr>
              <a:tr h="137086">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Техническое перевооружение склада горюче-смазочных материалов центральной котельной в пос. Октябрьский Усть-Большерецкого района</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9,90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59177055"/>
                  </a:ext>
                </a:extLst>
              </a:tr>
              <a:tr h="0">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здания склада ГСМ котельной Центральная п. Октябрьский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9,26</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684700640"/>
                  </a:ext>
                </a:extLst>
              </a:tr>
              <a:tr h="196141">
                <a:tc>
                  <a:txBody>
                    <a:bodyPr/>
                    <a:lstStyle/>
                    <a:p>
                      <a:pPr algn="ctr"/>
                      <a:endParaRPr lang="ru-RU" sz="900" b="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Разработка проектной документации по объекту капитального строительства "Реконструкция котельной по ул. Вилкова в жилом районе Рыбачий города </a:t>
                      </a:r>
                      <a:r>
                        <a:rPr lang="ru-RU" sz="900" b="0" i="0" u="none" strike="noStrike" dirty="0" err="1" smtClean="0">
                          <a:solidFill>
                            <a:srgbClr val="000000"/>
                          </a:solidFill>
                          <a:effectLst/>
                          <a:latin typeface="Palatino Linotype" panose="02040502050505030304" pitchFamily="18" charset="0"/>
                        </a:rPr>
                        <a:t>Вилючинска</a:t>
                      </a:r>
                      <a:r>
                        <a:rPr lang="ru-RU" sz="900" b="0" i="0" u="none" strike="noStrike" dirty="0" smtClean="0">
                          <a:solidFill>
                            <a:srgbClr val="000000"/>
                          </a:solidFill>
                          <a:effectLst/>
                          <a:latin typeface="Palatino Linotype" panose="02040502050505030304" pitchFamily="18" charset="0"/>
                        </a:rPr>
                        <a:t>,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6,31</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04632919"/>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Разработка проектной документации по объекту капитального строительства "Строительство котельной по ул. Приморская в жилом районе Приморский г. </a:t>
                      </a:r>
                      <a:r>
                        <a:rPr lang="ru-RU" sz="900" b="0" i="0" u="none" strike="noStrike" dirty="0" err="1" smtClean="0">
                          <a:solidFill>
                            <a:srgbClr val="000000"/>
                          </a:solidFill>
                          <a:effectLst/>
                          <a:latin typeface="Palatino Linotype" panose="02040502050505030304" pitchFamily="18" charset="0"/>
                        </a:rPr>
                        <a:t>Вилючинска</a:t>
                      </a:r>
                      <a:r>
                        <a:rPr lang="ru-RU" sz="900" b="0" i="0" u="none" strike="noStrike" dirty="0" smtClean="0">
                          <a:solidFill>
                            <a:srgbClr val="000000"/>
                          </a:solidFill>
                          <a:effectLst/>
                          <a:latin typeface="Palatino Linotype" panose="02040502050505030304" pitchFamily="18" charset="0"/>
                        </a:rPr>
                        <a:t>,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6,18</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986481912"/>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Разработка проектной документации по объекту капитального строительства "Строительство котельной в промышленной зоне ВНС 13 в жилом районе Приморский  г. </a:t>
                      </a:r>
                      <a:r>
                        <a:rPr lang="ru-RU" sz="900" b="0" i="0" u="none" strike="noStrike" dirty="0" err="1" smtClean="0">
                          <a:solidFill>
                            <a:srgbClr val="000000"/>
                          </a:solidFill>
                          <a:effectLst/>
                          <a:latin typeface="Palatino Linotype" panose="02040502050505030304" pitchFamily="18" charset="0"/>
                        </a:rPr>
                        <a:t>Вилючинска</a:t>
                      </a:r>
                      <a:r>
                        <a:rPr lang="ru-RU" sz="900" b="0" i="0" u="none" strike="noStrike" dirty="0" smtClean="0">
                          <a:solidFill>
                            <a:srgbClr val="000000"/>
                          </a:solidFill>
                          <a:effectLst/>
                          <a:latin typeface="Palatino Linotype" panose="02040502050505030304" pitchFamily="18" charset="0"/>
                        </a:rPr>
                        <a:t>,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2,96</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2725486970"/>
                  </a:ext>
                </a:extLst>
              </a:tr>
              <a:tr h="204934">
                <a:tc>
                  <a:txBody>
                    <a:bodyPr/>
                    <a:lstStyle/>
                    <a:p>
                      <a:pPr algn="ctr"/>
                      <a:r>
                        <a:rPr lang="ru-RU" sz="1000" dirty="0" smtClean="0">
                          <a:latin typeface="Palatino Linotype" panose="02040502050505030304" pitchFamily="18" charset="0"/>
                        </a:rPr>
                        <a:t>8.2</a:t>
                      </a:r>
                      <a:endParaRPr lang="ru-RU" sz="10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"Чистая вода в Камчатском крае"</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1000" dirty="0" smtClean="0">
                          <a:latin typeface="Palatino Linotype" panose="02040502050505030304" pitchFamily="18" charset="0"/>
                        </a:rPr>
                        <a:t>471,53</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672928529"/>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насосной станции второго подъема и закрытое распределительное устройство (ЗРУ-6кВ) «</a:t>
                      </a:r>
                      <a:r>
                        <a:rPr lang="ru-RU" sz="900" b="0" i="0" u="none" strike="noStrike" dirty="0" err="1" smtClean="0">
                          <a:solidFill>
                            <a:srgbClr val="000000"/>
                          </a:solidFill>
                          <a:effectLst/>
                          <a:latin typeface="Palatino Linotype" panose="02040502050505030304" pitchFamily="18" charset="0"/>
                        </a:rPr>
                        <a:t>Авачинского</a:t>
                      </a:r>
                      <a:r>
                        <a:rPr lang="ru-RU" sz="900" b="0" i="0" u="none" strike="noStrike" dirty="0" smtClean="0">
                          <a:solidFill>
                            <a:srgbClr val="000000"/>
                          </a:solidFill>
                          <a:effectLst/>
                          <a:latin typeface="Palatino Linotype" panose="02040502050505030304" pitchFamily="18" charset="0"/>
                        </a:rPr>
                        <a:t> водозабора» филиала «Елизовский» (в том числе проектные работы и государственная экспертиза проектной документации)</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149,14</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2195816074"/>
                  </a:ext>
                </a:extLst>
              </a:tr>
            </a:tbl>
          </a:graphicData>
        </a:graphic>
      </p:graphicFrame>
      <p:sp>
        <p:nvSpPr>
          <p:cNvPr id="4" name="TextBox 3"/>
          <p:cNvSpPr txBox="1"/>
          <p:nvPr/>
        </p:nvSpPr>
        <p:spPr>
          <a:xfrm>
            <a:off x="10612315" y="90097"/>
            <a:ext cx="1039067"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33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833034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446002863"/>
              </p:ext>
            </p:extLst>
          </p:nvPr>
        </p:nvGraphicFramePr>
        <p:xfrm>
          <a:off x="946508" y="397874"/>
          <a:ext cx="10407162" cy="6427141"/>
        </p:xfrm>
        <a:graphic>
          <a:graphicData uri="http://schemas.openxmlformats.org/drawingml/2006/table">
            <a:tbl>
              <a:tblPr firstRow="1" bandRow="1">
                <a:tableStyleId>{5C22544A-7EE6-4342-B048-85BDC9FD1C3A}</a:tableStyleId>
              </a:tblPr>
              <a:tblGrid>
                <a:gridCol w="416299">
                  <a:extLst>
                    <a:ext uri="{9D8B030D-6E8A-4147-A177-3AD203B41FA5}">
                      <a16:colId xmlns:a16="http://schemas.microsoft.com/office/drawing/2014/main" val="2335445871"/>
                    </a:ext>
                  </a:extLst>
                </a:gridCol>
                <a:gridCol w="8696928">
                  <a:extLst>
                    <a:ext uri="{9D8B030D-6E8A-4147-A177-3AD203B41FA5}">
                      <a16:colId xmlns:a16="http://schemas.microsoft.com/office/drawing/2014/main" val="2780589300"/>
                    </a:ext>
                  </a:extLst>
                </a:gridCol>
                <a:gridCol w="1293935">
                  <a:extLst>
                    <a:ext uri="{9D8B030D-6E8A-4147-A177-3AD203B41FA5}">
                      <a16:colId xmlns:a16="http://schemas.microsoft.com/office/drawing/2014/main" val="3184048239"/>
                    </a:ext>
                  </a:extLst>
                </a:gridCol>
              </a:tblGrid>
              <a:tr h="268020">
                <a:tc>
                  <a:txBody>
                    <a:bodyPr/>
                    <a:lstStyle/>
                    <a:p>
                      <a:endParaRPr lang="ru-RU"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tc>
                <a:tc>
                  <a:txBody>
                    <a:bodyPr/>
                    <a:lstStyle/>
                    <a:p>
                      <a:pPr algn="ctr"/>
                      <a:r>
                        <a:rPr lang="ru-RU" sz="1200" dirty="0" smtClean="0">
                          <a:latin typeface="Palatino Linotype" panose="02040502050505030304" pitchFamily="18" charset="0"/>
                        </a:rPr>
                        <a:t>2018 год</a:t>
                      </a:r>
                      <a:endParaRPr lang="ru-RU" sz="1200" dirty="0">
                        <a:latin typeface="Palatino Linotype" panose="02040502050505030304" pitchFamily="18" charset="0"/>
                      </a:endParaRPr>
                    </a:p>
                  </a:txBody>
                  <a:tcPr/>
                </a:tc>
                <a:extLst>
                  <a:ext uri="{0D108BD9-81ED-4DB2-BD59-A6C34878D82A}">
                    <a16:rowId xmlns:a16="http://schemas.microsoft.com/office/drawing/2014/main" val="3085902508"/>
                  </a:ext>
                </a:extLst>
              </a:tr>
              <a:tr h="203544">
                <a:tc>
                  <a:txBody>
                    <a:bodyPr/>
                    <a:lstStyle/>
                    <a:p>
                      <a:pPr algn="ctr"/>
                      <a:endParaRPr lang="ru-RU" sz="900" b="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системы хозяйственно-питьевого водоснабжения с. Лесная Тигильского района (в том числе разработка проектной документации)</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b="0" dirty="0" smtClean="0">
                          <a:latin typeface="Palatino Linotype" panose="02040502050505030304" pitchFamily="18" charset="0"/>
                        </a:rPr>
                        <a:t>10,00</a:t>
                      </a:r>
                      <a:endParaRPr lang="ru-RU" sz="900" b="0" dirty="0">
                        <a:latin typeface="Palatino Linotype" panose="02040502050505030304" pitchFamily="18" charset="0"/>
                      </a:endParaRPr>
                    </a:p>
                  </a:txBody>
                  <a:tcPr anchor="ctr"/>
                </a:tc>
                <a:extLst>
                  <a:ext uri="{0D108BD9-81ED-4DB2-BD59-A6C34878D82A}">
                    <a16:rowId xmlns:a16="http://schemas.microsoft.com/office/drawing/2014/main" val="3465713346"/>
                  </a:ext>
                </a:extLst>
              </a:tr>
              <a:tr h="203544">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Обустройство водозаборных сооружений с бурением дополнительной скважины и строительством централизованной системы водоснабжения в с. Ивашка, </a:t>
                      </a:r>
                      <a:r>
                        <a:rPr lang="ru-RU" sz="900" b="0" i="0" u="none" strike="noStrike" dirty="0" err="1" smtClean="0">
                          <a:solidFill>
                            <a:srgbClr val="000000"/>
                          </a:solidFill>
                          <a:effectLst/>
                          <a:latin typeface="Palatino Linotype" panose="02040502050505030304" pitchFamily="18" charset="0"/>
                        </a:rPr>
                        <a:t>Карагинского</a:t>
                      </a:r>
                      <a:r>
                        <a:rPr lang="ru-RU" sz="900" b="0" i="0" u="none" strike="noStrike" dirty="0" smtClean="0">
                          <a:solidFill>
                            <a:srgbClr val="000000"/>
                          </a:solidFill>
                          <a:effectLst/>
                          <a:latin typeface="Palatino Linotype" panose="02040502050505030304" pitchFamily="18" charset="0"/>
                        </a:rPr>
                        <a:t> района ( в том числе разработка проектной документации)</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10,00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805203337"/>
                  </a:ext>
                </a:extLst>
              </a:tr>
              <a:tr h="0">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Обустройство водозаборных сооружений с бурением дополнительной скважины и строительством централизованной системы водоснабжения в с. </a:t>
                      </a:r>
                      <a:r>
                        <a:rPr lang="ru-RU" sz="900" b="0" i="0" u="none" strike="noStrike" dirty="0" err="1" smtClean="0">
                          <a:solidFill>
                            <a:srgbClr val="000000"/>
                          </a:solidFill>
                          <a:effectLst/>
                          <a:latin typeface="Palatino Linotype" panose="02040502050505030304" pitchFamily="18" charset="0"/>
                        </a:rPr>
                        <a:t>Апука</a:t>
                      </a:r>
                      <a:r>
                        <a:rPr lang="ru-RU" sz="900" b="0" i="0" u="none" strike="noStrike" dirty="0" smtClean="0">
                          <a:solidFill>
                            <a:srgbClr val="000000"/>
                          </a:solidFill>
                          <a:effectLst/>
                          <a:latin typeface="Palatino Linotype" panose="02040502050505030304" pitchFamily="18" charset="0"/>
                        </a:rPr>
                        <a:t> Олюторского района ( в том числе разработка проектной документации)</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10,00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466767946"/>
                  </a:ext>
                </a:extLst>
              </a:tr>
              <a:tr h="219186">
                <a:tc>
                  <a:txBody>
                    <a:bodyPr/>
                    <a:lstStyle/>
                    <a:p>
                      <a:pPr algn="ctr"/>
                      <a:endParaRPr lang="ru-RU" sz="900" b="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распределительных сетей холодного водоснабжения (от зданий, сооружений, жилых и многоквартирных домов) с присоединением к объекту капитального строительства "Водопроводные сети системы холодного водоснабжения с присоединением к центральному водопроводу в сельском поселении "село Усть-Хайрюзово"</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b="0" dirty="0" smtClean="0">
                          <a:latin typeface="Palatino Linotype" panose="02040502050505030304" pitchFamily="18" charset="0"/>
                        </a:rPr>
                        <a:t>11,06</a:t>
                      </a:r>
                      <a:endParaRPr lang="ru-RU" sz="900" b="0" dirty="0">
                        <a:latin typeface="Palatino Linotype" panose="02040502050505030304" pitchFamily="18" charset="0"/>
                      </a:endParaRPr>
                    </a:p>
                  </a:txBody>
                  <a:tcPr anchor="ctr"/>
                </a:tc>
                <a:extLst>
                  <a:ext uri="{0D108BD9-81ED-4DB2-BD59-A6C34878D82A}">
                    <a16:rowId xmlns:a16="http://schemas.microsoft.com/office/drawing/2014/main" val="2032602294"/>
                  </a:ext>
                </a:extLst>
              </a:tr>
              <a:tr h="230176">
                <a:tc>
                  <a:txBody>
                    <a:bodyPr/>
                    <a:lstStyle/>
                    <a:p>
                      <a:endParaRPr lang="ru-RU" sz="900" b="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объекта "Холодное водоснабжение в пос. Красный, Елизовского района"</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23,14</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2025964"/>
                  </a:ext>
                </a:extLst>
              </a:tr>
              <a:tr h="172880">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a:t>
                      </a:r>
                      <a:r>
                        <a:rPr lang="ru-RU" sz="900" b="0" i="0" u="none" strike="noStrike" dirty="0" err="1" smtClean="0">
                          <a:solidFill>
                            <a:srgbClr val="000000"/>
                          </a:solidFill>
                          <a:effectLst/>
                          <a:latin typeface="Palatino Linotype" panose="02040502050505030304" pitchFamily="18" charset="0"/>
                        </a:rPr>
                        <a:t>внутрипоселковых</a:t>
                      </a:r>
                      <a:r>
                        <a:rPr lang="ru-RU" sz="900" b="0" i="0" u="none" strike="noStrike" dirty="0" smtClean="0">
                          <a:solidFill>
                            <a:srgbClr val="000000"/>
                          </a:solidFill>
                          <a:effectLst/>
                          <a:latin typeface="Palatino Linotype" panose="02040502050505030304" pitchFamily="18" charset="0"/>
                        </a:rPr>
                        <a:t> сетей водопровода </a:t>
                      </a:r>
                      <a:r>
                        <a:rPr lang="ru-RU" sz="900" b="0" i="0" u="none" strike="noStrike" dirty="0" err="1" smtClean="0">
                          <a:solidFill>
                            <a:srgbClr val="000000"/>
                          </a:solidFill>
                          <a:effectLst/>
                          <a:latin typeface="Palatino Linotype" panose="02040502050505030304" pitchFamily="18" charset="0"/>
                        </a:rPr>
                        <a:t>пгт</a:t>
                      </a:r>
                      <a:r>
                        <a:rPr lang="ru-RU" sz="900" b="0" i="0" u="none" strike="noStrike" dirty="0" smtClean="0">
                          <a:solidFill>
                            <a:srgbClr val="000000"/>
                          </a:solidFill>
                          <a:effectLst/>
                          <a:latin typeface="Palatino Linotype" panose="02040502050505030304" pitchFamily="18" charset="0"/>
                        </a:rPr>
                        <a:t>. Палана Тигильского района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24,02</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119189354"/>
                  </a:ext>
                </a:extLst>
              </a:tr>
              <a:tr h="199256">
                <a:tc>
                  <a:txBody>
                    <a:bodyPr/>
                    <a:lstStyle/>
                    <a:p>
                      <a:pPr algn="ctr"/>
                      <a:endParaRPr lang="ru-RU" sz="900" b="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Подключение (присоединение) к сетям инженерно-технического обеспечения. Реконструкция сетей централизованного теплоснабжения и холодного водоснабжения  улиц Березовая, Зеленая, Южная, Кедровая, пер. Медвежий угол, ул. им. Девяткина, ул. Линейная с. Эссо </a:t>
                      </a:r>
                      <a:r>
                        <a:rPr lang="ru-RU" sz="900" b="0" i="0" u="none" strike="noStrike" dirty="0" err="1" smtClean="0">
                          <a:solidFill>
                            <a:srgbClr val="000000"/>
                          </a:solidFill>
                          <a:effectLst/>
                          <a:latin typeface="Palatino Linotype" panose="02040502050505030304" pitchFamily="18" charset="0"/>
                        </a:rPr>
                        <a:t>Быстринского</a:t>
                      </a:r>
                      <a:r>
                        <a:rPr lang="ru-RU" sz="900" b="0" i="0" u="none" strike="noStrike" dirty="0" smtClean="0">
                          <a:solidFill>
                            <a:srgbClr val="000000"/>
                          </a:solidFill>
                          <a:effectLst/>
                          <a:latin typeface="Palatino Linotype" panose="02040502050505030304" pitchFamily="18" charset="0"/>
                        </a:rPr>
                        <a:t> района Камчатского края ( том числе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23,52</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72776172"/>
                  </a:ext>
                </a:extLst>
              </a:tr>
              <a:tr h="155295">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напорного канализационного коллектора диаметром 700 мм (в том числе проектные работы и государственная экспертиза проектной документации)</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115,11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74311630"/>
                  </a:ext>
                </a:extLst>
              </a:tr>
              <a:tr h="230323">
                <a:tc>
                  <a:txBody>
                    <a:bodyPr/>
                    <a:lstStyle/>
                    <a:p>
                      <a:pPr algn="ctr"/>
                      <a:endParaRPr lang="ru-RU" sz="900" b="1"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Прокладка канализационных сетей и подключение к централизованной системе канализации многоквартирных домов №3, №5, №5а, №7, №9, №11, №13, №14, №17 по ул. Подстанционная в г. Елизово (в том числе проектные работы и государственная экспертиза проектной документации)</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16,76</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859285742"/>
                  </a:ext>
                </a:extLst>
              </a:tr>
              <a:tr h="147746">
                <a:tc>
                  <a:txBody>
                    <a:bodyPr/>
                    <a:lstStyle/>
                    <a:p>
                      <a:pPr algn="ctr"/>
                      <a:endParaRPr lang="ru-RU" sz="900" b="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Канализационный коллектор протяженностью 1,218 км. с канализационной насосной станцией и очистными сооружениями в жилом районе Рыбачий города </a:t>
                      </a:r>
                      <a:r>
                        <a:rPr lang="ru-RU" sz="900" b="0" i="0" u="none" strike="noStrike" dirty="0" err="1" smtClean="0">
                          <a:solidFill>
                            <a:srgbClr val="000000"/>
                          </a:solidFill>
                          <a:effectLst/>
                          <a:latin typeface="Palatino Linotype" panose="02040502050505030304" pitchFamily="18" charset="0"/>
                        </a:rPr>
                        <a:t>Вилючинска</a:t>
                      </a:r>
                      <a:r>
                        <a:rPr lang="ru-RU" sz="900" b="0" i="0" u="none" strike="noStrike" dirty="0" smtClean="0">
                          <a:solidFill>
                            <a:srgbClr val="000000"/>
                          </a:solidFill>
                          <a:effectLst/>
                          <a:latin typeface="Palatino Linotype" panose="02040502050505030304" pitchFamily="18" charset="0"/>
                        </a:rPr>
                        <a:t>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34,21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625849323"/>
                  </a:ext>
                </a:extLst>
              </a:tr>
              <a:tr h="0">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модульной станции физико-химической очистки сточных вод в с. Соболево</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44,57</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642257521"/>
                  </a:ext>
                </a:extLst>
              </a:tr>
              <a:tr h="138954">
                <a:tc>
                  <a:txBody>
                    <a:bodyPr/>
                    <a:lstStyle/>
                    <a:p>
                      <a:pPr algn="ctr"/>
                      <a:r>
                        <a:rPr lang="ru-RU" sz="1000" b="1" dirty="0" smtClean="0">
                          <a:latin typeface="Palatino Linotype" panose="02040502050505030304" pitchFamily="18" charset="0"/>
                        </a:rPr>
                        <a:t>9</a:t>
                      </a:r>
                      <a:endParaRPr lang="ru-RU" sz="10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"Развитие транспортной системы в Камчатском крае"</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603,59</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562832542"/>
                  </a:ext>
                </a:extLst>
              </a:tr>
              <a:tr h="138954">
                <a:tc>
                  <a:txBody>
                    <a:bodyPr/>
                    <a:lstStyle/>
                    <a:p>
                      <a:pPr algn="ctr"/>
                      <a:r>
                        <a:rPr lang="ru-RU" sz="1000" dirty="0" smtClean="0">
                          <a:latin typeface="Palatino Linotype" panose="02040502050505030304" pitchFamily="18" charset="0"/>
                        </a:rPr>
                        <a:t>9.1</a:t>
                      </a:r>
                      <a:endParaRPr lang="ru-RU" sz="10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"Развитие дорожного хозяйства"</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457,34</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77671143"/>
                  </a:ext>
                </a:extLst>
              </a:tr>
              <a:tr h="138954">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автомобильной дороги Петропавловск-Камчатский - Мильково на участке км 220 - км 230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26,04</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99741149"/>
                  </a:ext>
                </a:extLst>
              </a:tr>
              <a:tr h="138954">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автомобильной дороги Петропавловск-Камчатский - Мильково на участке км 171- км 181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32,37</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48693278"/>
                  </a:ext>
                </a:extLst>
              </a:tr>
              <a:tr h="138954">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автомобильной дороги Петропавловск-Камчатский - Мильково на участке км 208 - км 219</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20,15</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03478898"/>
                  </a:ext>
                </a:extLst>
              </a:tr>
              <a:tr h="138954">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автозимника продленного действия  Анавгай - Палана на участке км 0 - км 16</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27,80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163938057"/>
                  </a:ext>
                </a:extLst>
              </a:tr>
              <a:tr h="138954">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автомобильной дороги Петропавловск-Камчатский – Мильково  на участке км 12 - км 17 с подъездом к федеральной дороге» 1 этап – строительство подъезда к перспективным объектам массовой жилой застройки, социальным объектам и федеральной автомобильной дороге</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9,54</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05795938"/>
                  </a:ext>
                </a:extLst>
              </a:tr>
              <a:tr h="138954">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автомобильной дороги Петропавловск-Камчатский - Мильково на участке км 181 -  км 195</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27,50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06222015"/>
                  </a:ext>
                </a:extLst>
              </a:tr>
              <a:tr h="138954">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автомобильной дороги Петропавловск-Камчатский - Мильково на участке км 195 -  км 208</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27,50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94283222"/>
                  </a:ext>
                </a:extLst>
              </a:tr>
              <a:tr h="138954">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автомобильной дороги Анавгай - Палана на участке км 225 - км 231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7,50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249774228"/>
                  </a:ext>
                </a:extLst>
              </a:tr>
              <a:tr h="138954">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автомобильной дороги Петропавловск-Камчатский - Мильково на участке км 12 - км 17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37,13</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969550084"/>
                  </a:ext>
                </a:extLst>
              </a:tr>
              <a:tr h="138954">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автомобильной дороги Петропавловск-Камчатский - Мильково 40 км - Пиначево с подъездом к п. Раздольный и к базе с/х Заречный на участке км 1 - км 16,4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0,43</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714271479"/>
                  </a:ext>
                </a:extLst>
              </a:tr>
            </a:tbl>
          </a:graphicData>
        </a:graphic>
      </p:graphicFrame>
      <p:sp>
        <p:nvSpPr>
          <p:cNvPr id="4" name="TextBox 3"/>
          <p:cNvSpPr txBox="1"/>
          <p:nvPr/>
        </p:nvSpPr>
        <p:spPr>
          <a:xfrm>
            <a:off x="10612315" y="90097"/>
            <a:ext cx="998991" cy="307777"/>
          </a:xfrm>
          <a:prstGeom prst="rect">
            <a:avLst/>
          </a:prstGeom>
          <a:noFill/>
        </p:spPr>
        <p:txBody>
          <a:bodyPr wrap="none" rtlCol="0">
            <a:spAutoFit/>
          </a:bodyPr>
          <a:lstStyle/>
          <a:p>
            <a:r>
              <a:rPr lang="ru-RU" sz="1400" b="1" i="1" dirty="0" smtClean="0">
                <a:solidFill>
                  <a:schemeClr val="bg1">
                    <a:lumMod val="50000"/>
                  </a:schemeClr>
                </a:solidFill>
              </a:rPr>
              <a:t>34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252067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148825803"/>
              </p:ext>
            </p:extLst>
          </p:nvPr>
        </p:nvGraphicFramePr>
        <p:xfrm>
          <a:off x="893754" y="373717"/>
          <a:ext cx="10407162" cy="6425054"/>
        </p:xfrm>
        <a:graphic>
          <a:graphicData uri="http://schemas.openxmlformats.org/drawingml/2006/table">
            <a:tbl>
              <a:tblPr firstRow="1" bandRow="1">
                <a:tableStyleId>{5C22544A-7EE6-4342-B048-85BDC9FD1C3A}</a:tableStyleId>
              </a:tblPr>
              <a:tblGrid>
                <a:gridCol w="416299">
                  <a:extLst>
                    <a:ext uri="{9D8B030D-6E8A-4147-A177-3AD203B41FA5}">
                      <a16:colId xmlns:a16="http://schemas.microsoft.com/office/drawing/2014/main" val="2335445871"/>
                    </a:ext>
                  </a:extLst>
                </a:gridCol>
                <a:gridCol w="8871439">
                  <a:extLst>
                    <a:ext uri="{9D8B030D-6E8A-4147-A177-3AD203B41FA5}">
                      <a16:colId xmlns:a16="http://schemas.microsoft.com/office/drawing/2014/main" val="2780589300"/>
                    </a:ext>
                  </a:extLst>
                </a:gridCol>
                <a:gridCol w="1119424">
                  <a:extLst>
                    <a:ext uri="{9D8B030D-6E8A-4147-A177-3AD203B41FA5}">
                      <a16:colId xmlns:a16="http://schemas.microsoft.com/office/drawing/2014/main" val="3184048239"/>
                    </a:ext>
                  </a:extLst>
                </a:gridCol>
              </a:tblGrid>
              <a:tr h="268020">
                <a:tc>
                  <a:txBody>
                    <a:bodyPr/>
                    <a:lstStyle/>
                    <a:p>
                      <a:endParaRPr lang="ru-RU"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tc>
                <a:tc>
                  <a:txBody>
                    <a:bodyPr/>
                    <a:lstStyle/>
                    <a:p>
                      <a:pPr algn="ctr"/>
                      <a:r>
                        <a:rPr lang="ru-RU" sz="1200" dirty="0" smtClean="0">
                          <a:latin typeface="Palatino Linotype" panose="02040502050505030304" pitchFamily="18" charset="0"/>
                        </a:rPr>
                        <a:t>2018 год</a:t>
                      </a:r>
                      <a:endParaRPr lang="ru-RU" sz="1200" dirty="0">
                        <a:latin typeface="Palatino Linotype" panose="02040502050505030304" pitchFamily="18" charset="0"/>
                      </a:endParaRPr>
                    </a:p>
                  </a:txBody>
                  <a:tcPr/>
                </a:tc>
                <a:extLst>
                  <a:ext uri="{0D108BD9-81ED-4DB2-BD59-A6C34878D82A}">
                    <a16:rowId xmlns:a16="http://schemas.microsoft.com/office/drawing/2014/main" val="3085902508"/>
                  </a:ext>
                </a:extLst>
              </a:tr>
              <a:tr h="203544">
                <a:tc>
                  <a:txBody>
                    <a:bodyPr/>
                    <a:lstStyle/>
                    <a:p>
                      <a:pPr algn="ctr"/>
                      <a:endParaRPr lang="ru-RU" sz="900" b="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причальных сооружений через протоку Озерная в Усть-Камчатском районе Камчатского края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b="0" dirty="0" smtClean="0">
                          <a:latin typeface="Palatino Linotype" panose="02040502050505030304" pitchFamily="18" charset="0"/>
                        </a:rPr>
                        <a:t>5,96</a:t>
                      </a:r>
                      <a:endParaRPr lang="ru-RU" sz="900" b="0" dirty="0">
                        <a:latin typeface="Palatino Linotype" panose="02040502050505030304" pitchFamily="18" charset="0"/>
                      </a:endParaRPr>
                    </a:p>
                  </a:txBody>
                  <a:tcPr/>
                </a:tc>
                <a:extLst>
                  <a:ext uri="{0D108BD9-81ED-4DB2-BD59-A6C34878D82A}">
                    <a16:rowId xmlns:a16="http://schemas.microsoft.com/office/drawing/2014/main" val="3465713346"/>
                  </a:ext>
                </a:extLst>
              </a:tr>
              <a:tr h="203544">
                <a:tc>
                  <a:txBody>
                    <a:bodyPr/>
                    <a:lstStyle/>
                    <a:p>
                      <a:pPr algn="ctr"/>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автомобильной дороги </a:t>
                      </a:r>
                      <a:r>
                        <a:rPr lang="ru-RU" sz="900" b="0" i="0" u="none" strike="noStrike" dirty="0" err="1" smtClean="0">
                          <a:solidFill>
                            <a:srgbClr val="000000"/>
                          </a:solidFill>
                          <a:effectLst/>
                          <a:latin typeface="Palatino Linotype" panose="02040502050505030304" pitchFamily="18" charset="0"/>
                        </a:rPr>
                        <a:t>Начикинский</a:t>
                      </a:r>
                      <a:r>
                        <a:rPr lang="ru-RU" sz="900" b="0" i="0" u="none" strike="noStrike" dirty="0" smtClean="0">
                          <a:solidFill>
                            <a:srgbClr val="000000"/>
                          </a:solidFill>
                          <a:effectLst/>
                          <a:latin typeface="Palatino Linotype" panose="02040502050505030304" pitchFamily="18" charset="0"/>
                        </a:rPr>
                        <a:t> совхоз - Усть-Большерецк - п. Октябрьский с подъездом к пристани </a:t>
                      </a:r>
                      <a:r>
                        <a:rPr lang="ru-RU" sz="900" b="0" i="0" u="none" strike="noStrike" dirty="0" err="1" smtClean="0">
                          <a:solidFill>
                            <a:srgbClr val="000000"/>
                          </a:solidFill>
                          <a:effectLst/>
                          <a:latin typeface="Palatino Linotype" panose="02040502050505030304" pitchFamily="18" charset="0"/>
                        </a:rPr>
                        <a:t>Косоево</a:t>
                      </a:r>
                      <a:r>
                        <a:rPr lang="ru-RU" sz="900" b="0" i="0" u="none" strike="noStrike" dirty="0" smtClean="0">
                          <a:solidFill>
                            <a:srgbClr val="000000"/>
                          </a:solidFill>
                          <a:effectLst/>
                          <a:latin typeface="Palatino Linotype" panose="02040502050505030304" pitchFamily="18" charset="0"/>
                        </a:rPr>
                        <a:t> - колхоз им. Октябрьской революции на участке км 0 - км 5 (в том числе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14,90</a:t>
                      </a:r>
                      <a:endParaRPr lang="ru-RU" sz="900" dirty="0">
                        <a:latin typeface="Palatino Linotype" panose="02040502050505030304" pitchFamily="18" charset="0"/>
                      </a:endParaRPr>
                    </a:p>
                  </a:txBody>
                  <a:tcPr/>
                </a:tc>
                <a:extLst>
                  <a:ext uri="{0D108BD9-81ED-4DB2-BD59-A6C34878D82A}">
                    <a16:rowId xmlns:a16="http://schemas.microsoft.com/office/drawing/2014/main" val="805203337"/>
                  </a:ext>
                </a:extLst>
              </a:tr>
              <a:tr h="0">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Магистраль общегородского значения от поста ГАИ до ул. Академика Королёва с развязкой в микрорайоне Северо-Восток в г. Петропавловске-Камчатском</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94,91</a:t>
                      </a:r>
                      <a:endParaRPr lang="ru-RU" sz="900" dirty="0">
                        <a:latin typeface="Palatino Linotype" panose="02040502050505030304" pitchFamily="18" charset="0"/>
                      </a:endParaRPr>
                    </a:p>
                  </a:txBody>
                  <a:tcPr/>
                </a:tc>
                <a:extLst>
                  <a:ext uri="{0D108BD9-81ED-4DB2-BD59-A6C34878D82A}">
                    <a16:rowId xmlns:a16="http://schemas.microsoft.com/office/drawing/2014/main" val="1466767946"/>
                  </a:ext>
                </a:extLst>
              </a:tr>
              <a:tr h="219186">
                <a:tc>
                  <a:txBody>
                    <a:bodyPr/>
                    <a:lstStyle/>
                    <a:p>
                      <a:pPr algn="ctr"/>
                      <a:endParaRPr lang="ru-RU" sz="900" b="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Автомобильная дорога по ул. Ларина с устройством транспортной развязки и водопропускными сооружениями (от остановки "Кольцо по улице Ларина" до пересечения с магистральной улицей в районе перспективной застройки) в городе Петропавловске-Камчатском</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b="0" dirty="0" smtClean="0">
                          <a:latin typeface="Palatino Linotype" panose="02040502050505030304" pitchFamily="18" charset="0"/>
                        </a:rPr>
                        <a:t>83,39</a:t>
                      </a:r>
                      <a:endParaRPr lang="ru-RU" sz="900" b="0" dirty="0">
                        <a:latin typeface="Palatino Linotype" panose="02040502050505030304" pitchFamily="18" charset="0"/>
                      </a:endParaRPr>
                    </a:p>
                  </a:txBody>
                  <a:tcPr/>
                </a:tc>
                <a:extLst>
                  <a:ext uri="{0D108BD9-81ED-4DB2-BD59-A6C34878D82A}">
                    <a16:rowId xmlns:a16="http://schemas.microsoft.com/office/drawing/2014/main" val="2032602294"/>
                  </a:ext>
                </a:extLst>
              </a:tr>
              <a:tr h="230176">
                <a:tc>
                  <a:txBody>
                    <a:bodyPr/>
                    <a:lstStyle/>
                    <a:p>
                      <a:endParaRPr lang="ru-RU" sz="900" b="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проезда от ул. Ленинградская д. 25 до ул. Ключевская д. 30 в г. Петропавловске-Камчатском</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36,49</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2025964"/>
                  </a:ext>
                </a:extLst>
              </a:tr>
              <a:tr h="172880">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линии наружного освещения автомобильной дороги "Подъезд к агропарку" площадка № 3 "Зеленовские озерки" (в том числе разработка проектной документации)</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5,72</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119189354"/>
                  </a:ext>
                </a:extLst>
              </a:tr>
              <a:tr h="199256">
                <a:tc>
                  <a:txBody>
                    <a:bodyPr/>
                    <a:lstStyle/>
                    <a:p>
                      <a:pPr algn="ctr"/>
                      <a:r>
                        <a:rPr lang="ru-RU" sz="1000" b="0" dirty="0" smtClean="0">
                          <a:latin typeface="Palatino Linotype" panose="02040502050505030304" pitchFamily="18" charset="0"/>
                        </a:rPr>
                        <a:t>9.2</a:t>
                      </a:r>
                      <a:endParaRPr lang="ru-RU" sz="1000" b="0" dirty="0">
                        <a:latin typeface="Palatino Linotype" panose="02040502050505030304" pitchFamily="18" charset="0"/>
                      </a:endParaRPr>
                    </a:p>
                  </a:txBody>
                  <a:tcP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"Развитие водного транспорта"</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146,25</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72776172"/>
                  </a:ext>
                </a:extLst>
              </a:tr>
              <a:tr h="155295">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Приобретение грузопассажирских барж грузоподъёмностью 40 тонн</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100,10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74311630"/>
                  </a:ext>
                </a:extLst>
              </a:tr>
              <a:tr h="230323">
                <a:tc>
                  <a:txBody>
                    <a:bodyPr/>
                    <a:lstStyle/>
                    <a:p>
                      <a:pPr algn="ctr"/>
                      <a:endParaRPr lang="ru-RU" sz="900" b="1"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Приобретение грузопассажирских барж грузоподъёмностью 20 тонн</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21,15</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859285742"/>
                  </a:ext>
                </a:extLst>
              </a:tr>
              <a:tr h="147746">
                <a:tc>
                  <a:txBody>
                    <a:bodyPr/>
                    <a:lstStyle/>
                    <a:p>
                      <a:pPr algn="ctr"/>
                      <a:endParaRPr lang="ru-RU" sz="900" b="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Приобретение судов на воздушной подушке</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25,00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625849323"/>
                  </a:ext>
                </a:extLst>
              </a:tr>
              <a:tr h="0">
                <a:tc>
                  <a:txBody>
                    <a:bodyPr/>
                    <a:lstStyle/>
                    <a:p>
                      <a:r>
                        <a:rPr lang="ru-RU" sz="1000" b="1" dirty="0" smtClean="0">
                          <a:latin typeface="Palatino Linotype" panose="02040502050505030304" pitchFamily="18" charset="0"/>
                        </a:rPr>
                        <a:t>10</a:t>
                      </a:r>
                      <a:endParaRPr lang="ru-RU" sz="1000" b="1" dirty="0">
                        <a:latin typeface="Palatino Linotype" panose="02040502050505030304" pitchFamily="18" charset="0"/>
                      </a:endParaRPr>
                    </a:p>
                  </a:txBody>
                  <a:tcP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"Совершенствование управления имуществом, находящимся в государственной собственности Камчатского края"</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136,03</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642257521"/>
                  </a:ext>
                </a:extLst>
              </a:tr>
              <a:tr h="138954">
                <a:tc>
                  <a:txBody>
                    <a:bodyPr/>
                    <a:lstStyle/>
                    <a:p>
                      <a:r>
                        <a:rPr lang="ru-RU" sz="1000" b="0" dirty="0" smtClean="0">
                          <a:latin typeface="Palatino Linotype" panose="02040502050505030304" pitchFamily="18" charset="0"/>
                        </a:rPr>
                        <a:t>10.1</a:t>
                      </a:r>
                      <a:endParaRPr lang="ru-RU" sz="1000" b="0" dirty="0">
                        <a:latin typeface="Palatino Linotype" panose="02040502050505030304" pitchFamily="18" charset="0"/>
                      </a:endParaRPr>
                    </a:p>
                  </a:txBody>
                  <a:tcP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"Повышение эффективности управления краевым имуществом"</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136,03</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562832542"/>
                  </a:ext>
                </a:extLst>
              </a:tr>
              <a:tr h="138954">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Капитальные вложения в основные средства ГУП "</a:t>
                      </a:r>
                      <a:r>
                        <a:rPr lang="ru-RU" sz="900" b="0" i="0" u="none" strike="noStrike" dirty="0" err="1" smtClean="0">
                          <a:solidFill>
                            <a:srgbClr val="000000"/>
                          </a:solidFill>
                          <a:effectLst/>
                          <a:latin typeface="Palatino Linotype" panose="02040502050505030304" pitchFamily="18" charset="0"/>
                        </a:rPr>
                        <a:t>Камчатстройэнергосервис</a:t>
                      </a:r>
                      <a:r>
                        <a:rPr lang="ru-RU" sz="900" b="0" i="0" u="none" strike="noStrike" dirty="0" smtClean="0">
                          <a:solidFill>
                            <a:srgbClr val="000000"/>
                          </a:solidFill>
                          <a:effectLst/>
                          <a:latin typeface="Palatino Linotype" panose="02040502050505030304" pitchFamily="18" charset="0"/>
                        </a:rPr>
                        <a:t>" на реконструкцию здания, расположенного по адресу: г. Петропавловск-Камчатский, ул. Владивостокская, д. 2/1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57,52</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77671143"/>
                  </a:ext>
                </a:extLst>
              </a:tr>
              <a:tr h="138954">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Комплекс правосудия в г. Петропавловске-Камчатском. Блоки 5,7. Реконструкция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78,51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99741149"/>
                  </a:ext>
                </a:extLst>
              </a:tr>
              <a:tr h="138954">
                <a:tc>
                  <a:txBody>
                    <a:bodyPr/>
                    <a:lstStyle/>
                    <a:p>
                      <a:r>
                        <a:rPr lang="ru-RU" sz="1000" b="1" dirty="0" smtClean="0">
                          <a:latin typeface="Palatino Linotype" panose="02040502050505030304" pitchFamily="18" charset="0"/>
                        </a:rPr>
                        <a:t>11</a:t>
                      </a:r>
                      <a:endParaRPr lang="ru-RU" sz="1000" b="1" dirty="0">
                        <a:latin typeface="Palatino Linotype" panose="02040502050505030304" pitchFamily="18" charset="0"/>
                      </a:endParaRPr>
                    </a:p>
                  </a:txBody>
                  <a:tcP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"Безопасная Камчатка"</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16,90</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48693278"/>
                  </a:ext>
                </a:extLst>
              </a:tr>
              <a:tr h="138954">
                <a:tc>
                  <a:txBody>
                    <a:bodyPr/>
                    <a:lstStyle/>
                    <a:p>
                      <a:r>
                        <a:rPr lang="ru-RU" sz="1000" dirty="0" smtClean="0">
                          <a:latin typeface="Palatino Linotype" panose="02040502050505030304" pitchFamily="18" charset="0"/>
                        </a:rPr>
                        <a:t>11.1</a:t>
                      </a:r>
                      <a:endParaRPr lang="ru-RU" sz="1000" dirty="0">
                        <a:latin typeface="Palatino Linotype" panose="02040502050505030304" pitchFamily="18" charset="0"/>
                      </a:endParaRPr>
                    </a:p>
                  </a:txBody>
                  <a:tcP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"Защита населения и территорий Камчатского края от чрезвычайных ситуаций, обеспечение пожарной безопасности и развитие гражданской обороны в Камчатском крае"</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16,90</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03478898"/>
                  </a:ext>
                </a:extLst>
              </a:tr>
              <a:tr h="138954">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пожарного депо на 2 выезда в г. Елизово</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16,90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163938057"/>
                  </a:ext>
                </a:extLst>
              </a:tr>
              <a:tr h="138954">
                <a:tc>
                  <a:txBody>
                    <a:bodyPr/>
                    <a:lstStyle/>
                    <a:p>
                      <a:r>
                        <a:rPr lang="ru-RU" sz="1000" b="1" dirty="0" smtClean="0">
                          <a:latin typeface="Palatino Linotype" panose="02040502050505030304" pitchFamily="18" charset="0"/>
                        </a:rPr>
                        <a:t>12</a:t>
                      </a:r>
                      <a:endParaRPr lang="ru-RU" sz="1000" b="1" dirty="0">
                        <a:latin typeface="Palatino Linotype" panose="02040502050505030304" pitchFamily="18" charset="0"/>
                      </a:endParaRPr>
                    </a:p>
                  </a:txBody>
                  <a:tcP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"Социальное и экономическое развитие территории с особым статусом "Корякский округ"</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304,94</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05795938"/>
                  </a:ext>
                </a:extLst>
              </a:tr>
              <a:tr h="138954">
                <a:tc>
                  <a:txBody>
                    <a:bodyPr/>
                    <a:lstStyle/>
                    <a:p>
                      <a:r>
                        <a:rPr lang="ru-RU" sz="1000" dirty="0" smtClean="0">
                          <a:latin typeface="Palatino Linotype" panose="02040502050505030304" pitchFamily="18" charset="0"/>
                        </a:rPr>
                        <a:t>12.1</a:t>
                      </a:r>
                      <a:endParaRPr lang="ru-RU" sz="1000" dirty="0">
                        <a:latin typeface="Palatino Linotype" panose="02040502050505030304" pitchFamily="18" charset="0"/>
                      </a:endParaRPr>
                    </a:p>
                  </a:txBody>
                  <a:tcP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"Обеспечение доступным и комфортным жильем и коммунальными услугами населения Корякского округа"</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304,94</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06222015"/>
                  </a:ext>
                </a:extLst>
              </a:tr>
              <a:tr h="138954">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Обеспечение  жильем эконом-класса специалистов социальной сферы, а также граждан стоящих в очереди на улучшении жилищных условий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304,94</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94283222"/>
                  </a:ext>
                </a:extLst>
              </a:tr>
              <a:tr h="138954">
                <a:tc>
                  <a:txBody>
                    <a:bodyPr/>
                    <a:lstStyle/>
                    <a:p>
                      <a:r>
                        <a:rPr lang="ru-RU" sz="1000" b="1" dirty="0" smtClean="0">
                          <a:latin typeface="Palatino Linotype" panose="02040502050505030304" pitchFamily="18" charset="0"/>
                        </a:rPr>
                        <a:t>13</a:t>
                      </a:r>
                      <a:endParaRPr lang="ru-RU" sz="1000" b="1" dirty="0">
                        <a:latin typeface="Palatino Linotype" panose="02040502050505030304" pitchFamily="18" charset="0"/>
                      </a:endParaRPr>
                    </a:p>
                  </a:txBody>
                  <a:tcP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"Обращение с отходами производства и потребления в Камчатском крае"</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55,00</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249774228"/>
                  </a:ext>
                </a:extLst>
              </a:tr>
              <a:tr h="138954">
                <a:tc>
                  <a:txBody>
                    <a:bodyPr/>
                    <a:lstStyle/>
                    <a:p>
                      <a:endParaRPr lang="ru-RU" sz="1000" dirty="0">
                        <a:latin typeface="Palatino Linotype" panose="02040502050505030304" pitchFamily="18" charset="0"/>
                      </a:endParaRPr>
                    </a:p>
                  </a:txBody>
                  <a:tcP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"Развитие комплексной системы обращения с твердыми коммунальными отходами на территории Камчатского края"</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55,00</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969550084"/>
                  </a:ext>
                </a:extLst>
              </a:tr>
              <a:tr h="138954">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санкционированной свалки под полигон твердых бытовых отходов в п. Усть-Камчатск (строительство первой очереди)</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35,00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714271479"/>
                  </a:ext>
                </a:extLst>
              </a:tr>
              <a:tr h="138954">
                <a:tc>
                  <a:txBody>
                    <a:bodyPr/>
                    <a:lstStyle/>
                    <a:p>
                      <a:endParaRPr lang="ru-RU" sz="900" dirty="0">
                        <a:latin typeface="Palatino Linotype" panose="02040502050505030304" pitchFamily="18" charset="0"/>
                      </a:endParaRPr>
                    </a:p>
                  </a:txBody>
                  <a:tcP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мусоросортировочного комплекса на полигоне п. </a:t>
                      </a:r>
                      <a:r>
                        <a:rPr lang="ru-RU" sz="900" b="0" i="0" u="none" strike="noStrike" dirty="0" err="1" smtClean="0">
                          <a:solidFill>
                            <a:srgbClr val="000000"/>
                          </a:solidFill>
                          <a:effectLst/>
                          <a:latin typeface="Palatino Linotype" panose="02040502050505030304" pitchFamily="18" charset="0"/>
                        </a:rPr>
                        <a:t>Вулканный</a:t>
                      </a:r>
                      <a:r>
                        <a:rPr lang="ru-RU" sz="900" b="0" i="0" u="none" strike="noStrike" dirty="0" smtClean="0">
                          <a:solidFill>
                            <a:srgbClr val="000000"/>
                          </a:solidFill>
                          <a:effectLst/>
                          <a:latin typeface="Palatino Linotype" panose="02040502050505030304" pitchFamily="18" charset="0"/>
                        </a:rPr>
                        <a:t> Елизовского муниципального района (в том числе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20,00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319876864"/>
                  </a:ext>
                </a:extLst>
              </a:tr>
            </a:tbl>
          </a:graphicData>
        </a:graphic>
      </p:graphicFrame>
      <p:sp>
        <p:nvSpPr>
          <p:cNvPr id="4" name="TextBox 3"/>
          <p:cNvSpPr txBox="1"/>
          <p:nvPr/>
        </p:nvSpPr>
        <p:spPr>
          <a:xfrm>
            <a:off x="10612315" y="90097"/>
            <a:ext cx="998991" cy="307777"/>
          </a:xfrm>
          <a:prstGeom prst="rect">
            <a:avLst/>
          </a:prstGeom>
          <a:noFill/>
        </p:spPr>
        <p:txBody>
          <a:bodyPr wrap="none" rtlCol="0">
            <a:spAutoFit/>
          </a:bodyPr>
          <a:lstStyle/>
          <a:p>
            <a:r>
              <a:rPr lang="ru-RU" sz="1400" b="1" i="1" dirty="0" smtClean="0">
                <a:solidFill>
                  <a:schemeClr val="bg1">
                    <a:lumMod val="50000"/>
                  </a:schemeClr>
                </a:solidFill>
              </a:rPr>
              <a:t>35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083563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27" y="54927"/>
            <a:ext cx="10972800" cy="754289"/>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дорожного фонда Камчатского края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2018 год (средства краевого бюджета)</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4" name="TextBox 3"/>
          <p:cNvSpPr txBox="1"/>
          <p:nvPr/>
        </p:nvSpPr>
        <p:spPr>
          <a:xfrm>
            <a:off x="10826719" y="46901"/>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36 СЛАЙД </a:t>
            </a:r>
            <a:endParaRPr lang="ru-RU" sz="1400" b="1" i="1" dirty="0">
              <a:solidFill>
                <a:schemeClr val="bg1">
                  <a:lumMod val="50000"/>
                </a:schemeClr>
              </a:solidFill>
            </a:endParaRPr>
          </a:p>
        </p:txBody>
      </p:sp>
      <p:sp>
        <p:nvSpPr>
          <p:cNvPr id="6" name="TextBox 5"/>
          <p:cNvSpPr txBox="1"/>
          <p:nvPr/>
        </p:nvSpPr>
        <p:spPr>
          <a:xfrm>
            <a:off x="11125167" y="737390"/>
            <a:ext cx="94609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тыс. рублей</a:t>
            </a:r>
            <a:endParaRPr kumimoji="0" lang="ru-RU" sz="10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4"/>
          <p:cNvGraphicFramePr>
            <a:graphicFrameLocks noGrp="1"/>
          </p:cNvGraphicFramePr>
          <p:nvPr>
            <p:ph idx="1"/>
            <p:extLst>
              <p:ext uri="{D42A27DB-BD31-4B8C-83A1-F6EECF244321}">
                <p14:modId xmlns:p14="http://schemas.microsoft.com/office/powerpoint/2010/main" val="521282586"/>
              </p:ext>
            </p:extLst>
          </p:nvPr>
        </p:nvGraphicFramePr>
        <p:xfrm>
          <a:off x="80427" y="983611"/>
          <a:ext cx="11914893" cy="5805775"/>
        </p:xfrm>
        <a:graphic>
          <a:graphicData uri="http://schemas.openxmlformats.org/drawingml/2006/table">
            <a:tbl>
              <a:tblPr firstRow="1" bandRow="1">
                <a:tableStyleId>{5C22544A-7EE6-4342-B048-85BDC9FD1C3A}</a:tableStyleId>
              </a:tblPr>
              <a:tblGrid>
                <a:gridCol w="325435">
                  <a:extLst>
                    <a:ext uri="{9D8B030D-6E8A-4147-A177-3AD203B41FA5}">
                      <a16:colId xmlns:a16="http://schemas.microsoft.com/office/drawing/2014/main" val="3334256192"/>
                    </a:ext>
                  </a:extLst>
                </a:gridCol>
                <a:gridCol w="10807522">
                  <a:extLst>
                    <a:ext uri="{9D8B030D-6E8A-4147-A177-3AD203B41FA5}">
                      <a16:colId xmlns:a16="http://schemas.microsoft.com/office/drawing/2014/main" val="3572588798"/>
                    </a:ext>
                  </a:extLst>
                </a:gridCol>
                <a:gridCol w="781936">
                  <a:extLst>
                    <a:ext uri="{9D8B030D-6E8A-4147-A177-3AD203B41FA5}">
                      <a16:colId xmlns:a16="http://schemas.microsoft.com/office/drawing/2014/main" val="455734138"/>
                    </a:ext>
                  </a:extLst>
                </a:gridCol>
              </a:tblGrid>
              <a:tr h="326995">
                <a:tc>
                  <a:txBody>
                    <a:bodyPr/>
                    <a:lstStyle/>
                    <a:p>
                      <a:endParaRPr lang="ru-RU" sz="1000"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nchor="ctr"/>
                </a:tc>
                <a:tc>
                  <a:txBody>
                    <a:bodyPr/>
                    <a:lstStyle/>
                    <a:p>
                      <a:pPr algn="ctr" fontAlgn="ctr"/>
                      <a:r>
                        <a:rPr lang="ru-RU" sz="1000" b="1" i="0" u="none" strike="noStrike" dirty="0" smtClean="0">
                          <a:solidFill>
                            <a:schemeClr val="bg1"/>
                          </a:solidFill>
                          <a:effectLst/>
                          <a:latin typeface="Palatino Linotype" panose="02040502050505030304" pitchFamily="18" charset="0"/>
                        </a:rPr>
                        <a:t>2018 год</a:t>
                      </a:r>
                      <a:endParaRPr lang="ru-RU" sz="1000" b="1" i="0" u="none" strike="noStrike" dirty="0">
                        <a:solidFill>
                          <a:schemeClr val="bg1"/>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32686739"/>
                  </a:ext>
                </a:extLst>
              </a:tr>
              <a:tr h="220754">
                <a:tc>
                  <a:txBody>
                    <a:bodyPr/>
                    <a:lstStyle/>
                    <a:p>
                      <a:pPr algn="ctr"/>
                      <a:r>
                        <a:rPr lang="ru-RU" sz="900" b="1" dirty="0" smtClean="0">
                          <a:latin typeface="Palatino Linotype" panose="02040502050505030304" pitchFamily="18" charset="0"/>
                        </a:rPr>
                        <a:t>1</a:t>
                      </a:r>
                      <a:endParaRPr lang="ru-RU" sz="900" b="1" dirty="0">
                        <a:latin typeface="Palatino Linotype" panose="02040502050505030304" pitchFamily="18" charset="0"/>
                      </a:endParaRPr>
                    </a:p>
                  </a:txBody>
                  <a:tcPr/>
                </a:tc>
                <a:tc>
                  <a:txBody>
                    <a:bodyPr/>
                    <a:lstStyle/>
                    <a:p>
                      <a:r>
                        <a:rPr lang="ru-RU" sz="900" b="1" dirty="0" smtClean="0">
                          <a:latin typeface="Palatino Linotype" panose="02040502050505030304" pitchFamily="18" charset="0"/>
                        </a:rPr>
                        <a:t>Государственная программа Камчатского края "Развитие транспортной системы в Камчатском крае"</a:t>
                      </a:r>
                      <a:endParaRPr lang="ru-RU" sz="900" b="1" dirty="0">
                        <a:latin typeface="Palatino Linotype" panose="02040502050505030304" pitchFamily="18" charset="0"/>
                      </a:endParaRPr>
                    </a:p>
                  </a:txBody>
                  <a:tcPr marL="9525" marR="9525" marT="9525" marB="0" anchor="ctr"/>
                </a:tc>
                <a:tc>
                  <a:txBody>
                    <a:bodyPr/>
                    <a:lstStyle/>
                    <a:p>
                      <a:pPr algn="ctr"/>
                      <a:r>
                        <a:rPr lang="ru-RU" sz="900" b="1" dirty="0" smtClean="0">
                          <a:latin typeface="Palatino Linotype" panose="02040502050505030304" pitchFamily="18" charset="0"/>
                        </a:rPr>
                        <a:t>1 396,480</a:t>
                      </a:r>
                      <a:endParaRPr lang="ru-RU" sz="900" b="1"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457846572"/>
                  </a:ext>
                </a:extLst>
              </a:tr>
              <a:tr h="185585">
                <a:tc>
                  <a:txBody>
                    <a:bodyPr/>
                    <a:lstStyle/>
                    <a:p>
                      <a:pPr algn="ctr"/>
                      <a:endParaRPr lang="ru-RU" sz="900" dirty="0">
                        <a:latin typeface="Palatino Linotype" panose="02040502050505030304" pitchFamily="18" charset="0"/>
                      </a:endParaRPr>
                    </a:p>
                  </a:txBody>
                  <a:tcPr/>
                </a:tc>
                <a:tc>
                  <a:txBody>
                    <a:bodyPr/>
                    <a:lstStyle/>
                    <a:p>
                      <a:r>
                        <a:rPr lang="ru-RU" sz="900" i="1" dirty="0" smtClean="0">
                          <a:latin typeface="Palatino Linotype" panose="02040502050505030304" pitchFamily="18" charset="0"/>
                        </a:rPr>
                        <a:t>Подпрограмма "Развитие дорожного хозяйства"</a:t>
                      </a:r>
                      <a:endParaRPr lang="ru-RU" sz="900" i="1" dirty="0">
                        <a:latin typeface="Palatino Linotype" panose="02040502050505030304" pitchFamily="18" charset="0"/>
                      </a:endParaRPr>
                    </a:p>
                  </a:txBody>
                  <a:tcPr marL="9525" marR="9525" marT="9525" marB="0" anchor="ctr"/>
                </a:tc>
                <a:tc>
                  <a:txBody>
                    <a:bodyPr/>
                    <a:lstStyle/>
                    <a:p>
                      <a:pPr algn="ctr"/>
                      <a:r>
                        <a:rPr lang="ru-RU" sz="900" i="1" dirty="0" smtClean="0">
                          <a:latin typeface="Palatino Linotype" panose="02040502050505030304" pitchFamily="18" charset="0"/>
                        </a:rPr>
                        <a:t>836,480</a:t>
                      </a:r>
                      <a:endParaRPr lang="ru-RU" sz="900" i="1" dirty="0">
                        <a:latin typeface="Palatino Linotype" panose="02040502050505030304" pitchFamily="18" charset="0"/>
                      </a:endParaRPr>
                    </a:p>
                  </a:txBody>
                  <a:tcPr anchor="ctr"/>
                </a:tc>
                <a:extLst>
                  <a:ext uri="{0D108BD9-81ED-4DB2-BD59-A6C34878D82A}">
                    <a16:rowId xmlns:a16="http://schemas.microsoft.com/office/drawing/2014/main" val="2275221086"/>
                  </a:ext>
                </a:extLst>
              </a:tr>
              <a:tr h="185585">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Капитальный ремонт, ремонт, содержание автомобильных дорог общего пользования регионального и межмуниципального значения</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368,852</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353935522"/>
                  </a:ext>
                </a:extLst>
              </a:tr>
              <a:tr h="0">
                <a:tc>
                  <a:txBody>
                    <a:bodyPr/>
                    <a:lstStyle/>
                    <a:p>
                      <a:pPr algn="ctr"/>
                      <a:endParaRPr lang="ru-RU" sz="900" b="1"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Реконструкция автомобильной дороги Петропавловск-Камчатский - Мильково на участке км 220 - км 230</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26,036</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533729402"/>
                  </a:ext>
                </a:extLst>
              </a:tr>
              <a:tr h="193431">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Реконструкция автомобильной дороги Петропавловск-Камчатский - Мильково на участке км 171- км 181</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32,372</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878176787"/>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Реконструкция автомобильной дороги Петропавловск-Камчатский - Мильково на участке км 208 - км 219</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20,146</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4285989702"/>
                  </a:ext>
                </a:extLst>
              </a:tr>
              <a:tr h="176793">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Строительство автозимника продленного действия  Анавгай - Палана на участке км 0 - км 16</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27,802</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2974517096"/>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Реконструкция автомобильной дороги Петропавловск-Камчатский – Мильково  на участке км 12 - км 17 с подъездом к федеральной дороге» 1 этап – строительство подъезда к перспективным объектам массовой жилой застройки, социальным объектам и федеральной автомобильной дороге</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9,536</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515727768"/>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Реконструкция автомобильной дороги Петропавловск-Камчатский - Мильково на участке км 181 -  км 195</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27,500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2302439755"/>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Реконструкция автомобильной дороги Петропавловск-Камчатский - Мильково на участке км 195 -  км 208</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27,500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2146397128"/>
                  </a:ext>
                </a:extLst>
              </a:tr>
              <a:tr h="147925">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Строительство автомобильной дороги Анавгай - Палана на участке км 225 - км 231</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7,500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622774320"/>
                  </a:ext>
                </a:extLst>
              </a:tr>
              <a:tr h="156717">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Реконструкция автомобильной дороги Петропавловск-Камчатский - Мильково на участке км 12 - км 17 (проектные работы)</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37,126</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471637965"/>
                  </a:ext>
                </a:extLst>
              </a:tr>
              <a:tr h="175846">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Реконструкция автомобильной дороги Петропавловск-Камчатский - Мильково 40 км - Пиначево с подъездом к п. Раздольный и к базе с/х Заречный на участке км 1 - км 16,4 (проектные работы)</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0,432</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917845532"/>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Строительство причальных сооружений через протоку Озерная в Усть-Камчатском районе Камчатского края (проектные работы)</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5,961</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1839555877"/>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Реконструкция автомобильной дороги </a:t>
                      </a:r>
                      <a:r>
                        <a:rPr lang="ru-RU" sz="900" dirty="0" err="1" smtClean="0">
                          <a:latin typeface="Palatino Linotype" panose="02040502050505030304" pitchFamily="18" charset="0"/>
                        </a:rPr>
                        <a:t>Начикинский</a:t>
                      </a:r>
                      <a:r>
                        <a:rPr lang="ru-RU" sz="900" dirty="0" smtClean="0">
                          <a:latin typeface="Palatino Linotype" panose="02040502050505030304" pitchFamily="18" charset="0"/>
                        </a:rPr>
                        <a:t> совхоз - Усть-Большерецк - п. Октябрьский с подъездом к пристани </a:t>
                      </a:r>
                      <a:r>
                        <a:rPr lang="ru-RU" sz="900" dirty="0" err="1" smtClean="0">
                          <a:latin typeface="Palatino Linotype" panose="02040502050505030304" pitchFamily="18" charset="0"/>
                        </a:rPr>
                        <a:t>Косоево</a:t>
                      </a:r>
                      <a:r>
                        <a:rPr lang="ru-RU" sz="900" dirty="0" smtClean="0">
                          <a:latin typeface="Palatino Linotype" panose="02040502050505030304" pitchFamily="18" charset="0"/>
                        </a:rPr>
                        <a:t> - колхоз им. Октябрьской революции на участке км 0 - км 5 (в том числе проектные работы)</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14,904</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208011483"/>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Магистраль общегородского значения от поста ГАИ до ул. Академика Королёва с развязкой в микрорайоне Северо-Восток в г. Петропавловске-Камчатском</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94,913</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584655868"/>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Автомобильная дорога по ул. Ларина с устройством транспортной развязки и водопропускными сооружениями (от остановки "Кольцо по улице Ларина" до пересечения с магистральной улицей в районе перспективной застройки) в городе Петропавловске-Камчатском</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83,394</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4154316185"/>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Строительство проезда от ул. Ленинградская д. 25 до ул. Ключевская д. 30 в г. Петропавловске-Камчатском</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36,499</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1250607919"/>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Капитальный ремонт, ремонт, содержание автомобильных дорог общего пользования местного значения в Камчатском крае</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10,290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535051238"/>
                  </a:ext>
                </a:extLst>
              </a:tr>
              <a:tr h="0">
                <a:tc>
                  <a:txBody>
                    <a:bodyPr/>
                    <a:lstStyle/>
                    <a:p>
                      <a:pPr algn="ctr"/>
                      <a:endParaRPr lang="ru-RU" sz="900"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Строительство линии наружного освещения автомобильной дороги "Подъезд к агропарку" площадка № 3 "Зеленовские озерки" (в том числе разработка проектной документации)</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5,717</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2308298905"/>
                  </a:ext>
                </a:extLst>
              </a:tr>
              <a:tr h="0">
                <a:tc>
                  <a:txBody>
                    <a:bodyPr/>
                    <a:lstStyle/>
                    <a:p>
                      <a:pPr algn="ctr"/>
                      <a:r>
                        <a:rPr lang="ru-RU" sz="900" b="1" dirty="0" smtClean="0">
                          <a:latin typeface="Palatino Linotype" panose="02040502050505030304" pitchFamily="18" charset="0"/>
                        </a:rPr>
                        <a:t>2</a:t>
                      </a:r>
                      <a:endParaRPr lang="ru-RU" sz="900" b="1" dirty="0">
                        <a:latin typeface="Palatino Linotype" panose="02040502050505030304" pitchFamily="18" charset="0"/>
                      </a:endParaRPr>
                    </a:p>
                  </a:txBody>
                  <a:tcPr/>
                </a:tc>
                <a:tc>
                  <a:txBody>
                    <a:bodyPr/>
                    <a:lstStyle/>
                    <a:p>
                      <a:r>
                        <a:rPr lang="ru-RU" sz="900" b="1" dirty="0" smtClean="0">
                          <a:latin typeface="Palatino Linotype" panose="02040502050505030304" pitchFamily="18" charset="0"/>
                        </a:rPr>
                        <a:t>Государственная программа Камчатского края "Формирование современной городской среды в Камчатском крае"</a:t>
                      </a:r>
                      <a:endParaRPr lang="ru-RU" sz="900" b="1" dirty="0">
                        <a:latin typeface="Palatino Linotype" panose="02040502050505030304" pitchFamily="18" charset="0"/>
                      </a:endParaRPr>
                    </a:p>
                  </a:txBody>
                  <a:tcPr marL="9525" marR="9525" marT="9525" marB="0" anchor="ctr"/>
                </a:tc>
                <a:tc>
                  <a:txBody>
                    <a:bodyPr/>
                    <a:lstStyle/>
                    <a:p>
                      <a:pPr algn="ctr"/>
                      <a:r>
                        <a:rPr lang="ru-RU" sz="900" b="1" dirty="0" smtClean="0">
                          <a:latin typeface="Palatino Linotype" panose="02040502050505030304" pitchFamily="18" charset="0"/>
                        </a:rPr>
                        <a:t>560,000</a:t>
                      </a:r>
                      <a:endParaRPr lang="ru-RU" sz="900" b="1"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2641240467"/>
                  </a:ext>
                </a:extLst>
              </a:tr>
              <a:tr h="0">
                <a:tc>
                  <a:txBody>
                    <a:bodyPr/>
                    <a:lstStyle/>
                    <a:p>
                      <a:pPr algn="ctr"/>
                      <a:endParaRPr lang="ru-RU" sz="900" b="1" dirty="0">
                        <a:latin typeface="Palatino Linotype" panose="02040502050505030304" pitchFamily="18" charset="0"/>
                      </a:endParaRPr>
                    </a:p>
                  </a:txBody>
                  <a:tcPr/>
                </a:tc>
                <a:tc>
                  <a:txBody>
                    <a:bodyPr/>
                    <a:lstStyle/>
                    <a:p>
                      <a:r>
                        <a:rPr lang="ru-RU" sz="900" i="1" dirty="0" smtClean="0">
                          <a:latin typeface="Palatino Linotype" panose="02040502050505030304" pitchFamily="18" charset="0"/>
                        </a:rPr>
                        <a:t>Подпрограмма "Благоустройство территорий муниципальных образований в Камчатском крае"</a:t>
                      </a:r>
                      <a:endParaRPr lang="ru-RU" sz="900" i="1" dirty="0">
                        <a:latin typeface="Palatino Linotype" panose="02040502050505030304" pitchFamily="18" charset="0"/>
                      </a:endParaRPr>
                    </a:p>
                  </a:txBody>
                  <a:tcPr marL="9525" marR="9525" marT="9525" marB="0" anchor="ctr"/>
                </a:tc>
                <a:tc>
                  <a:txBody>
                    <a:bodyPr/>
                    <a:lstStyle/>
                    <a:p>
                      <a:pPr algn="ctr"/>
                      <a:r>
                        <a:rPr lang="ru-RU" sz="900" i="1" dirty="0" smtClean="0">
                          <a:latin typeface="Palatino Linotype" panose="02040502050505030304" pitchFamily="18" charset="0"/>
                        </a:rPr>
                        <a:t>560,000</a:t>
                      </a:r>
                      <a:endParaRPr lang="ru-RU" sz="900" i="1"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158199567"/>
                  </a:ext>
                </a:extLst>
              </a:tr>
              <a:tr h="0">
                <a:tc>
                  <a:txBody>
                    <a:bodyPr/>
                    <a:lstStyle/>
                    <a:p>
                      <a:pPr algn="ctr"/>
                      <a:endParaRPr lang="ru-RU" sz="900" b="1" dirty="0">
                        <a:latin typeface="Palatino Linotype" panose="02040502050505030304" pitchFamily="18" charset="0"/>
                      </a:endParaRPr>
                    </a:p>
                  </a:txBody>
                  <a:tcPr/>
                </a:tc>
                <a:tc>
                  <a:txBody>
                    <a:bodyPr/>
                    <a:lstStyle/>
                    <a:p>
                      <a:r>
                        <a:rPr lang="ru-RU" sz="900" dirty="0" smtClean="0">
                          <a:latin typeface="Palatino Linotype" panose="02040502050505030304" pitchFamily="18" charset="0"/>
                        </a:rPr>
                        <a:t>Капитальный ремонт и ремонт автомобильных дорог общего пользования населенных пунктов Камчатского края (в том числе элементов улично-дорожной сети, включая тротуары и парковки), дворовых территорий многоквартирных домов и проездов к ним</a:t>
                      </a:r>
                      <a:endParaRPr lang="ru-RU" sz="900" dirty="0">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560,00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005006157"/>
                  </a:ext>
                </a:extLst>
              </a:tr>
            </a:tbl>
          </a:graphicData>
        </a:graphic>
      </p:graphicFrame>
    </p:spTree>
    <p:extLst>
      <p:ext uri="{BB962C8B-B14F-4D97-AF65-F5344CB8AC3E}">
        <p14:creationId xmlns:p14="http://schemas.microsoft.com/office/powerpoint/2010/main" val="3550469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062" y="237561"/>
            <a:ext cx="10972800" cy="7239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Сравнительная характеристика форм межбюджетных трансфертов местным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бюджетам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37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27788" y="96186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p14="http://schemas.microsoft.com/office/powerpoint/2010/main" val="3552183319"/>
              </p:ext>
            </p:extLst>
          </p:nvPr>
        </p:nvGraphicFramePr>
        <p:xfrm>
          <a:off x="533399" y="1218821"/>
          <a:ext cx="10972801" cy="53524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944564796"/>
                    </a:ext>
                  </a:extLst>
                </a:gridCol>
                <a:gridCol w="1762125">
                  <a:extLst>
                    <a:ext uri="{9D8B030D-6E8A-4147-A177-3AD203B41FA5}">
                      <a16:colId xmlns:a16="http://schemas.microsoft.com/office/drawing/2014/main" val="1792870201"/>
                    </a:ext>
                  </a:extLst>
                </a:gridCol>
                <a:gridCol w="904875">
                  <a:extLst>
                    <a:ext uri="{9D8B030D-6E8A-4147-A177-3AD203B41FA5}">
                      <a16:colId xmlns:a16="http://schemas.microsoft.com/office/drawing/2014/main" val="4140013482"/>
                    </a:ext>
                  </a:extLst>
                </a:gridCol>
                <a:gridCol w="1495425">
                  <a:extLst>
                    <a:ext uri="{9D8B030D-6E8A-4147-A177-3AD203B41FA5}">
                      <a16:colId xmlns:a16="http://schemas.microsoft.com/office/drawing/2014/main" val="2805904638"/>
                    </a:ext>
                  </a:extLst>
                </a:gridCol>
                <a:gridCol w="1581150">
                  <a:extLst>
                    <a:ext uri="{9D8B030D-6E8A-4147-A177-3AD203B41FA5}">
                      <a16:colId xmlns:a16="http://schemas.microsoft.com/office/drawing/2014/main" val="1294931968"/>
                    </a:ext>
                  </a:extLst>
                </a:gridCol>
                <a:gridCol w="1895475">
                  <a:extLst>
                    <a:ext uri="{9D8B030D-6E8A-4147-A177-3AD203B41FA5}">
                      <a16:colId xmlns:a16="http://schemas.microsoft.com/office/drawing/2014/main" val="521739048"/>
                    </a:ext>
                  </a:extLst>
                </a:gridCol>
                <a:gridCol w="1581151">
                  <a:extLst>
                    <a:ext uri="{9D8B030D-6E8A-4147-A177-3AD203B41FA5}">
                      <a16:colId xmlns:a16="http://schemas.microsoft.com/office/drawing/2014/main" val="864129720"/>
                    </a:ext>
                  </a:extLst>
                </a:gridCol>
              </a:tblGrid>
              <a:tr h="764344">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Наименование межбюджетного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Функция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цели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методики распределения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Чем утверждается методика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Основной принцип расчета объема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Соблюдение принципа равенства бюджетных прав</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37001251"/>
                  </a:ext>
                </a:extLst>
              </a:tr>
              <a:tr h="251467">
                <a:tc>
                  <a:txBody>
                    <a:bodyPr/>
                    <a:lstStyle/>
                    <a:p>
                      <a:pPr algn="ctr"/>
                      <a:r>
                        <a:rPr lang="ru-RU" sz="1100" dirty="0" smtClean="0">
                          <a:latin typeface="Times New Roman" panose="02020603050405020304" pitchFamily="18" charset="0"/>
                          <a:cs typeface="Times New Roman" panose="02020603050405020304" pitchFamily="18" charset="0"/>
                        </a:rPr>
                        <a:t>1</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3</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4</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5</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7</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50284309"/>
                  </a:ext>
                </a:extLst>
              </a:tr>
              <a:tr h="87451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Дотации на выравнивание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Выравнивание финансовых возможностей по решению вопросов местного значения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Законом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населения и (или)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7651025"/>
                  </a:ext>
                </a:extLst>
              </a:tr>
              <a:tr h="1026341">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Субвенции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Финансовое обеспечение делегированных полномочий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есть</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Законом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потребителей услуг с учетом нормативов и объективных условий, влияющих на стоимость услуг</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1167423"/>
                  </a:ext>
                </a:extLst>
              </a:tr>
              <a:tr h="878998">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Субсидии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Софинансирование приоритетных расходных обязательств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есть</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постановлением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установленной доли софинансирования расчетного объема расходного обязательства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885589"/>
                  </a:ext>
                </a:extLst>
              </a:tr>
              <a:tr h="1368625">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Иные МБТ (в том числе, дотации на поддержку мер по обеспечению сбалансированности бюджетов)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Единовременное выделение средств на решение отдельных вопросов местного значения, обеспечение сбалансированности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требуется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 основании заявленной потребности в средствах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1292071"/>
                  </a:ext>
                </a:extLst>
              </a:tr>
            </a:tbl>
          </a:graphicData>
        </a:graphic>
      </p:graphicFrame>
    </p:spTree>
    <p:extLst>
      <p:ext uri="{BB962C8B-B14F-4D97-AF65-F5344CB8AC3E}">
        <p14:creationId xmlns:p14="http://schemas.microsoft.com/office/powerpoint/2010/main" val="589236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726" y="243985"/>
            <a:ext cx="11385731" cy="506083"/>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Перечень межбюджетных трансфертов местным бюджетам и НПА, регламентирующие порядок и методику их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предоставления</a:t>
            </a:r>
            <a:endParaRPr lang="ru-RU" sz="22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88227488"/>
              </p:ext>
            </p:extLst>
          </p:nvPr>
        </p:nvGraphicFramePr>
        <p:xfrm>
          <a:off x="305725" y="1026611"/>
          <a:ext cx="11385731" cy="5753368"/>
        </p:xfrm>
        <a:graphic>
          <a:graphicData uri="http://schemas.openxmlformats.org/drawingml/2006/table">
            <a:tbl>
              <a:tblPr firstRow="1" bandRow="1">
                <a:tableStyleId>{5C22544A-7EE6-4342-B048-85BDC9FD1C3A}</a:tableStyleId>
              </a:tblPr>
              <a:tblGrid>
                <a:gridCol w="360681">
                  <a:extLst>
                    <a:ext uri="{9D8B030D-6E8A-4147-A177-3AD203B41FA5}">
                      <a16:colId xmlns:a16="http://schemas.microsoft.com/office/drawing/2014/main" val="20000"/>
                    </a:ext>
                  </a:extLst>
                </a:gridCol>
                <a:gridCol w="8408852">
                  <a:extLst>
                    <a:ext uri="{9D8B030D-6E8A-4147-A177-3AD203B41FA5}">
                      <a16:colId xmlns:a16="http://schemas.microsoft.com/office/drawing/2014/main" val="20001"/>
                    </a:ext>
                  </a:extLst>
                </a:gridCol>
                <a:gridCol w="2616198">
                  <a:extLst>
                    <a:ext uri="{9D8B030D-6E8A-4147-A177-3AD203B41FA5}">
                      <a16:colId xmlns:a16="http://schemas.microsoft.com/office/drawing/2014/main" val="20002"/>
                    </a:ext>
                  </a:extLst>
                </a:gridCol>
              </a:tblGrid>
              <a:tr h="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формы и вида МБТ</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a:t>
                      </a: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НПА</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2809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t>ДОТАЦИИ</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900" b="1" dirty="0" smtClean="0"/>
                    </a:p>
                  </a:txBody>
                  <a:tcPr/>
                </a:tc>
                <a:tc hMerge="1">
                  <a:txBody>
                    <a:bodyPr/>
                    <a:lstStyle/>
                    <a:p>
                      <a:endParaRPr lang="ru-RU"/>
                    </a:p>
                  </a:txBody>
                  <a:tcPr/>
                </a:tc>
                <a:extLst>
                  <a:ext uri="{0D108BD9-81ED-4DB2-BD59-A6C34878D82A}">
                    <a16:rowId xmlns:a16="http://schemas.microsoft.com/office/drawing/2014/main" val="10001"/>
                  </a:ext>
                </a:extLst>
              </a:tr>
              <a:tr h="204957">
                <a:tc>
                  <a:txBody>
                    <a:bodyPr/>
                    <a:lstStyle/>
                    <a:p>
                      <a:pPr algn="ctr"/>
                      <a:r>
                        <a:rPr lang="ru-RU" sz="900" dirty="0" smtClean="0"/>
                        <a:t>1</a:t>
                      </a:r>
                      <a:endParaRPr lang="ru-RU" sz="900" dirty="0"/>
                    </a:p>
                  </a:txBody>
                  <a:tcPr anchor="ctr"/>
                </a:tc>
                <a:tc>
                  <a:txBody>
                    <a:bodyPr/>
                    <a:lstStyle/>
                    <a:p>
                      <a:pPr algn="just">
                        <a:lnSpc>
                          <a:spcPct val="115000"/>
                        </a:lnSpc>
                        <a:spcAft>
                          <a:spcPts val="100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Дотации на выравнивание бюджетной обеспеченности поселений</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l"/>
                      <a:r>
                        <a:rPr lang="ru-RU" sz="900" kern="1200" dirty="0" smtClean="0">
                          <a:solidFill>
                            <a:schemeClr val="dk1"/>
                          </a:solidFill>
                          <a:effectLst/>
                          <a:latin typeface="+mn-lt"/>
                          <a:ea typeface="+mn-ea"/>
                          <a:cs typeface="+mn-cs"/>
                        </a:rPr>
                        <a:t>Закон Камчатского</a:t>
                      </a:r>
                      <a:r>
                        <a:rPr lang="ru-RU" sz="900" kern="1200" baseline="0" dirty="0" smtClean="0">
                          <a:solidFill>
                            <a:schemeClr val="dk1"/>
                          </a:solidFill>
                          <a:effectLst/>
                          <a:latin typeface="+mn-lt"/>
                          <a:ea typeface="+mn-ea"/>
                          <a:cs typeface="+mn-cs"/>
                        </a:rPr>
                        <a:t> </a:t>
                      </a:r>
                      <a:r>
                        <a:rPr lang="ru-RU" sz="900" kern="1200" dirty="0" smtClean="0">
                          <a:solidFill>
                            <a:schemeClr val="dk1"/>
                          </a:solidFill>
                          <a:effectLst/>
                          <a:latin typeface="+mn-lt"/>
                          <a:ea typeface="+mn-ea"/>
                          <a:cs typeface="+mn-cs"/>
                        </a:rPr>
                        <a:t>края от 11.09.2008 № 110</a:t>
                      </a:r>
                      <a:endParaRPr lang="ru-RU" sz="900" dirty="0"/>
                    </a:p>
                  </a:txBody>
                  <a:tcPr anchor="ctr"/>
                </a:tc>
                <a:extLst>
                  <a:ext uri="{0D108BD9-81ED-4DB2-BD59-A6C34878D82A}">
                    <a16:rowId xmlns:a16="http://schemas.microsoft.com/office/drawing/2014/main" val="10002"/>
                  </a:ext>
                </a:extLst>
              </a:tr>
              <a:tr h="204957">
                <a:tc>
                  <a:txBody>
                    <a:bodyPr/>
                    <a:lstStyle/>
                    <a:p>
                      <a:pPr algn="ctr"/>
                      <a:r>
                        <a:rPr lang="ru-RU" sz="900" dirty="0" smtClean="0"/>
                        <a:t>2</a:t>
                      </a:r>
                      <a:endParaRPr lang="ru-RU" sz="900" dirty="0"/>
                    </a:p>
                  </a:txBody>
                  <a:tcPr anchor="ctr"/>
                </a:tc>
                <a:tc>
                  <a:txBody>
                    <a:bodyPr/>
                    <a:lstStyle/>
                    <a:p>
                      <a:pPr algn="just">
                        <a:lnSpc>
                          <a:spcPct val="115000"/>
                        </a:lnSpc>
                        <a:spcAft>
                          <a:spcPts val="100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Дотации на выравнивание бюджетной обеспеченности муниципальных районов (городских округов)</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3"/>
                  </a:ext>
                </a:extLst>
              </a:tr>
              <a:tr h="204957">
                <a:tc grid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СУБВЕНЦИИ</a:t>
                      </a:r>
                      <a:endParaRPr lang="ru-RU" sz="9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a:tc>
                <a:tc hMerge="1">
                  <a:txBody>
                    <a:bodyPr/>
                    <a:lstStyle/>
                    <a:p>
                      <a:endParaRPr lang="ru-RU"/>
                    </a:p>
                  </a:txBody>
                  <a:tcPr/>
                </a:tc>
                <a:extLst>
                  <a:ext uri="{0D108BD9-81ED-4DB2-BD59-A6C34878D82A}">
                    <a16:rowId xmlns:a16="http://schemas.microsoft.com/office/drawing/2014/main" val="10004"/>
                  </a:ext>
                </a:extLst>
              </a:tr>
              <a:tr h="20495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обеспечению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в Камчатском крае, по обеспечению дополнительного образования детей в муниципальных общеобразовательных организациях в Камчатском крае</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706</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6469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обеспечению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и муниципальных общеобразовательных организациях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11.11.2013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338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6413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выплате ежемесячной доплаты к заработной плате педагогическим работникам, имеющим ученые степени доктора наук, кандидата наук, государственные награды СССР, РСФСР и Российской Федерации, в отдельных муниципальных образовательных организациях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698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8969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образованию и организации деятельности комиссий по делам несовершеннолетних и защите их прав муниципальных районов и городских округов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159</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28171">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выплате компенсации части платы, взимаемой с родителей (законных представителей) за присмотр и уход за детьми в образовательных организациях в Камчатском крае, реализующих образовательную программу дошкольного образования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19.11.2007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680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92774">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вопросам создания административных комиссий в целях привлечения к административной ответственности, предусмотренной законом Камчатского края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10.12.2007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711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57378">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вопросам предоставления гражданам субсидий на оплату жилых помещений и коммунальных услуг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695</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19839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отдельных  государственных полномочий Камчатского края  по социальному обслуживанию граждан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160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382618">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муниципальным районам в Камчатском крае для осуществления  полномочий органов государственной власти Камчатского края по расчету и предоставлению дотаций  бюджетам поселений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158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0495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выплате вознаграждения за выполнение функций классного руководителя педагогическим работникам муниципальных образовательных организаций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700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37019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вопросам предоставления мер социальной поддержки отдельным категориям граждан, проживающим в Камчатском крае, по проезду на автомобильном транспорте общего пользования городского сообщения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27.04.2010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423</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r h="36703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предоставлению мер социальной поддержки отдельным категориям граждан, проживающим в Камчатском крае, по проезду на автомобильном транспорте общего пользования пригородного сообщения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04.06.2012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38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6"/>
                  </a:ext>
                </a:extLst>
              </a:tr>
            </a:tbl>
          </a:graphicData>
        </a:graphic>
      </p:graphicFrame>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38 СЛАЙД </a:t>
            </a:r>
            <a:endParaRPr lang="ru-RU" sz="1400" b="1" i="1" dirty="0">
              <a:solidFill>
                <a:schemeClr val="bg1">
                  <a:lumMod val="50000"/>
                </a:schemeClr>
              </a:solidFill>
            </a:endParaRPr>
          </a:p>
        </p:txBody>
      </p:sp>
      <p:cxnSp>
        <p:nvCxnSpPr>
          <p:cNvPr id="5" name="Прямая соединительная линия 4"/>
          <p:cNvCxnSpPr/>
          <p:nvPr/>
        </p:nvCxnSpPr>
        <p:spPr>
          <a:xfrm flipV="1">
            <a:off x="727788" y="94870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647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0101" y="428651"/>
            <a:ext cx="10550769" cy="6341426"/>
          </a:xfrm>
        </p:spPr>
        <p:txBody>
          <a:bodyPr>
            <a:noAutofit/>
          </a:bodyPr>
          <a:lstStyle/>
          <a:p>
            <a:pPr lvl="0" algn="just"/>
            <a:endParaRPr lang="ru-RU" sz="1800" b="1" dirty="0" smtClean="0">
              <a:solidFill>
                <a:schemeClr val="accent5">
                  <a:lumMod val="75000"/>
                </a:schemeClr>
              </a:solidFill>
              <a:latin typeface="+mn-lt"/>
            </a:endParaRPr>
          </a:p>
          <a:p>
            <a:pPr algn="just"/>
            <a:r>
              <a:rPr lang="ru-RU" sz="1800" b="1" dirty="0">
                <a:solidFill>
                  <a:schemeClr val="accent1">
                    <a:lumMod val="50000"/>
                  </a:schemeClr>
                </a:solidFill>
                <a:latin typeface="Palatino Linotype" panose="02040502050505030304" pitchFamily="18" charset="0"/>
              </a:rPr>
              <a:t>Условно утвержденные расходы </a:t>
            </a:r>
            <a:r>
              <a:rPr lang="ru-RU" sz="1800" dirty="0">
                <a:latin typeface="Palatino Linotype" panose="02040502050505030304" pitchFamily="18" charset="0"/>
              </a:rPr>
              <a:t>- не распределенные в плановом периоде в соответствии с классификацией расходов бюджетов бюджетные ассигнования (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lvl="0" algn="just"/>
            <a:r>
              <a:rPr lang="ru-RU" sz="1800" b="1" dirty="0" smtClean="0">
                <a:solidFill>
                  <a:schemeClr val="accent1">
                    <a:lumMod val="50000"/>
                  </a:schemeClr>
                </a:solidFill>
                <a:latin typeface="Palatino Linotype" panose="02040502050505030304" pitchFamily="18" charset="0"/>
              </a:rPr>
              <a:t>Главный </a:t>
            </a:r>
            <a:r>
              <a:rPr lang="ru-RU" sz="1800" b="1" dirty="0">
                <a:solidFill>
                  <a:schemeClr val="accent1">
                    <a:lumMod val="50000"/>
                  </a:schemeClr>
                </a:solidFill>
                <a:latin typeface="Palatino Linotype" panose="02040502050505030304" pitchFamily="18" charset="0"/>
              </a:rPr>
              <a:t>администратор доходов бюджета </a:t>
            </a:r>
            <a:r>
              <a:rPr lang="ru-RU" sz="1800" dirty="0">
                <a:latin typeface="Palatino Linotype" panose="02040502050505030304" pitchFamily="18" charset="0"/>
              </a:rPr>
              <a:t>-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Главный распорядитель бюджетных средств (ГРБС) </a:t>
            </a:r>
            <a:r>
              <a:rPr lang="ru-RU" sz="1800" b="1" dirty="0">
                <a:latin typeface="Palatino Linotype" panose="02040502050505030304" pitchFamily="18" charset="0"/>
              </a:rPr>
              <a:t>- </a:t>
            </a:r>
            <a:r>
              <a:rPr lang="ru-RU" sz="1800" dirty="0">
                <a:latin typeface="Palatino Linotype" panose="02040502050505030304"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a:t>
            </a:r>
            <a:r>
              <a:rPr lang="ru-RU" sz="1800" dirty="0" smtClean="0">
                <a:latin typeface="Palatino Linotype" panose="02040502050505030304" pitchFamily="18" charset="0"/>
              </a:rPr>
              <a:t>средств.</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Государственная программа </a:t>
            </a:r>
            <a:r>
              <a:rPr lang="ru-RU" sz="1800" dirty="0">
                <a:latin typeface="Palatino Linotype" panose="02040502050505030304" pitchFamily="18" charset="0"/>
              </a:rPr>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a:t>
            </a:r>
            <a:r>
              <a:rPr lang="ru-RU" sz="1800" dirty="0" smtClean="0">
                <a:latin typeface="Palatino Linotype" panose="02040502050505030304" pitchFamily="18" charset="0"/>
              </a:rPr>
              <a:t>безопасности.</a:t>
            </a:r>
            <a:endParaRPr lang="ru-RU" sz="1800" dirty="0">
              <a:latin typeface="Palatino Linotype" panose="02040502050505030304" pitchFamily="18" charset="0"/>
            </a:endParaRPr>
          </a:p>
          <a:p>
            <a:pPr marL="0" indent="0" algn="just">
              <a:buNone/>
            </a:pPr>
            <a:endParaRPr lang="ru-RU" sz="1800" b="1" dirty="0">
              <a:latin typeface="+mn-lt"/>
            </a:endParaRPr>
          </a:p>
        </p:txBody>
      </p:sp>
      <p:sp>
        <p:nvSpPr>
          <p:cNvPr id="5" name="TextBox 4"/>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3</a:t>
            </a:r>
            <a:r>
              <a:rPr lang="ru-RU" sz="1400" b="1" i="1" dirty="0" smtClean="0">
                <a:solidFill>
                  <a:schemeClr val="bg1">
                    <a:lumMod val="50000"/>
                  </a:schemeClr>
                </a:solidFill>
              </a:rPr>
              <a:t>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896464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531271961"/>
              </p:ext>
            </p:extLst>
          </p:nvPr>
        </p:nvGraphicFramePr>
        <p:xfrm>
          <a:off x="398533" y="885979"/>
          <a:ext cx="11408229" cy="4971713"/>
        </p:xfrm>
        <a:graphic>
          <a:graphicData uri="http://schemas.openxmlformats.org/drawingml/2006/table">
            <a:tbl>
              <a:tblPr firstRow="1" bandRow="1">
                <a:tableStyleId>{5C22544A-7EE6-4342-B048-85BDC9FD1C3A}</a:tableStyleId>
              </a:tblPr>
              <a:tblGrid>
                <a:gridCol w="426720">
                  <a:extLst>
                    <a:ext uri="{9D8B030D-6E8A-4147-A177-3AD203B41FA5}">
                      <a16:colId xmlns:a16="http://schemas.microsoft.com/office/drawing/2014/main" val="20000"/>
                    </a:ext>
                  </a:extLst>
                </a:gridCol>
                <a:gridCol w="8577943">
                  <a:extLst>
                    <a:ext uri="{9D8B030D-6E8A-4147-A177-3AD203B41FA5}">
                      <a16:colId xmlns:a16="http://schemas.microsoft.com/office/drawing/2014/main" val="20001"/>
                    </a:ext>
                  </a:extLst>
                </a:gridCol>
                <a:gridCol w="2403566">
                  <a:extLst>
                    <a:ext uri="{9D8B030D-6E8A-4147-A177-3AD203B41FA5}">
                      <a16:colId xmlns:a16="http://schemas.microsoft.com/office/drawing/2014/main" val="20002"/>
                    </a:ext>
                  </a:extLst>
                </a:gridCol>
              </a:tblGrid>
              <a:tr h="37084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a:t>
                      </a: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МБТ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НПА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5409">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по опеке и попечительству в Камчатском крае в части расходов на содержание специалистов, осуществляющих деятельность по опеке и попечительству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5">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01.04.2014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419</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45754">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по опеке и попечительству в Камчатском крае в части социальной поддержки детей-сирот и детей, оставшихся без попечения родителей, переданных под опеку или попечительство (за исключением детей-сирот и детей, оставшихся без попечения родителей, переданных под опеку или попечительство, обучающихся в федеральных образовательных организациях), на предоставление дополнительной меры социальной поддержки по содержанию отдельных лиц из числа детей-сирот и детей, оставшихся без попечения родителей, обучающихся в общеобразовательных организациях и ранее находившихся под попечительством, попечителям которых выплачивались денежные средства на их содержание, на выплату ежемесячного вознаграждения приемным родителям, на организацию подготовки лиц, желающих принять на воспитание в свою семью ребенка, оставшегося без попечения родителей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2"/>
                  </a:ext>
                </a:extLst>
              </a:tr>
              <a:tr h="37084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по опеке и попечительству в Камчатском крае в части  расходов на выплату вознаграждения опекунам совершеннолетних недееспособных граждан, проживающим в Камчатском крае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3"/>
                  </a:ext>
                </a:extLst>
              </a:tr>
              <a:tr h="37084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16</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в части расходов на предоставление  единовременной денежной выплаты гражданам, усыновившим (удочерившим) ребенка (детей) в Камчатском крае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4"/>
                  </a:ext>
                </a:extLst>
              </a:tr>
              <a:tr h="158558">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Выплата единовременного пособия при всех формах устройства детей, лишенных родительского попечения, в семью</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5"/>
                  </a:ext>
                </a:extLst>
              </a:tr>
              <a:tr h="418011">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предоставлению мер социальной поддержки отдельным категориям граждан в период получения ими образования в муниципальных общеобразовательных организациях в Камчатском крае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16.12.2009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374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44062">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на осуществление  государственных полномочий Камчатского края по организации проведения мероприятий по отлову и содержанию безнадзорных животных в Камчатском крае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08.06.2015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606</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117877">
                <a:tc>
                  <a:txBody>
                    <a:bodyPr/>
                    <a:lstStyle/>
                    <a:p>
                      <a:pPr algn="ctr">
                        <a:lnSpc>
                          <a:spcPct val="115000"/>
                        </a:lnSpc>
                        <a:spcAft>
                          <a:spcPts val="1000"/>
                        </a:spcAft>
                      </a:pPr>
                      <a:r>
                        <a:rPr lang="ru-RU" sz="900" strike="noStrike" baseline="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100" strike="noStrike"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полномочий Камчатского края на государственную регистрации актов гражданского состояния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147</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3806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21</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Осуществление первичного воинского учета на территориях, где отсутствуют военные комиссариаты</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РФ от 29.04.2006 N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258</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72634">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22</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09.10.2012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 135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132030">
                <a:tc>
                  <a:txBody>
                    <a:bodyPr/>
                    <a:lstStyle/>
                    <a:p>
                      <a:pPr algn="ctr">
                        <a:lnSpc>
                          <a:spcPct val="115000"/>
                        </a:lnSpc>
                        <a:spcAft>
                          <a:spcPts val="1000"/>
                        </a:spcAft>
                      </a:pPr>
                      <a:r>
                        <a:rPr lang="ru-RU" sz="900" strike="noStrike" dirty="0">
                          <a:effectLst/>
                          <a:latin typeface="Times New Roman" panose="02020603050405020304" pitchFamily="18" charset="0"/>
                          <a:ea typeface="Calibri" panose="020F0502020204030204" pitchFamily="34" charset="0"/>
                          <a:cs typeface="Times New Roman" panose="02020603050405020304" pitchFamily="18" charset="0"/>
                        </a:rPr>
                        <a:t>23</a:t>
                      </a:r>
                      <a:endParaRPr lang="ru-RU" sz="1100" strike="no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1100" strike="no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Распределяются по методике, установленной федеральными</a:t>
                      </a:r>
                      <a:r>
                        <a:rPr lang="ru-RU" sz="900" strike="noStrike" baseline="0" dirty="0" smtClean="0">
                          <a:effectLst/>
                          <a:latin typeface="Times New Roman" panose="02020603050405020304" pitchFamily="18" charset="0"/>
                          <a:ea typeface="Calibri" panose="020F0502020204030204" pitchFamily="34" charset="0"/>
                          <a:cs typeface="Times New Roman" panose="02020603050405020304" pitchFamily="18" charset="0"/>
                        </a:rPr>
                        <a:t> НПА</a:t>
                      </a:r>
                      <a:endParaRPr lang="ru-RU" sz="1100" strike="no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4542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smtClean="0">
                          <a:effectLst/>
                          <a:latin typeface="Times New Roman" panose="02020603050405020304" pitchFamily="18" charset="0"/>
                          <a:ea typeface="Times New Roman" panose="02020603050405020304" pitchFamily="18" charset="0"/>
                          <a:cs typeface="Times New Roman" panose="02020603050405020304" pitchFamily="18" charset="0"/>
                        </a:rPr>
                        <a:t>Субвенции, предоставляемые из краевого бюджета местным бюджетам на осуществление отдельных государственных полномочий Камчатского края по осуществлению регионального государственного жилищного надзора и лицензионного контроля в отношении юридических лиц или индивидуальных предпринимателей, осуществляющих деятельность по управлению многоквартирными домами на основании лицензии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07.12.2016 № 42</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Box 3"/>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39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460801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192" y="42943"/>
            <a:ext cx="10898155" cy="1110843"/>
          </a:xfrm>
        </p:spPr>
        <p:txBody>
          <a:bodyPr>
            <a:normAutofit fontScale="90000"/>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межбюджетных трансфертов местным бюджетам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2017-2020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8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1800" dirty="0">
                <a:solidFill>
                  <a:schemeClr val="accent5">
                    <a:lumMod val="50000"/>
                  </a:schemeClr>
                </a:solidFill>
                <a:latin typeface="Palatino Linotype" panose="02040502050505030304" pitchFamily="18" charset="0"/>
              </a:rPr>
              <a:t>(без учета средств федерального </a:t>
            </a:r>
            <a:r>
              <a:rPr lang="ru-RU" sz="1800" dirty="0" smtClean="0">
                <a:solidFill>
                  <a:schemeClr val="accent5">
                    <a:lumMod val="50000"/>
                  </a:schemeClr>
                </a:solidFill>
                <a:latin typeface="Palatino Linotype" panose="02040502050505030304" pitchFamily="18" charset="0"/>
              </a:rPr>
              <a:t>бюджета, инвестиционных </a:t>
            </a:r>
            <a:r>
              <a:rPr lang="ru-RU" sz="1800" dirty="0">
                <a:solidFill>
                  <a:schemeClr val="accent5">
                    <a:lumMod val="50000"/>
                  </a:schemeClr>
                </a:solidFill>
                <a:latin typeface="Palatino Linotype" panose="02040502050505030304" pitchFamily="18" charset="0"/>
              </a:rPr>
              <a:t>мероприятий и мероприятий «бывших» </a:t>
            </a:r>
            <a:r>
              <a:rPr lang="ru-RU" sz="1800" dirty="0" smtClean="0">
                <a:solidFill>
                  <a:schemeClr val="accent5">
                    <a:lumMod val="50000"/>
                  </a:schemeClr>
                </a:solidFill>
                <a:latin typeface="Palatino Linotype" panose="02040502050505030304" pitchFamily="18" charset="0"/>
              </a:rPr>
              <a:t>ДКЦП)</a:t>
            </a:r>
            <a:endParaRPr lang="ru-RU" sz="1800" dirty="0">
              <a:solidFill>
                <a:schemeClr val="accent5">
                  <a:lumMod val="50000"/>
                </a:schemeClr>
              </a:solidFill>
              <a:latin typeface="Palatino Linotype" panose="02040502050505030304" pitchFamily="18" charset="0"/>
            </a:endParaRPr>
          </a:p>
        </p:txBody>
      </p:sp>
      <p:sp>
        <p:nvSpPr>
          <p:cNvPr id="7" name="TextBox 6"/>
          <p:cNvSpPr txBox="1"/>
          <p:nvPr/>
        </p:nvSpPr>
        <p:spPr>
          <a:xfrm>
            <a:off x="9195381" y="1534465"/>
            <a:ext cx="12827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rPr>
              <a:t>млн. </a:t>
            </a:r>
            <a:r>
              <a:rPr kumimoji="0" lang="ru-RU" sz="14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рублей</a:t>
            </a:r>
            <a:endPar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sp>
        <p:nvSpPr>
          <p:cNvPr id="9" name="TextBox 8"/>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40 СЛАЙД </a:t>
            </a:r>
            <a:endParaRPr lang="ru-RU" sz="1400" b="1" i="1" dirty="0">
              <a:solidFill>
                <a:schemeClr val="bg1">
                  <a:lumMod val="50000"/>
                </a:schemeClr>
              </a:solidFill>
            </a:endParaRPr>
          </a:p>
        </p:txBody>
      </p:sp>
      <p:cxnSp>
        <p:nvCxnSpPr>
          <p:cNvPr id="8" name="Прямая соединительная линия 7"/>
          <p:cNvCxnSpPr/>
          <p:nvPr/>
        </p:nvCxnSpPr>
        <p:spPr>
          <a:xfrm flipV="1">
            <a:off x="783771" y="1225336"/>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80105" y="113833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Объект 5"/>
          <p:cNvGraphicFramePr>
            <a:graphicFrameLocks noGrp="1"/>
          </p:cNvGraphicFramePr>
          <p:nvPr>
            <p:ph idx="1"/>
            <p:extLst>
              <p:ext uri="{D42A27DB-BD31-4B8C-83A1-F6EECF244321}">
                <p14:modId xmlns:p14="http://schemas.microsoft.com/office/powerpoint/2010/main" val="3229710201"/>
              </p:ext>
            </p:extLst>
          </p:nvPr>
        </p:nvGraphicFramePr>
        <p:xfrm>
          <a:off x="1591407" y="1937560"/>
          <a:ext cx="8886697" cy="3478502"/>
        </p:xfrm>
        <a:graphic>
          <a:graphicData uri="http://schemas.openxmlformats.org/drawingml/2006/table">
            <a:tbl>
              <a:tblPr firstRow="1" bandRow="1">
                <a:tableStyleId>{5C22544A-7EE6-4342-B048-85BDC9FD1C3A}</a:tableStyleId>
              </a:tblPr>
              <a:tblGrid>
                <a:gridCol w="2099802">
                  <a:extLst>
                    <a:ext uri="{9D8B030D-6E8A-4147-A177-3AD203B41FA5}">
                      <a16:colId xmlns:a16="http://schemas.microsoft.com/office/drawing/2014/main" val="20000"/>
                    </a:ext>
                  </a:extLst>
                </a:gridCol>
                <a:gridCol w="1762661">
                  <a:extLst>
                    <a:ext uri="{9D8B030D-6E8A-4147-A177-3AD203B41FA5}">
                      <a16:colId xmlns:a16="http://schemas.microsoft.com/office/drawing/2014/main" val="20001"/>
                    </a:ext>
                  </a:extLst>
                </a:gridCol>
                <a:gridCol w="1609386">
                  <a:extLst>
                    <a:ext uri="{9D8B030D-6E8A-4147-A177-3AD203B41FA5}">
                      <a16:colId xmlns:a16="http://schemas.microsoft.com/office/drawing/2014/main" val="20002"/>
                    </a:ext>
                  </a:extLst>
                </a:gridCol>
                <a:gridCol w="1707424">
                  <a:extLst>
                    <a:ext uri="{9D8B030D-6E8A-4147-A177-3AD203B41FA5}">
                      <a16:colId xmlns:a16="http://schemas.microsoft.com/office/drawing/2014/main" val="20003"/>
                    </a:ext>
                  </a:extLst>
                </a:gridCol>
                <a:gridCol w="1707424">
                  <a:extLst>
                    <a:ext uri="{9D8B030D-6E8A-4147-A177-3AD203B41FA5}">
                      <a16:colId xmlns:a16="http://schemas.microsoft.com/office/drawing/2014/main" val="20004"/>
                    </a:ext>
                  </a:extLst>
                </a:gridCol>
              </a:tblGrid>
              <a:tr h="524286">
                <a:tc>
                  <a:txBody>
                    <a:bodyPr/>
                    <a:lstStyle/>
                    <a:p>
                      <a:pPr algn="ctr"/>
                      <a:r>
                        <a:rPr lang="ru-RU" dirty="0" smtClean="0"/>
                        <a:t>Наименование</a:t>
                      </a:r>
                      <a:endParaRPr lang="ru-RU" dirty="0"/>
                    </a:p>
                  </a:txBody>
                  <a:tcPr/>
                </a:tc>
                <a:tc>
                  <a:txBody>
                    <a:bodyPr/>
                    <a:lstStyle/>
                    <a:p>
                      <a:pPr algn="ctr"/>
                      <a:r>
                        <a:rPr lang="ru-RU" dirty="0" smtClean="0">
                          <a:solidFill>
                            <a:schemeClr val="bg1"/>
                          </a:solidFill>
                        </a:rPr>
                        <a:t>2017 год</a:t>
                      </a:r>
                      <a:endParaRPr lang="ru-RU" dirty="0">
                        <a:solidFill>
                          <a:schemeClr val="bg1"/>
                        </a:solidFill>
                      </a:endParaRPr>
                    </a:p>
                  </a:txBody>
                  <a:tcPr/>
                </a:tc>
                <a:tc>
                  <a:txBody>
                    <a:bodyPr/>
                    <a:lstStyle/>
                    <a:p>
                      <a:pPr algn="ctr"/>
                      <a:r>
                        <a:rPr lang="ru-RU" dirty="0" smtClean="0"/>
                        <a:t>2018 год</a:t>
                      </a:r>
                      <a:endParaRPr lang="ru-RU" dirty="0"/>
                    </a:p>
                  </a:txBody>
                  <a:tcPr/>
                </a:tc>
                <a:tc>
                  <a:txBody>
                    <a:bodyPr/>
                    <a:lstStyle/>
                    <a:p>
                      <a:pPr algn="ctr"/>
                      <a:r>
                        <a:rPr lang="ru-RU" dirty="0" smtClean="0"/>
                        <a:t>2019 год</a:t>
                      </a:r>
                      <a:endParaRPr lang="ru-RU" dirty="0"/>
                    </a:p>
                  </a:txBody>
                  <a:tcPr/>
                </a:tc>
                <a:tc>
                  <a:txBody>
                    <a:bodyPr/>
                    <a:lstStyle/>
                    <a:p>
                      <a:pPr algn="ctr"/>
                      <a:r>
                        <a:rPr lang="ru-RU" dirty="0" smtClean="0"/>
                        <a:t>2020 год</a:t>
                      </a:r>
                      <a:endParaRPr lang="ru-RU" dirty="0"/>
                    </a:p>
                  </a:txBody>
                  <a:tcPr/>
                </a:tc>
                <a:extLst>
                  <a:ext uri="{0D108BD9-81ED-4DB2-BD59-A6C34878D82A}">
                    <a16:rowId xmlns:a16="http://schemas.microsoft.com/office/drawing/2014/main" val="10000"/>
                  </a:ext>
                </a:extLst>
              </a:tr>
              <a:tr h="597877">
                <a:tc>
                  <a:txBody>
                    <a:bodyPr/>
                    <a:lstStyle/>
                    <a:p>
                      <a:r>
                        <a:rPr lang="ru-RU" dirty="0" smtClean="0"/>
                        <a:t>Дотации</a:t>
                      </a:r>
                      <a:endParaRPr lang="ru-RU" dirty="0"/>
                    </a:p>
                  </a:txBody>
                  <a:tcPr anchor="ctr"/>
                </a:tc>
                <a:tc>
                  <a:txBody>
                    <a:bodyPr/>
                    <a:lstStyle/>
                    <a:p>
                      <a:pPr algn="ctr"/>
                      <a:r>
                        <a:rPr lang="ru-RU" dirty="0" smtClean="0">
                          <a:solidFill>
                            <a:schemeClr val="tx1"/>
                          </a:solidFill>
                        </a:rPr>
                        <a:t>2 289,1</a:t>
                      </a:r>
                      <a:endParaRPr lang="ru-RU" dirty="0">
                        <a:solidFill>
                          <a:schemeClr val="tx1"/>
                        </a:solidFill>
                      </a:endParaRPr>
                    </a:p>
                  </a:txBody>
                  <a:tcPr anchor="ctr"/>
                </a:tc>
                <a:tc>
                  <a:txBody>
                    <a:bodyPr/>
                    <a:lstStyle/>
                    <a:p>
                      <a:pPr algn="ctr"/>
                      <a:r>
                        <a:rPr lang="ru-RU" dirty="0" smtClean="0">
                          <a:solidFill>
                            <a:schemeClr val="tx1"/>
                          </a:solidFill>
                        </a:rPr>
                        <a:t>2 299,8</a:t>
                      </a:r>
                      <a:endParaRPr lang="ru-RU" dirty="0">
                        <a:solidFill>
                          <a:schemeClr val="tx1"/>
                        </a:solidFill>
                      </a:endParaRPr>
                    </a:p>
                  </a:txBody>
                  <a:tcPr anchor="ctr"/>
                </a:tc>
                <a:tc>
                  <a:txBody>
                    <a:bodyPr/>
                    <a:lstStyle/>
                    <a:p>
                      <a:pPr algn="ctr"/>
                      <a:r>
                        <a:rPr lang="ru-RU" dirty="0" smtClean="0">
                          <a:solidFill>
                            <a:schemeClr val="tx1"/>
                          </a:solidFill>
                        </a:rPr>
                        <a:t>2 326,9</a:t>
                      </a:r>
                      <a:endParaRPr lang="ru-RU" dirty="0">
                        <a:solidFill>
                          <a:schemeClr val="tx1"/>
                        </a:solidFill>
                      </a:endParaRPr>
                    </a:p>
                  </a:txBody>
                  <a:tcPr anchor="ctr"/>
                </a:tc>
                <a:tc>
                  <a:txBody>
                    <a:bodyPr/>
                    <a:lstStyle/>
                    <a:p>
                      <a:pPr algn="ctr"/>
                      <a:r>
                        <a:rPr lang="ru-RU" dirty="0" smtClean="0">
                          <a:solidFill>
                            <a:schemeClr val="tx1"/>
                          </a:solidFill>
                        </a:rPr>
                        <a:t>2 299,8</a:t>
                      </a:r>
                      <a:endParaRPr lang="ru-RU" dirty="0">
                        <a:solidFill>
                          <a:schemeClr val="tx1"/>
                        </a:solidFill>
                      </a:endParaRPr>
                    </a:p>
                  </a:txBody>
                  <a:tcPr anchor="ctr"/>
                </a:tc>
                <a:extLst>
                  <a:ext uri="{0D108BD9-81ED-4DB2-BD59-A6C34878D82A}">
                    <a16:rowId xmlns:a16="http://schemas.microsoft.com/office/drawing/2014/main" val="10001"/>
                  </a:ext>
                </a:extLst>
              </a:tr>
              <a:tr h="483577">
                <a:tc>
                  <a:txBody>
                    <a:bodyPr/>
                    <a:lstStyle/>
                    <a:p>
                      <a:r>
                        <a:rPr lang="ru-RU" dirty="0" smtClean="0"/>
                        <a:t>Субсидии</a:t>
                      </a:r>
                    </a:p>
                    <a:p>
                      <a:endParaRPr lang="ru-RU" sz="1600" dirty="0" smtClean="0"/>
                    </a:p>
                  </a:txBody>
                  <a:tcPr anchor="ctr"/>
                </a:tc>
                <a:tc>
                  <a:txBody>
                    <a:bodyPr/>
                    <a:lstStyle/>
                    <a:p>
                      <a:pPr algn="ctr"/>
                      <a:r>
                        <a:rPr lang="ru-RU" dirty="0" smtClean="0">
                          <a:solidFill>
                            <a:schemeClr val="tx1"/>
                          </a:solidFill>
                        </a:rPr>
                        <a:t>3 075,4</a:t>
                      </a:r>
                      <a:endParaRPr lang="ru-RU" dirty="0">
                        <a:solidFill>
                          <a:schemeClr val="tx1"/>
                        </a:solidFill>
                      </a:endParaRPr>
                    </a:p>
                  </a:txBody>
                  <a:tcPr anchor="ctr"/>
                </a:tc>
                <a:tc>
                  <a:txBody>
                    <a:bodyPr/>
                    <a:lstStyle/>
                    <a:p>
                      <a:pPr algn="ctr"/>
                      <a:r>
                        <a:rPr lang="ru-RU" dirty="0" smtClean="0">
                          <a:solidFill>
                            <a:schemeClr val="tx1"/>
                          </a:solidFill>
                        </a:rPr>
                        <a:t>3 681,1</a:t>
                      </a:r>
                      <a:endParaRPr lang="ru-RU" dirty="0">
                        <a:solidFill>
                          <a:schemeClr val="tx1"/>
                        </a:solidFill>
                      </a:endParaRPr>
                    </a:p>
                  </a:txBody>
                  <a:tcPr anchor="ctr"/>
                </a:tc>
                <a:tc>
                  <a:txBody>
                    <a:bodyPr/>
                    <a:lstStyle/>
                    <a:p>
                      <a:pPr algn="ctr"/>
                      <a:r>
                        <a:rPr lang="ru-RU" dirty="0" smtClean="0">
                          <a:solidFill>
                            <a:schemeClr val="tx1"/>
                          </a:solidFill>
                        </a:rPr>
                        <a:t>3 681,1</a:t>
                      </a:r>
                      <a:endParaRPr lang="ru-RU" dirty="0">
                        <a:solidFill>
                          <a:schemeClr val="tx1"/>
                        </a:solidFill>
                      </a:endParaRPr>
                    </a:p>
                  </a:txBody>
                  <a:tcPr anchor="ctr"/>
                </a:tc>
                <a:tc>
                  <a:txBody>
                    <a:bodyPr/>
                    <a:lstStyle/>
                    <a:p>
                      <a:pPr algn="ctr"/>
                      <a:r>
                        <a:rPr lang="ru-RU" dirty="0" smtClean="0">
                          <a:solidFill>
                            <a:schemeClr val="tx1"/>
                          </a:solidFill>
                        </a:rPr>
                        <a:t>3 681,1</a:t>
                      </a:r>
                      <a:endParaRPr lang="ru-RU" dirty="0">
                        <a:solidFill>
                          <a:schemeClr val="tx1"/>
                        </a:solidFill>
                      </a:endParaRPr>
                    </a:p>
                  </a:txBody>
                  <a:tcPr anchor="ctr"/>
                </a:tc>
                <a:extLst>
                  <a:ext uri="{0D108BD9-81ED-4DB2-BD59-A6C34878D82A}">
                    <a16:rowId xmlns:a16="http://schemas.microsoft.com/office/drawing/2014/main" val="10002"/>
                  </a:ext>
                </a:extLst>
              </a:tr>
              <a:tr h="546882">
                <a:tc>
                  <a:txBody>
                    <a:bodyPr/>
                    <a:lstStyle/>
                    <a:p>
                      <a:r>
                        <a:rPr lang="ru-RU" dirty="0" smtClean="0"/>
                        <a:t>Субвенции</a:t>
                      </a:r>
                      <a:endParaRPr lang="ru-RU" dirty="0"/>
                    </a:p>
                  </a:txBody>
                  <a:tcPr anchor="ctr"/>
                </a:tc>
                <a:tc>
                  <a:txBody>
                    <a:bodyPr/>
                    <a:lstStyle/>
                    <a:p>
                      <a:pPr algn="ctr"/>
                      <a:r>
                        <a:rPr lang="ru-RU" dirty="0" smtClean="0">
                          <a:solidFill>
                            <a:schemeClr val="tx1"/>
                          </a:solidFill>
                        </a:rPr>
                        <a:t>9 934,3</a:t>
                      </a:r>
                      <a:endParaRPr lang="ru-RU" dirty="0">
                        <a:solidFill>
                          <a:schemeClr val="tx1"/>
                        </a:solidFill>
                      </a:endParaRPr>
                    </a:p>
                  </a:txBody>
                  <a:tcPr anchor="ctr"/>
                </a:tc>
                <a:tc>
                  <a:txBody>
                    <a:bodyPr/>
                    <a:lstStyle/>
                    <a:p>
                      <a:pPr algn="ctr"/>
                      <a:r>
                        <a:rPr lang="ru-RU" dirty="0" smtClean="0">
                          <a:solidFill>
                            <a:schemeClr val="tx1"/>
                          </a:solidFill>
                        </a:rPr>
                        <a:t>11</a:t>
                      </a:r>
                      <a:r>
                        <a:rPr lang="ru-RU" baseline="0" dirty="0" smtClean="0">
                          <a:solidFill>
                            <a:schemeClr val="tx1"/>
                          </a:solidFill>
                        </a:rPr>
                        <a:t> 183,4</a:t>
                      </a:r>
                      <a:endParaRPr lang="ru-RU" dirty="0">
                        <a:solidFill>
                          <a:schemeClr val="tx1"/>
                        </a:solidFill>
                      </a:endParaRPr>
                    </a:p>
                  </a:txBody>
                  <a:tcPr anchor="ctr"/>
                </a:tc>
                <a:tc>
                  <a:txBody>
                    <a:bodyPr/>
                    <a:lstStyle/>
                    <a:p>
                      <a:pPr algn="ctr"/>
                      <a:r>
                        <a:rPr lang="ru-RU" dirty="0" smtClean="0">
                          <a:solidFill>
                            <a:schemeClr val="tx1"/>
                          </a:solidFill>
                        </a:rPr>
                        <a:t>11 037,3</a:t>
                      </a:r>
                      <a:endParaRPr lang="ru-RU" dirty="0">
                        <a:solidFill>
                          <a:schemeClr val="tx1"/>
                        </a:solidFill>
                      </a:endParaRPr>
                    </a:p>
                  </a:txBody>
                  <a:tcPr anchor="ctr"/>
                </a:tc>
                <a:tc>
                  <a:txBody>
                    <a:bodyPr/>
                    <a:lstStyle/>
                    <a:p>
                      <a:pPr algn="ctr"/>
                      <a:r>
                        <a:rPr lang="ru-RU" dirty="0" smtClean="0">
                          <a:solidFill>
                            <a:schemeClr val="tx1"/>
                          </a:solidFill>
                        </a:rPr>
                        <a:t>11 165,5</a:t>
                      </a:r>
                      <a:endParaRPr lang="ru-RU" dirty="0">
                        <a:solidFill>
                          <a:schemeClr val="tx1"/>
                        </a:solidFill>
                      </a:endParaRPr>
                    </a:p>
                  </a:txBody>
                  <a:tcPr anchor="ctr"/>
                </a:tc>
                <a:extLst>
                  <a:ext uri="{0D108BD9-81ED-4DB2-BD59-A6C34878D82A}">
                    <a16:rowId xmlns:a16="http://schemas.microsoft.com/office/drawing/2014/main" val="10003"/>
                  </a:ext>
                </a:extLst>
              </a:tr>
              <a:tr h="553915">
                <a:tc>
                  <a:txBody>
                    <a:bodyPr/>
                    <a:lstStyle/>
                    <a:p>
                      <a:r>
                        <a:rPr lang="ru-RU" dirty="0" smtClean="0"/>
                        <a:t>Иные МБТ</a:t>
                      </a:r>
                      <a:endParaRPr lang="ru-RU" dirty="0"/>
                    </a:p>
                  </a:txBody>
                  <a:tcPr anchor="ctr"/>
                </a:tc>
                <a:tc>
                  <a:txBody>
                    <a:bodyPr/>
                    <a:lstStyle/>
                    <a:p>
                      <a:pPr algn="ctr"/>
                      <a:r>
                        <a:rPr lang="ru-RU" dirty="0" smtClean="0">
                          <a:solidFill>
                            <a:schemeClr val="tx1"/>
                          </a:solidFill>
                        </a:rPr>
                        <a:t>220,5</a:t>
                      </a:r>
                      <a:endParaRPr lang="ru-RU" dirty="0">
                        <a:solidFill>
                          <a:schemeClr val="tx1"/>
                        </a:solidFill>
                      </a:endParaRPr>
                    </a:p>
                  </a:txBody>
                  <a:tcPr anchor="ctr"/>
                </a:tc>
                <a:tc>
                  <a:txBody>
                    <a:bodyPr/>
                    <a:lstStyle/>
                    <a:p>
                      <a:pPr algn="ctr"/>
                      <a:r>
                        <a:rPr lang="ru-RU" dirty="0" smtClean="0">
                          <a:solidFill>
                            <a:schemeClr val="tx1"/>
                          </a:solidFill>
                        </a:rPr>
                        <a:t>5,0</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extLst>
                  <a:ext uri="{0D108BD9-81ED-4DB2-BD59-A6C34878D82A}">
                    <a16:rowId xmlns:a16="http://schemas.microsoft.com/office/drawing/2014/main" val="10004"/>
                  </a:ext>
                </a:extLst>
              </a:tr>
              <a:tr h="645942">
                <a:tc>
                  <a:txBody>
                    <a:bodyPr/>
                    <a:lstStyle/>
                    <a:p>
                      <a:r>
                        <a:rPr lang="ru-RU" dirty="0" smtClean="0"/>
                        <a:t>ИТОГО</a:t>
                      </a:r>
                      <a:endParaRPr lang="ru-RU" dirty="0"/>
                    </a:p>
                  </a:txBody>
                  <a:tcPr anchor="ctr"/>
                </a:tc>
                <a:tc>
                  <a:txBody>
                    <a:bodyPr/>
                    <a:lstStyle/>
                    <a:p>
                      <a:pPr algn="ctr"/>
                      <a:r>
                        <a:rPr lang="ru-RU" dirty="0" smtClean="0">
                          <a:solidFill>
                            <a:schemeClr val="tx1"/>
                          </a:solidFill>
                        </a:rPr>
                        <a:t>15 519,3</a:t>
                      </a:r>
                      <a:endParaRPr lang="ru-RU" dirty="0">
                        <a:solidFill>
                          <a:schemeClr val="tx1"/>
                        </a:solidFill>
                      </a:endParaRPr>
                    </a:p>
                  </a:txBody>
                  <a:tcPr anchor="ctr"/>
                </a:tc>
                <a:tc>
                  <a:txBody>
                    <a:bodyPr/>
                    <a:lstStyle/>
                    <a:p>
                      <a:pPr algn="ctr"/>
                      <a:r>
                        <a:rPr lang="ru-RU" dirty="0" smtClean="0">
                          <a:solidFill>
                            <a:schemeClr val="tx1"/>
                          </a:solidFill>
                        </a:rPr>
                        <a:t>17 169,2</a:t>
                      </a:r>
                      <a:endParaRPr lang="ru-RU" dirty="0">
                        <a:solidFill>
                          <a:schemeClr val="tx1"/>
                        </a:solidFill>
                      </a:endParaRPr>
                    </a:p>
                  </a:txBody>
                  <a:tcPr anchor="ctr"/>
                </a:tc>
                <a:tc>
                  <a:txBody>
                    <a:bodyPr/>
                    <a:lstStyle/>
                    <a:p>
                      <a:pPr algn="ctr"/>
                      <a:r>
                        <a:rPr lang="ru-RU" dirty="0" smtClean="0">
                          <a:solidFill>
                            <a:schemeClr val="tx1"/>
                          </a:solidFill>
                        </a:rPr>
                        <a:t>17 045,2</a:t>
                      </a:r>
                      <a:endParaRPr lang="ru-RU" dirty="0">
                        <a:solidFill>
                          <a:schemeClr val="tx1"/>
                        </a:solidFill>
                      </a:endParaRPr>
                    </a:p>
                  </a:txBody>
                  <a:tcPr anchor="ctr"/>
                </a:tc>
                <a:tc>
                  <a:txBody>
                    <a:bodyPr/>
                    <a:lstStyle/>
                    <a:p>
                      <a:pPr algn="ctr"/>
                      <a:r>
                        <a:rPr lang="ru-RU" dirty="0" smtClean="0">
                          <a:solidFill>
                            <a:schemeClr val="tx1"/>
                          </a:solidFill>
                        </a:rPr>
                        <a:t>17 146,4</a:t>
                      </a:r>
                      <a:endParaRPr lang="ru-RU" dirty="0">
                        <a:solidFill>
                          <a:schemeClr val="tx1"/>
                        </a:solidFill>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182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100" y="62105"/>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Зачем формировать и исполнять бюджет по программам?</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507100" y="1663925"/>
            <a:ext cx="11024050" cy="3876085"/>
          </a:xfrm>
        </p:spPr>
        <p:txBody>
          <a:bodyPr>
            <a:normAutofit/>
          </a:bodyPr>
          <a:lstStyle/>
          <a:p>
            <a:pPr marL="0" indent="0" algn="just">
              <a:buNone/>
            </a:pPr>
            <a:r>
              <a:rPr lang="ru-RU" dirty="0" smtClean="0">
                <a:latin typeface="Times New Roman"/>
              </a:rPr>
              <a:t>	</a:t>
            </a:r>
            <a:r>
              <a:rPr lang="ru-RU" sz="2400" dirty="0" smtClean="0">
                <a:solidFill>
                  <a:schemeClr val="tx1"/>
                </a:solidFill>
                <a:latin typeface="Palatino Linotype" panose="02040502050505030304" pitchFamily="18" charset="0"/>
              </a:rPr>
              <a:t>Преимуществом </a:t>
            </a:r>
            <a:r>
              <a:rPr lang="ru-RU" sz="2400" dirty="0">
                <a:solidFill>
                  <a:schemeClr val="tx1"/>
                </a:solidFill>
                <a:latin typeface="Palatino Linotype" panose="02040502050505030304" pitchFamily="18" charset="0"/>
              </a:rPr>
              <a:t>программного бюджета является распределение расходов не </a:t>
            </a:r>
            <a:r>
              <a:rPr lang="ru-RU" sz="2400" dirty="0" smtClean="0">
                <a:solidFill>
                  <a:schemeClr val="tx1"/>
                </a:solidFill>
                <a:latin typeface="Palatino Linotype" panose="02040502050505030304" pitchFamily="18" charset="0"/>
              </a:rPr>
              <a:t>по ведомственному </a:t>
            </a:r>
            <a:r>
              <a:rPr lang="ru-RU" sz="2400" dirty="0">
                <a:solidFill>
                  <a:schemeClr val="tx1"/>
                </a:solidFill>
                <a:latin typeface="Palatino Linotype" panose="02040502050505030304" pitchFamily="18" charset="0"/>
              </a:rPr>
              <a:t>принципу, а по </a:t>
            </a:r>
            <a:r>
              <a:rPr lang="ru-RU" sz="2400" dirty="0" smtClean="0">
                <a:solidFill>
                  <a:schemeClr val="tx1"/>
                </a:solidFill>
                <a:latin typeface="Palatino Linotype" panose="02040502050505030304" pitchFamily="18" charset="0"/>
              </a:rPr>
              <a:t>программам. Государственная </a:t>
            </a:r>
            <a:r>
              <a:rPr lang="ru-RU" sz="2400" dirty="0">
                <a:solidFill>
                  <a:schemeClr val="tx1"/>
                </a:solidFill>
                <a:latin typeface="Palatino Linotype" panose="02040502050505030304" pitchFamily="18" charset="0"/>
              </a:rPr>
              <a:t>программа имеет цель, задачи </a:t>
            </a:r>
            <a:r>
              <a:rPr lang="ru-RU" sz="2400" dirty="0" smtClean="0">
                <a:solidFill>
                  <a:schemeClr val="tx1"/>
                </a:solidFill>
                <a:latin typeface="Palatino Linotype" panose="02040502050505030304" pitchFamily="18" charset="0"/>
              </a:rPr>
              <a:t>и показатели </a:t>
            </a:r>
            <a:r>
              <a:rPr lang="ru-RU" sz="2400" dirty="0">
                <a:solidFill>
                  <a:schemeClr val="tx1"/>
                </a:solidFill>
                <a:latin typeface="Palatino Linotype" panose="02040502050505030304" pitchFamily="18" charset="0"/>
              </a:rPr>
              <a:t>эффективности, которые отражают степень их достижения (решения), то </a:t>
            </a:r>
            <a:r>
              <a:rPr lang="ru-RU" sz="2400" dirty="0" smtClean="0">
                <a:solidFill>
                  <a:schemeClr val="tx1"/>
                </a:solidFill>
                <a:latin typeface="Palatino Linotype" panose="02040502050505030304" pitchFamily="18" charset="0"/>
              </a:rPr>
              <a:t>есть действия </a:t>
            </a:r>
            <a:r>
              <a:rPr lang="ru-RU" sz="2400" dirty="0">
                <a:solidFill>
                  <a:schemeClr val="tx1"/>
                </a:solidFill>
                <a:latin typeface="Palatino Linotype" panose="02040502050505030304" pitchFamily="18" charset="0"/>
              </a:rPr>
              <a:t>и бюджетные средства направлены на достижение заданного результата</a:t>
            </a:r>
            <a:r>
              <a:rPr lang="ru-RU" sz="2400" dirty="0" smtClean="0">
                <a:solidFill>
                  <a:schemeClr val="tx1"/>
                </a:solidFill>
                <a:latin typeface="Palatino Linotype" panose="02040502050505030304" pitchFamily="18" charset="0"/>
              </a:rPr>
              <a:t>.</a:t>
            </a:r>
          </a:p>
          <a:p>
            <a:pPr marL="0" indent="0" algn="just">
              <a:buNone/>
            </a:pPr>
            <a:endParaRPr lang="ru-RU" sz="2400" dirty="0">
              <a:solidFill>
                <a:schemeClr val="tx1"/>
              </a:solidFill>
              <a:latin typeface="Palatino Linotype" panose="02040502050505030304" pitchFamily="18" charset="0"/>
            </a:endParaRPr>
          </a:p>
          <a:p>
            <a:pPr marL="0" indent="0" algn="just">
              <a:buNone/>
            </a:pPr>
            <a:r>
              <a:rPr lang="ru-RU" sz="2400" dirty="0" smtClean="0">
                <a:solidFill>
                  <a:schemeClr val="tx1"/>
                </a:solidFill>
                <a:latin typeface="Palatino Linotype" panose="02040502050505030304" pitchFamily="18" charset="0"/>
              </a:rPr>
              <a:t>	При </a:t>
            </a:r>
            <a:r>
              <a:rPr lang="ru-RU" sz="2400" dirty="0">
                <a:solidFill>
                  <a:schemeClr val="tx1"/>
                </a:solidFill>
                <a:latin typeface="Palatino Linotype" panose="02040502050505030304" pitchFamily="18" charset="0"/>
              </a:rPr>
              <a:t>этом значение показателей является индикатором по данному </a:t>
            </a:r>
            <a:r>
              <a:rPr lang="ru-RU" sz="2400" dirty="0" smtClean="0">
                <a:solidFill>
                  <a:schemeClr val="tx1"/>
                </a:solidFill>
                <a:latin typeface="Palatino Linotype" panose="02040502050505030304" pitchFamily="18" charset="0"/>
              </a:rPr>
              <a:t>направлению деятельности </a:t>
            </a:r>
            <a:r>
              <a:rPr lang="ru-RU" sz="2400" dirty="0">
                <a:solidFill>
                  <a:schemeClr val="tx1"/>
                </a:solidFill>
                <a:latin typeface="Palatino Linotype" panose="02040502050505030304" pitchFamily="18" charset="0"/>
              </a:rPr>
              <a:t>и сигнализирует о плохом или хорошем результате, необходимости </a:t>
            </a:r>
            <a:r>
              <a:rPr lang="ru-RU" sz="2400" dirty="0" smtClean="0">
                <a:solidFill>
                  <a:schemeClr val="tx1"/>
                </a:solidFill>
                <a:latin typeface="Palatino Linotype" panose="02040502050505030304" pitchFamily="18" charset="0"/>
              </a:rPr>
              <a:t>принятия новых </a:t>
            </a:r>
            <a:r>
              <a:rPr lang="ru-RU" sz="2400" dirty="0">
                <a:solidFill>
                  <a:schemeClr val="tx1"/>
                </a:solidFill>
                <a:latin typeface="Palatino Linotype" panose="02040502050505030304" pitchFamily="18" charset="0"/>
              </a:rPr>
              <a:t>решений.</a:t>
            </a:r>
          </a:p>
        </p:txBody>
      </p:sp>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41 СЛАЙД </a:t>
            </a:r>
            <a:endParaRPr lang="ru-RU" sz="1400" b="1" i="1" dirty="0">
              <a:solidFill>
                <a:schemeClr val="bg1">
                  <a:lumMod val="50000"/>
                </a:schemeClr>
              </a:solidFill>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291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программных расходов бюджета Камчатского края</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42 СЛАЙД </a:t>
            </a:r>
            <a:endParaRPr lang="ru-RU" sz="1400" b="1" i="1" dirty="0">
              <a:solidFill>
                <a:schemeClr val="bg1">
                  <a:lumMod val="50000"/>
                </a:schemeClr>
              </a:solidFill>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Диаграмма 20"/>
          <p:cNvGraphicFramePr/>
          <p:nvPr>
            <p:extLst>
              <p:ext uri="{D42A27DB-BD31-4B8C-83A1-F6EECF244321}">
                <p14:modId xmlns:p14="http://schemas.microsoft.com/office/powerpoint/2010/main" val="3713639459"/>
              </p:ext>
            </p:extLst>
          </p:nvPr>
        </p:nvGraphicFramePr>
        <p:xfrm>
          <a:off x="755779" y="1244315"/>
          <a:ext cx="10556169" cy="508063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10612315" y="1096531"/>
            <a:ext cx="1282723"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24" name="TextBox 23"/>
          <p:cNvSpPr txBox="1"/>
          <p:nvPr/>
        </p:nvSpPr>
        <p:spPr>
          <a:xfrm>
            <a:off x="8503434" y="2495610"/>
            <a:ext cx="2808514" cy="461665"/>
          </a:xfrm>
          <a:prstGeom prst="rect">
            <a:avLst/>
          </a:prstGeom>
          <a:noFill/>
        </p:spPr>
        <p:txBody>
          <a:bodyPr wrap="square" rtlCol="0">
            <a:spAutoFit/>
          </a:bodyPr>
          <a:lstStyle/>
          <a:p>
            <a:r>
              <a:rPr lang="ru-RU" sz="1200" dirty="0" smtClean="0">
                <a:solidFill>
                  <a:schemeClr val="tx1">
                    <a:lumMod val="65000"/>
                    <a:lumOff val="35000"/>
                  </a:schemeClr>
                </a:solidFill>
                <a:latin typeface="Palatino Linotype" panose="02040502050505030304" pitchFamily="18" charset="0"/>
              </a:rPr>
              <a:t>Доля </a:t>
            </a:r>
            <a:r>
              <a:rPr lang="ru-RU" sz="1200" dirty="0">
                <a:solidFill>
                  <a:schemeClr val="tx1">
                    <a:lumMod val="65000"/>
                    <a:lumOff val="35000"/>
                  </a:schemeClr>
                </a:solidFill>
                <a:latin typeface="Palatino Linotype" panose="02040502050505030304" pitchFamily="18" charset="0"/>
              </a:rPr>
              <a:t>программных расходов в общем объеме расходов </a:t>
            </a:r>
          </a:p>
        </p:txBody>
      </p:sp>
      <p:cxnSp>
        <p:nvCxnSpPr>
          <p:cNvPr id="26" name="Прямая соединительная линия 25"/>
          <p:cNvCxnSpPr/>
          <p:nvPr/>
        </p:nvCxnSpPr>
        <p:spPr>
          <a:xfrm flipV="1">
            <a:off x="2503055" y="4562764"/>
            <a:ext cx="1462636" cy="1"/>
          </a:xfrm>
          <a:prstGeom prst="line">
            <a:avLst/>
          </a:prstGeom>
          <a:ln w="19050">
            <a:solidFill>
              <a:srgbClr val="C00000"/>
            </a:solidFill>
            <a:prstDash val="sysDot"/>
            <a:headEnd type="diamond"/>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V="1">
            <a:off x="3965691" y="4174836"/>
            <a:ext cx="1465291" cy="387929"/>
          </a:xfrm>
          <a:prstGeom prst="line">
            <a:avLst/>
          </a:prstGeom>
          <a:ln w="19050">
            <a:solidFill>
              <a:srgbClr val="C00000"/>
            </a:solidFill>
            <a:prstDash val="sysDot"/>
            <a:headEnd type="diamond"/>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8313779" y="2640563"/>
            <a:ext cx="121094" cy="0"/>
          </a:xfrm>
          <a:prstGeom prst="line">
            <a:avLst/>
          </a:prstGeom>
          <a:ln w="19050">
            <a:solidFill>
              <a:srgbClr val="C00000"/>
            </a:solidFill>
            <a:prstDash val="sysDot"/>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054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6335" y="90097"/>
            <a:ext cx="10972800" cy="905608"/>
          </a:xfrm>
        </p:spPr>
        <p:txBody>
          <a:bodyPr>
            <a:norm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Государственные программы Камчатского края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2017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году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2018 - 2020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 </a:t>
            </a:r>
          </a:p>
        </p:txBody>
      </p:sp>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43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98573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5"/>
          <p:cNvGraphicFramePr>
            <a:graphicFrameLocks noGrp="1"/>
          </p:cNvGraphicFramePr>
          <p:nvPr>
            <p:ph idx="1"/>
            <p:extLst>
              <p:ext uri="{D42A27DB-BD31-4B8C-83A1-F6EECF244321}">
                <p14:modId xmlns:p14="http://schemas.microsoft.com/office/powerpoint/2010/main" val="1917478605"/>
              </p:ext>
            </p:extLst>
          </p:nvPr>
        </p:nvGraphicFramePr>
        <p:xfrm>
          <a:off x="637309" y="1133010"/>
          <a:ext cx="10972800" cy="5645085"/>
        </p:xfrm>
        <a:graphic>
          <a:graphicData uri="http://schemas.openxmlformats.org/drawingml/2006/table">
            <a:tbl>
              <a:tblPr firstRow="1" bandRow="1">
                <a:tableStyleId>{5C22544A-7EE6-4342-B048-85BDC9FD1C3A}</a:tableStyleId>
              </a:tblPr>
              <a:tblGrid>
                <a:gridCol w="542192">
                  <a:extLst>
                    <a:ext uri="{9D8B030D-6E8A-4147-A177-3AD203B41FA5}">
                      <a16:colId xmlns:a16="http://schemas.microsoft.com/office/drawing/2014/main" val="3067034410"/>
                    </a:ext>
                  </a:extLst>
                </a:gridCol>
                <a:gridCol w="4944208">
                  <a:extLst>
                    <a:ext uri="{9D8B030D-6E8A-4147-A177-3AD203B41FA5}">
                      <a16:colId xmlns:a16="http://schemas.microsoft.com/office/drawing/2014/main" val="1077451854"/>
                    </a:ext>
                  </a:extLst>
                </a:gridCol>
                <a:gridCol w="533400">
                  <a:extLst>
                    <a:ext uri="{9D8B030D-6E8A-4147-A177-3AD203B41FA5}">
                      <a16:colId xmlns:a16="http://schemas.microsoft.com/office/drawing/2014/main" val="3292730800"/>
                    </a:ext>
                  </a:extLst>
                </a:gridCol>
                <a:gridCol w="4953000">
                  <a:extLst>
                    <a:ext uri="{9D8B030D-6E8A-4147-A177-3AD203B41FA5}">
                      <a16:colId xmlns:a16="http://schemas.microsoft.com/office/drawing/2014/main" val="3636546012"/>
                    </a:ext>
                  </a:extLst>
                </a:gridCol>
              </a:tblGrid>
              <a:tr h="387372">
                <a:tc>
                  <a:txBody>
                    <a:bodyPr/>
                    <a:lstStyle/>
                    <a:p>
                      <a:pPr algn="ctr" fontAlgn="ctr"/>
                      <a:r>
                        <a:rPr lang="ru-RU" sz="1400" b="0" i="0" u="none" strike="noStrike" dirty="0">
                          <a:solidFill>
                            <a:schemeClr val="bg1"/>
                          </a:solidFill>
                          <a:effectLst/>
                          <a:latin typeface="Times New Roman" panose="02020603050405020304" pitchFamily="18" charset="0"/>
                        </a:rPr>
                        <a:t>№ п/п</a:t>
                      </a:r>
                    </a:p>
                  </a:txBody>
                  <a:tcPr marL="9525" marR="9525" marT="9525" marB="0" anchor="ctr"/>
                </a:tc>
                <a:tc>
                  <a:txBody>
                    <a:bodyPr/>
                    <a:lstStyle/>
                    <a:p>
                      <a:pPr algn="ctr" fontAlgn="ctr"/>
                      <a:r>
                        <a:rPr lang="ru-RU" sz="1400" b="0" i="0" u="none" strike="noStrike" dirty="0">
                          <a:solidFill>
                            <a:schemeClr val="bg1"/>
                          </a:solidFill>
                          <a:effectLst/>
                          <a:latin typeface="Times New Roman" panose="02020603050405020304" pitchFamily="18" charset="0"/>
                        </a:rPr>
                        <a:t>Наименование в </a:t>
                      </a:r>
                      <a:r>
                        <a:rPr lang="ru-RU" sz="1400" b="0" i="0" u="none" strike="noStrike" dirty="0" smtClean="0">
                          <a:solidFill>
                            <a:schemeClr val="bg1"/>
                          </a:solidFill>
                          <a:effectLst/>
                          <a:latin typeface="Times New Roman" panose="02020603050405020304" pitchFamily="18" charset="0"/>
                        </a:rPr>
                        <a:t>2017 </a:t>
                      </a:r>
                      <a:r>
                        <a:rPr lang="ru-RU" sz="1400" b="0" i="0" u="none" strike="noStrike" dirty="0">
                          <a:solidFill>
                            <a:schemeClr val="bg1"/>
                          </a:solidFill>
                          <a:effectLst/>
                          <a:latin typeface="Times New Roman" panose="02020603050405020304" pitchFamily="18" charset="0"/>
                        </a:rPr>
                        <a:t>году</a:t>
                      </a:r>
                    </a:p>
                  </a:txBody>
                  <a:tcPr marL="9525" marR="9525" marT="9525" marB="0" anchor="ctr"/>
                </a:tc>
                <a:tc>
                  <a:txBody>
                    <a:bodyPr/>
                    <a:lstStyle/>
                    <a:p>
                      <a:pPr algn="ctr" fontAlgn="ctr"/>
                      <a:r>
                        <a:rPr lang="ru-RU" sz="1400" b="0" i="0" u="none" strike="noStrike" dirty="0">
                          <a:solidFill>
                            <a:schemeClr val="bg1"/>
                          </a:solidFill>
                          <a:effectLst/>
                          <a:latin typeface="Times New Roman" panose="02020603050405020304" pitchFamily="18" charset="0"/>
                        </a:rPr>
                        <a:t>№ п/п</a:t>
                      </a:r>
                    </a:p>
                  </a:txBody>
                  <a:tcPr marL="9525" marR="9525" marT="9525" marB="0" anchor="ctr"/>
                </a:tc>
                <a:tc>
                  <a:txBody>
                    <a:bodyPr/>
                    <a:lstStyle/>
                    <a:p>
                      <a:pPr algn="ctr" fontAlgn="ctr"/>
                      <a:r>
                        <a:rPr lang="ru-RU" sz="1400" b="0" i="0" u="none" strike="noStrike" dirty="0">
                          <a:solidFill>
                            <a:schemeClr val="bg1"/>
                          </a:solidFill>
                          <a:effectLst/>
                          <a:latin typeface="Times New Roman" panose="02020603050405020304" pitchFamily="18" charset="0"/>
                        </a:rPr>
                        <a:t>Наименование в </a:t>
                      </a:r>
                      <a:r>
                        <a:rPr lang="ru-RU" sz="1400" b="0" i="0" u="none" strike="noStrike" dirty="0" smtClean="0">
                          <a:solidFill>
                            <a:schemeClr val="bg1"/>
                          </a:solidFill>
                          <a:effectLst/>
                          <a:latin typeface="Times New Roman" panose="02020603050405020304" pitchFamily="18" charset="0"/>
                        </a:rPr>
                        <a:t>2018-2020 </a:t>
                      </a:r>
                      <a:r>
                        <a:rPr lang="ru-RU" sz="1400" b="0" i="0" u="none" strike="noStrike" dirty="0">
                          <a:solidFill>
                            <a:schemeClr val="bg1"/>
                          </a:solidFill>
                          <a:effectLst/>
                          <a:latin typeface="Times New Roman" panose="02020603050405020304" pitchFamily="18" charset="0"/>
                        </a:rPr>
                        <a:t>годах</a:t>
                      </a:r>
                    </a:p>
                  </a:txBody>
                  <a:tcPr marL="9525" marR="9525" marT="9525" marB="0" anchor="ctr"/>
                </a:tc>
                <a:extLst>
                  <a:ext uri="{0D108BD9-81ED-4DB2-BD59-A6C34878D82A}">
                    <a16:rowId xmlns:a16="http://schemas.microsoft.com/office/drawing/2014/main" val="1197088000"/>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здравоохранения Камчатского </a:t>
                      </a:r>
                      <a:r>
                        <a:rPr lang="ru-RU" sz="1100" b="0" i="0" u="none" strike="noStrike" dirty="0" smtClean="0">
                          <a:solidFill>
                            <a:srgbClr val="000000"/>
                          </a:solidFill>
                          <a:effectLst/>
                          <a:latin typeface="Times New Roman" panose="02020603050405020304" pitchFamily="18" charset="0"/>
                        </a:rPr>
                        <a:t>края</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здравоохранения Камчатского края</a:t>
                      </a:r>
                    </a:p>
                  </a:txBody>
                  <a:tcPr marL="9525" marR="9525" marT="9525" marB="0" anchor="ctr"/>
                </a:tc>
                <a:extLst>
                  <a:ext uri="{0D108BD9-81ED-4DB2-BD59-A6C34878D82A}">
                    <a16:rowId xmlns:a16="http://schemas.microsoft.com/office/drawing/2014/main" val="2702463616"/>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2</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образования в Камчатском </a:t>
                      </a:r>
                      <a:r>
                        <a:rPr lang="ru-RU" sz="1100" b="0" i="0" u="none" strike="noStrike" dirty="0" smtClean="0">
                          <a:solidFill>
                            <a:srgbClr val="000000"/>
                          </a:solidFill>
                          <a:effectLst/>
                          <a:latin typeface="Times New Roman" panose="02020603050405020304" pitchFamily="18" charset="0"/>
                        </a:rPr>
                        <a:t>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2</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образования в Камчатском крае</a:t>
                      </a:r>
                    </a:p>
                  </a:txBody>
                  <a:tcPr marL="9525" marR="9525" marT="9525" marB="0" anchor="ctr"/>
                </a:tc>
                <a:extLst>
                  <a:ext uri="{0D108BD9-81ED-4DB2-BD59-A6C34878D82A}">
                    <a16:rowId xmlns:a16="http://schemas.microsoft.com/office/drawing/2014/main" val="2170311094"/>
                  </a:ext>
                </a:extLst>
              </a:tr>
              <a:tr h="387372">
                <a:tc>
                  <a:txBody>
                    <a:bodyPr/>
                    <a:lstStyle/>
                    <a:p>
                      <a:pPr algn="ctr" fontAlgn="ctr"/>
                      <a:r>
                        <a:rPr lang="ru-RU" sz="1100" b="0" i="0" u="none" strike="noStrike" dirty="0" smtClean="0">
                          <a:solidFill>
                            <a:srgbClr val="000000"/>
                          </a:solidFill>
                          <a:effectLst/>
                          <a:latin typeface="Times New Roman" panose="02020603050405020304" pitchFamily="18" charset="0"/>
                        </a:rPr>
                        <a:t>3</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культуры в Камчатском </a:t>
                      </a:r>
                      <a:r>
                        <a:rPr lang="ru-RU" sz="1100" b="0" i="0" u="none" strike="noStrike" dirty="0" smtClean="0">
                          <a:solidFill>
                            <a:srgbClr val="000000"/>
                          </a:solidFill>
                          <a:effectLst/>
                          <a:latin typeface="Times New Roman" panose="02020603050405020304" pitchFamily="18" charset="0"/>
                        </a:rPr>
                        <a:t>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3</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культуры в Камчатском крае</a:t>
                      </a:r>
                    </a:p>
                  </a:txBody>
                  <a:tcPr marL="9525" marR="9525" marT="9525" marB="0" anchor="ctr"/>
                </a:tc>
                <a:extLst>
                  <a:ext uri="{0D108BD9-81ED-4DB2-BD59-A6C34878D82A}">
                    <a16:rowId xmlns:a16="http://schemas.microsoft.com/office/drawing/2014/main" val="944480747"/>
                  </a:ext>
                </a:extLst>
              </a:tr>
              <a:tr h="387372">
                <a:tc>
                  <a:txBody>
                    <a:bodyPr/>
                    <a:lstStyle/>
                    <a:p>
                      <a:pPr algn="ctr" fontAlgn="ctr"/>
                      <a:r>
                        <a:rPr lang="ru-RU" sz="1100" b="0" i="0" u="none" strike="noStrike" dirty="0" smtClean="0">
                          <a:solidFill>
                            <a:srgbClr val="000000"/>
                          </a:solidFill>
                          <a:effectLst/>
                          <a:latin typeface="Times New Roman" panose="02020603050405020304" pitchFamily="18" charset="0"/>
                        </a:rPr>
                        <a:t>4</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Семья и дети </a:t>
                      </a:r>
                      <a:r>
                        <a:rPr lang="ru-RU" sz="1100" b="0" i="0" u="none" strike="noStrike" dirty="0" smtClean="0">
                          <a:solidFill>
                            <a:srgbClr val="000000"/>
                          </a:solidFill>
                          <a:effectLst/>
                          <a:latin typeface="Times New Roman" panose="02020603050405020304" pitchFamily="18" charset="0"/>
                        </a:rPr>
                        <a:t>Камчатки</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4</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Семья и дети Камчатки</a:t>
                      </a:r>
                    </a:p>
                  </a:txBody>
                  <a:tcPr marL="9525" marR="9525" marT="9525" marB="0" anchor="ctr"/>
                </a:tc>
                <a:extLst>
                  <a:ext uri="{0D108BD9-81ED-4DB2-BD59-A6C34878D82A}">
                    <a16:rowId xmlns:a16="http://schemas.microsoft.com/office/drawing/2014/main" val="487419789"/>
                  </a:ext>
                </a:extLst>
              </a:tr>
              <a:tr h="387372">
                <a:tc>
                  <a:txBody>
                    <a:bodyPr/>
                    <a:lstStyle/>
                    <a:p>
                      <a:pPr algn="ctr" fontAlgn="ctr"/>
                      <a:r>
                        <a:rPr lang="ru-RU" sz="1100" b="0" i="0" u="none" strike="noStrike" dirty="0" smtClean="0">
                          <a:solidFill>
                            <a:srgbClr val="000000"/>
                          </a:solidFill>
                          <a:effectLst/>
                          <a:latin typeface="Times New Roman" panose="02020603050405020304" pitchFamily="18" charset="0"/>
                        </a:rPr>
                        <a:t>5</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Социальная поддержка граждан в Камчатском </a:t>
                      </a:r>
                      <a:r>
                        <a:rPr lang="ru-RU" sz="1100" b="0" i="0" u="none" strike="noStrike" dirty="0" smtClean="0">
                          <a:solidFill>
                            <a:srgbClr val="000000"/>
                          </a:solidFill>
                          <a:effectLst/>
                          <a:latin typeface="Times New Roman" panose="02020603050405020304" pitchFamily="18" charset="0"/>
                        </a:rPr>
                        <a:t>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5</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Социальная поддержка граждан в Камчатском крае</a:t>
                      </a:r>
                    </a:p>
                  </a:txBody>
                  <a:tcPr marL="9525" marR="9525" marT="9525" marB="0" anchor="ctr"/>
                </a:tc>
                <a:extLst>
                  <a:ext uri="{0D108BD9-81ED-4DB2-BD59-A6C34878D82A}">
                    <a16:rowId xmlns:a16="http://schemas.microsoft.com/office/drawing/2014/main" val="2500582322"/>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6</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Содействие занятости населения Камчатского </a:t>
                      </a:r>
                      <a:r>
                        <a:rPr lang="ru-RU" sz="1100" b="0" i="0" u="none" strike="noStrike" dirty="0" smtClean="0">
                          <a:solidFill>
                            <a:srgbClr val="000000"/>
                          </a:solidFill>
                          <a:effectLst/>
                          <a:latin typeface="Times New Roman" panose="02020603050405020304" pitchFamily="18" charset="0"/>
                        </a:rPr>
                        <a:t>края</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6</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Содействие занятости населения Камчатского края</a:t>
                      </a:r>
                    </a:p>
                  </a:txBody>
                  <a:tcPr marL="9525" marR="9525" marT="9525" marB="0" anchor="ctr"/>
                </a:tc>
                <a:extLst>
                  <a:ext uri="{0D108BD9-81ED-4DB2-BD59-A6C34878D82A}">
                    <a16:rowId xmlns:a16="http://schemas.microsoft.com/office/drawing/2014/main" val="4017450030"/>
                  </a:ext>
                </a:extLst>
              </a:tr>
              <a:tr h="387372">
                <a:tc>
                  <a:txBody>
                    <a:bodyPr/>
                    <a:lstStyle/>
                    <a:p>
                      <a:pPr algn="ctr" fontAlgn="ctr"/>
                      <a:r>
                        <a:rPr lang="ru-RU" sz="1100" b="0" i="0" u="none" strike="noStrike" dirty="0" smtClean="0">
                          <a:solidFill>
                            <a:srgbClr val="000000"/>
                          </a:solidFill>
                          <a:effectLst/>
                          <a:latin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Физическая культура, спорт, молодежная политика, отдых и оздоровление детей в Камчатском </a:t>
                      </a:r>
                      <a:r>
                        <a:rPr lang="ru-RU" sz="1100" b="0" i="0" u="none" strike="noStrike" dirty="0" smtClean="0">
                          <a:solidFill>
                            <a:srgbClr val="000000"/>
                          </a:solidFill>
                          <a:effectLst/>
                          <a:latin typeface="Times New Roman" panose="02020603050405020304" pitchFamily="18" charset="0"/>
                        </a:rPr>
                        <a:t>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Физическая культура, спорт, молодежная политика, отдых и оздоровление детей в Камчатском крае</a:t>
                      </a:r>
                    </a:p>
                  </a:txBody>
                  <a:tcPr marL="9525" marR="9525" marT="9525" marB="0" anchor="ctr"/>
                </a:tc>
                <a:extLst>
                  <a:ext uri="{0D108BD9-81ED-4DB2-BD59-A6C34878D82A}">
                    <a16:rowId xmlns:a16="http://schemas.microsoft.com/office/drawing/2014/main" val="961168909"/>
                  </a:ext>
                </a:extLst>
              </a:tr>
              <a:tr h="387372">
                <a:tc>
                  <a:txBody>
                    <a:bodyPr/>
                    <a:lstStyle/>
                    <a:p>
                      <a:pPr algn="ctr" fontAlgn="ctr"/>
                      <a:r>
                        <a:rPr lang="ru-RU" sz="1100" b="0" i="0" u="none" strike="noStrike" dirty="0" smtClean="0">
                          <a:solidFill>
                            <a:srgbClr val="000000"/>
                          </a:solidFill>
                          <a:effectLst/>
                          <a:latin typeface="Times New Roman" panose="02020603050405020304" pitchFamily="18" charset="0"/>
                        </a:rPr>
                        <a:t>8</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экономики и внешнеэкономической деятельности Камчатского </a:t>
                      </a:r>
                      <a:r>
                        <a:rPr lang="ru-RU" sz="1100" b="0" i="0" u="none" strike="noStrike" dirty="0" smtClean="0">
                          <a:solidFill>
                            <a:srgbClr val="000000"/>
                          </a:solidFill>
                          <a:effectLst/>
                          <a:latin typeface="Times New Roman" panose="02020603050405020304" pitchFamily="18" charset="0"/>
                        </a:rPr>
                        <a:t>края</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8</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экономики и внешнеэкономической деятельности Камчатского края</a:t>
                      </a:r>
                    </a:p>
                  </a:txBody>
                  <a:tcPr marL="9525" marR="9525" marT="9525" marB="0" anchor="ctr"/>
                </a:tc>
                <a:extLst>
                  <a:ext uri="{0D108BD9-81ED-4DB2-BD59-A6C34878D82A}">
                    <a16:rowId xmlns:a16="http://schemas.microsoft.com/office/drawing/2014/main" val="3158472410"/>
                  </a:ext>
                </a:extLst>
              </a:tr>
              <a:tr h="387372">
                <a:tc>
                  <a:txBody>
                    <a:bodyPr/>
                    <a:lstStyle/>
                    <a:p>
                      <a:pPr algn="ctr" fontAlgn="ctr"/>
                      <a:r>
                        <a:rPr lang="ru-RU" sz="1100" b="0" i="0" u="none" strike="noStrike" dirty="0" smtClean="0">
                          <a:solidFill>
                            <a:srgbClr val="000000"/>
                          </a:solidFill>
                          <a:effectLst/>
                          <a:latin typeface="Times New Roman" panose="02020603050405020304" pitchFamily="18" charset="0"/>
                        </a:rPr>
                        <a:t>9</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Камчатского </a:t>
                      </a:r>
                      <a:r>
                        <a:rPr lang="ru-RU" sz="1100" b="0" i="0" u="none" strike="noStrike" dirty="0" smtClean="0">
                          <a:solidFill>
                            <a:srgbClr val="000000"/>
                          </a:solidFill>
                          <a:effectLst/>
                          <a:latin typeface="Times New Roman" panose="02020603050405020304" pitchFamily="18" charset="0"/>
                        </a:rPr>
                        <a:t>края</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9</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Камчатского края</a:t>
                      </a:r>
                    </a:p>
                  </a:txBody>
                  <a:tcPr marL="9525" marR="9525" marT="9525" marB="0" anchor="ctr"/>
                </a:tc>
                <a:extLst>
                  <a:ext uri="{0D108BD9-81ED-4DB2-BD59-A6C34878D82A}">
                    <a16:rowId xmlns:a16="http://schemas.microsoft.com/office/drawing/2014/main" val="3532195943"/>
                  </a:ext>
                </a:extLst>
              </a:tr>
              <a:tr h="387372">
                <a:tc>
                  <a:txBody>
                    <a:bodyPr/>
                    <a:lstStyle/>
                    <a:p>
                      <a:pPr algn="ctr" fontAlgn="ctr"/>
                      <a:r>
                        <a:rPr lang="ru-RU" sz="1100" b="0" i="0" u="none" strike="noStrike" dirty="0" smtClean="0">
                          <a:solidFill>
                            <a:srgbClr val="000000"/>
                          </a:solidFill>
                          <a:effectLst/>
                          <a:latin typeface="Times New Roman" panose="02020603050405020304" pitchFamily="18" charset="0"/>
                        </a:rPr>
                        <a:t>10</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Обеспечение доступным и комфортным жильем жителей Камчатского </a:t>
                      </a:r>
                      <a:r>
                        <a:rPr lang="ru-RU" sz="1100" b="0" i="0" u="none" strike="noStrike" dirty="0" smtClean="0">
                          <a:solidFill>
                            <a:srgbClr val="000000"/>
                          </a:solidFill>
                          <a:effectLst/>
                          <a:latin typeface="Times New Roman" panose="02020603050405020304" pitchFamily="18" charset="0"/>
                        </a:rPr>
                        <a:t>края</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10</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Обеспечение доступным и комфортным жильем жителей Камчатского края</a:t>
                      </a:r>
                    </a:p>
                  </a:txBody>
                  <a:tcPr marL="9525" marR="9525" marT="9525" marB="0" anchor="ctr"/>
                </a:tc>
                <a:extLst>
                  <a:ext uri="{0D108BD9-81ED-4DB2-BD59-A6C34878D82A}">
                    <a16:rowId xmlns:a16="http://schemas.microsoft.com/office/drawing/2014/main" val="3168008783"/>
                  </a:ext>
                </a:extLst>
              </a:tr>
              <a:tr h="535290">
                <a:tc>
                  <a:txBody>
                    <a:bodyPr/>
                    <a:lstStyle/>
                    <a:p>
                      <a:pPr algn="ctr" fontAlgn="ctr"/>
                      <a:r>
                        <a:rPr lang="ru-RU" sz="1100" b="0" i="0" u="none" strike="noStrike" dirty="0" smtClean="0">
                          <a:solidFill>
                            <a:srgbClr val="000000"/>
                          </a:solidFill>
                          <a:effectLst/>
                          <a:latin typeface="Times New Roman" panose="02020603050405020304" pitchFamily="18" charset="0"/>
                        </a:rPr>
                        <a:t>11</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a:t>
                      </a:r>
                      <a:r>
                        <a:rPr lang="ru-RU" sz="1100" b="0" i="0" u="none" strike="noStrike" dirty="0" smtClean="0">
                          <a:solidFill>
                            <a:srgbClr val="000000"/>
                          </a:solidFill>
                          <a:effectLst/>
                          <a:latin typeface="Times New Roman" panose="02020603050405020304" pitchFamily="18" charset="0"/>
                        </a:rPr>
                        <a:t>территорий</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11</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Энергоэффективность, развитие энергетики и коммунального хозяйства, обеспечение жителей населенных пунктов Камчатского края коммунальными </a:t>
                      </a:r>
                      <a:r>
                        <a:rPr lang="ru-RU" sz="1100" b="0" i="0" u="none" strike="noStrike" dirty="0" smtClean="0">
                          <a:solidFill>
                            <a:srgbClr val="000000"/>
                          </a:solidFill>
                          <a:effectLst/>
                          <a:latin typeface="Times New Roman" panose="02020603050405020304" pitchFamily="18" charset="0"/>
                        </a:rPr>
                        <a:t>услугами</a:t>
                      </a:r>
                      <a:endParaRPr lang="ru-RU"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73831273"/>
                  </a:ext>
                </a:extLst>
              </a:tr>
              <a:tr h="387372">
                <a:tc>
                  <a:txBody>
                    <a:bodyPr/>
                    <a:lstStyle/>
                    <a:p>
                      <a:pPr algn="ctr" fontAlgn="ctr"/>
                      <a:r>
                        <a:rPr lang="ru-RU" sz="1100" b="0" i="0" u="none" strike="noStrike" dirty="0" smtClean="0">
                          <a:solidFill>
                            <a:srgbClr val="000000"/>
                          </a:solidFill>
                          <a:effectLst/>
                          <a:latin typeface="Times New Roman" panose="02020603050405020304" pitchFamily="18" charset="0"/>
                        </a:rPr>
                        <a:t>12</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транспортной системы в Камчатском </a:t>
                      </a:r>
                      <a:r>
                        <a:rPr lang="ru-RU" sz="1100" b="0" i="0" u="none" strike="noStrike" dirty="0" smtClean="0">
                          <a:solidFill>
                            <a:srgbClr val="000000"/>
                          </a:solidFill>
                          <a:effectLst/>
                          <a:latin typeface="Times New Roman" panose="02020603050405020304" pitchFamily="18" charset="0"/>
                        </a:rPr>
                        <a:t>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12</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транспортной системы в Камчатском крае</a:t>
                      </a:r>
                    </a:p>
                  </a:txBody>
                  <a:tcPr marL="9525" marR="9525" marT="9525" marB="0" anchor="ctr"/>
                </a:tc>
                <a:extLst>
                  <a:ext uri="{0D108BD9-81ED-4DB2-BD59-A6C34878D82A}">
                    <a16:rowId xmlns:a16="http://schemas.microsoft.com/office/drawing/2014/main" val="3776231424"/>
                  </a:ext>
                </a:extLst>
              </a:tr>
              <a:tr h="461331">
                <a:tc>
                  <a:txBody>
                    <a:bodyPr/>
                    <a:lstStyle/>
                    <a:p>
                      <a:pPr algn="ctr" fontAlgn="ctr"/>
                      <a:r>
                        <a:rPr lang="ru-RU" sz="1100" b="0" i="0" u="none" strike="noStrike" dirty="0" smtClean="0">
                          <a:solidFill>
                            <a:srgbClr val="000000"/>
                          </a:solidFill>
                          <a:effectLst/>
                          <a:latin typeface="Times New Roman" panose="02020603050405020304" pitchFamily="18" charset="0"/>
                        </a:rPr>
                        <a:t>13</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smtClean="0">
                          <a:solidFill>
                            <a:srgbClr val="000000"/>
                          </a:solidFill>
                          <a:effectLst/>
                          <a:latin typeface="Times New Roman" panose="02020603050405020304" pitchFamily="18" charset="0"/>
                        </a:rPr>
                        <a:t>Совершенствование управления имуществом, находящимся в государственной собственности Камчатского края</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13</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Совершенствование управления имуществом, находящимся в государственной собственности Камчатского края</a:t>
                      </a:r>
                    </a:p>
                  </a:txBody>
                  <a:tcPr marL="9525" marR="9525" marT="9525" marB="0" anchor="ctr"/>
                </a:tc>
                <a:extLst>
                  <a:ext uri="{0D108BD9-81ED-4DB2-BD59-A6C34878D82A}">
                    <a16:rowId xmlns:a16="http://schemas.microsoft.com/office/drawing/2014/main" val="569418053"/>
                  </a:ext>
                </a:extLst>
              </a:tr>
            </a:tbl>
          </a:graphicData>
        </a:graphic>
      </p:graphicFrame>
    </p:spTree>
    <p:extLst>
      <p:ext uri="{BB962C8B-B14F-4D97-AF65-F5344CB8AC3E}">
        <p14:creationId xmlns:p14="http://schemas.microsoft.com/office/powerpoint/2010/main" val="33419185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44 СЛАЙД </a:t>
            </a:r>
            <a:endParaRPr lang="ru-RU" sz="1400" b="1" i="1" dirty="0">
              <a:solidFill>
                <a:schemeClr val="bg1">
                  <a:lumMod val="50000"/>
                </a:schemeClr>
              </a:solidFill>
            </a:endParaRPr>
          </a:p>
        </p:txBody>
      </p:sp>
      <p:sp>
        <p:nvSpPr>
          <p:cNvPr id="6" name="Заголовок 2"/>
          <p:cNvSpPr>
            <a:spLocks noGrp="1"/>
          </p:cNvSpPr>
          <p:nvPr/>
        </p:nvSpPr>
        <p:spPr>
          <a:xfrm>
            <a:off x="609600" y="2628900"/>
            <a:ext cx="109728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ru-RU" dirty="0"/>
          </a:p>
        </p:txBody>
      </p:sp>
      <p:graphicFrame>
        <p:nvGraphicFramePr>
          <p:cNvPr id="7" name="Объект 4"/>
          <p:cNvGraphicFramePr>
            <a:graphicFrameLocks noGrp="1"/>
          </p:cNvGraphicFramePr>
          <p:nvPr>
            <p:ph idx="1"/>
            <p:extLst>
              <p:ext uri="{D42A27DB-BD31-4B8C-83A1-F6EECF244321}">
                <p14:modId xmlns:p14="http://schemas.microsoft.com/office/powerpoint/2010/main" val="2617086440"/>
              </p:ext>
            </p:extLst>
          </p:nvPr>
        </p:nvGraphicFramePr>
        <p:xfrm>
          <a:off x="609600" y="790722"/>
          <a:ext cx="10972800" cy="5276556"/>
        </p:xfrm>
        <a:graphic>
          <a:graphicData uri="http://schemas.openxmlformats.org/drawingml/2006/table">
            <a:tbl>
              <a:tblPr firstRow="1" bandRow="1">
                <a:tableStyleId>{5C22544A-7EE6-4342-B048-85BDC9FD1C3A}</a:tableStyleId>
              </a:tblPr>
              <a:tblGrid>
                <a:gridCol w="621323">
                  <a:extLst>
                    <a:ext uri="{9D8B030D-6E8A-4147-A177-3AD203B41FA5}">
                      <a16:colId xmlns:a16="http://schemas.microsoft.com/office/drawing/2014/main" val="3752535904"/>
                    </a:ext>
                  </a:extLst>
                </a:gridCol>
                <a:gridCol w="4865077">
                  <a:extLst>
                    <a:ext uri="{9D8B030D-6E8A-4147-A177-3AD203B41FA5}">
                      <a16:colId xmlns:a16="http://schemas.microsoft.com/office/drawing/2014/main" val="1399221833"/>
                    </a:ext>
                  </a:extLst>
                </a:gridCol>
                <a:gridCol w="630115">
                  <a:extLst>
                    <a:ext uri="{9D8B030D-6E8A-4147-A177-3AD203B41FA5}">
                      <a16:colId xmlns:a16="http://schemas.microsoft.com/office/drawing/2014/main" val="2411569645"/>
                    </a:ext>
                  </a:extLst>
                </a:gridCol>
                <a:gridCol w="4856285">
                  <a:extLst>
                    <a:ext uri="{9D8B030D-6E8A-4147-A177-3AD203B41FA5}">
                      <a16:colId xmlns:a16="http://schemas.microsoft.com/office/drawing/2014/main" val="3841982306"/>
                    </a:ext>
                  </a:extLst>
                </a:gridCol>
              </a:tblGrid>
              <a:tr h="439713">
                <a:tc>
                  <a:txBody>
                    <a:bodyPr/>
                    <a:lstStyle/>
                    <a:p>
                      <a:pPr algn="ctr" fontAlgn="ctr"/>
                      <a:r>
                        <a:rPr lang="ru-RU" sz="1400" b="0" i="0" u="none" strike="noStrike" dirty="0">
                          <a:solidFill>
                            <a:schemeClr val="bg1"/>
                          </a:solidFill>
                          <a:effectLst/>
                          <a:latin typeface="Times New Roman" panose="02020603050405020304" pitchFamily="18" charset="0"/>
                        </a:rPr>
                        <a:t>№ п/п</a:t>
                      </a:r>
                    </a:p>
                  </a:txBody>
                  <a:tcPr marL="9525" marR="9525" marT="9525" marB="0" anchor="ctr">
                    <a:solidFill>
                      <a:schemeClr val="accent1"/>
                    </a:solidFill>
                  </a:tcPr>
                </a:tc>
                <a:tc>
                  <a:txBody>
                    <a:bodyPr/>
                    <a:lstStyle/>
                    <a:p>
                      <a:pPr algn="ctr" fontAlgn="ctr"/>
                      <a:r>
                        <a:rPr lang="ru-RU" sz="1400" b="0" i="0" u="none" strike="noStrike" dirty="0">
                          <a:solidFill>
                            <a:schemeClr val="bg1"/>
                          </a:solidFill>
                          <a:effectLst/>
                          <a:latin typeface="Times New Roman" panose="02020603050405020304" pitchFamily="18" charset="0"/>
                        </a:rPr>
                        <a:t>Наименование в </a:t>
                      </a:r>
                      <a:r>
                        <a:rPr lang="ru-RU" sz="1400" b="0" i="0" u="none" strike="noStrike" dirty="0" smtClean="0">
                          <a:solidFill>
                            <a:schemeClr val="bg1"/>
                          </a:solidFill>
                          <a:effectLst/>
                          <a:latin typeface="Times New Roman" panose="02020603050405020304" pitchFamily="18" charset="0"/>
                        </a:rPr>
                        <a:t>2017 </a:t>
                      </a:r>
                      <a:r>
                        <a:rPr lang="ru-RU" sz="1400" b="0" i="0" u="none" strike="noStrike" dirty="0">
                          <a:solidFill>
                            <a:schemeClr val="bg1"/>
                          </a:solidFill>
                          <a:effectLst/>
                          <a:latin typeface="Times New Roman" panose="02020603050405020304" pitchFamily="18" charset="0"/>
                        </a:rPr>
                        <a:t>году</a:t>
                      </a:r>
                    </a:p>
                  </a:txBody>
                  <a:tcPr marL="9525" marR="9525" marT="9525" marB="0" anchor="ctr">
                    <a:solidFill>
                      <a:schemeClr val="accent1"/>
                    </a:solidFill>
                  </a:tcPr>
                </a:tc>
                <a:tc>
                  <a:txBody>
                    <a:bodyPr/>
                    <a:lstStyle/>
                    <a:p>
                      <a:pPr algn="ctr" fontAlgn="ctr"/>
                      <a:r>
                        <a:rPr lang="ru-RU" sz="1400" b="0" i="0" u="none" strike="noStrike" dirty="0">
                          <a:solidFill>
                            <a:schemeClr val="bg1"/>
                          </a:solidFill>
                          <a:effectLst/>
                          <a:latin typeface="Times New Roman" panose="02020603050405020304" pitchFamily="18" charset="0"/>
                        </a:rPr>
                        <a:t>№ п/п</a:t>
                      </a:r>
                    </a:p>
                  </a:txBody>
                  <a:tcPr marL="9525" marR="9525" marT="9525" marB="0" anchor="ctr">
                    <a:solidFill>
                      <a:schemeClr val="accent1"/>
                    </a:solidFill>
                  </a:tcPr>
                </a:tc>
                <a:tc>
                  <a:txBody>
                    <a:bodyPr/>
                    <a:lstStyle/>
                    <a:p>
                      <a:pPr algn="ctr" fontAlgn="ctr"/>
                      <a:r>
                        <a:rPr lang="ru-RU" sz="1400" b="0" i="0" u="none" strike="noStrike" dirty="0">
                          <a:solidFill>
                            <a:schemeClr val="bg1"/>
                          </a:solidFill>
                          <a:effectLst/>
                          <a:latin typeface="Times New Roman" panose="02020603050405020304" pitchFamily="18" charset="0"/>
                        </a:rPr>
                        <a:t>Наименование в </a:t>
                      </a:r>
                      <a:r>
                        <a:rPr lang="ru-RU" sz="1400" b="0" i="0" u="none" strike="noStrike" dirty="0" smtClean="0">
                          <a:solidFill>
                            <a:schemeClr val="bg1"/>
                          </a:solidFill>
                          <a:effectLst/>
                          <a:latin typeface="Times New Roman" panose="02020603050405020304" pitchFamily="18" charset="0"/>
                        </a:rPr>
                        <a:t>2018-2020 </a:t>
                      </a:r>
                      <a:r>
                        <a:rPr lang="ru-RU" sz="1400" b="0" i="0" u="none" strike="noStrike" dirty="0">
                          <a:solidFill>
                            <a:schemeClr val="bg1"/>
                          </a:solidFill>
                          <a:effectLst/>
                          <a:latin typeface="Times New Roman" panose="02020603050405020304" pitchFamily="18" charset="0"/>
                        </a:rPr>
                        <a:t>годах</a:t>
                      </a:r>
                    </a:p>
                  </a:txBody>
                  <a:tcPr marL="9525" marR="9525" marT="9525" marB="0" anchor="ctr">
                    <a:solidFill>
                      <a:schemeClr val="accent1"/>
                    </a:solidFill>
                  </a:tcPr>
                </a:tc>
                <a:extLst>
                  <a:ext uri="{0D108BD9-81ED-4DB2-BD59-A6C34878D82A}">
                    <a16:rowId xmlns:a16="http://schemas.microsoft.com/office/drawing/2014/main" val="2014631495"/>
                  </a:ext>
                </a:extLst>
              </a:tr>
              <a:tr h="439713">
                <a:tc>
                  <a:txBody>
                    <a:bodyPr/>
                    <a:lstStyle/>
                    <a:p>
                      <a:pPr algn="ctr" fontAlgn="ctr"/>
                      <a:r>
                        <a:rPr lang="ru-RU" sz="1100" b="0" i="0" u="none" strike="noStrike" dirty="0" smtClean="0">
                          <a:solidFill>
                            <a:srgbClr val="000000"/>
                          </a:solidFill>
                          <a:effectLst/>
                          <a:latin typeface="Times New Roman" panose="02020603050405020304" pitchFamily="18" charset="0"/>
                        </a:rPr>
                        <a:t>14</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рыбохозяйственного комплекса Камчатского </a:t>
                      </a:r>
                      <a:r>
                        <a:rPr lang="ru-RU" sz="1100" b="0" i="0" u="none" strike="noStrike" dirty="0" smtClean="0">
                          <a:solidFill>
                            <a:srgbClr val="000000"/>
                          </a:solidFill>
                          <a:effectLst/>
                          <a:latin typeface="Times New Roman" panose="02020603050405020304" pitchFamily="18" charset="0"/>
                        </a:rPr>
                        <a:t>края</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14</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рыбохозяйственного комплекса Камчатского края</a:t>
                      </a:r>
                    </a:p>
                  </a:txBody>
                  <a:tcPr marL="9525" marR="9525" marT="9525" marB="0" anchor="ctr"/>
                </a:tc>
                <a:extLst>
                  <a:ext uri="{0D108BD9-81ED-4DB2-BD59-A6C34878D82A}">
                    <a16:rowId xmlns:a16="http://schemas.microsoft.com/office/drawing/2014/main" val="1305362825"/>
                  </a:ext>
                </a:extLst>
              </a:tr>
              <a:tr h="439713">
                <a:tc>
                  <a:txBody>
                    <a:bodyPr/>
                    <a:lstStyle/>
                    <a:p>
                      <a:pPr algn="ctr" fontAlgn="ctr"/>
                      <a:r>
                        <a:rPr lang="ru-RU" sz="1100" b="0" i="0" u="none" strike="noStrike" dirty="0" smtClean="0">
                          <a:solidFill>
                            <a:srgbClr val="000000"/>
                          </a:solidFill>
                          <a:effectLst/>
                          <a:latin typeface="Times New Roman" panose="02020603050405020304" pitchFamily="18" charset="0"/>
                        </a:rPr>
                        <a:t>15</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Охрана окружающей среды, воспроизводство и использование природных ресурсов в Камчатском </a:t>
                      </a:r>
                      <a:r>
                        <a:rPr lang="ru-RU" sz="1100" b="0" i="0" u="none" strike="noStrike" dirty="0" smtClean="0">
                          <a:solidFill>
                            <a:srgbClr val="000000"/>
                          </a:solidFill>
                          <a:effectLst/>
                          <a:latin typeface="Times New Roman" panose="02020603050405020304" pitchFamily="18" charset="0"/>
                        </a:rPr>
                        <a:t>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15</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Охрана окружающей среды, воспроизводство и использование</a:t>
                      </a:r>
                      <a:br>
                        <a:rPr lang="ru-RU" sz="1100" b="0" i="0" u="none" strike="noStrike" dirty="0">
                          <a:solidFill>
                            <a:srgbClr val="000000"/>
                          </a:solidFill>
                          <a:effectLst/>
                          <a:latin typeface="Times New Roman" panose="02020603050405020304" pitchFamily="18" charset="0"/>
                        </a:rPr>
                      </a:br>
                      <a:r>
                        <a:rPr lang="ru-RU" sz="1100" b="0" i="0" u="none" strike="noStrike" dirty="0">
                          <a:solidFill>
                            <a:srgbClr val="000000"/>
                          </a:solidFill>
                          <a:effectLst/>
                          <a:latin typeface="Times New Roman" panose="02020603050405020304" pitchFamily="18" charset="0"/>
                        </a:rPr>
                        <a:t>природных ресурсов в Камчатском крае</a:t>
                      </a:r>
                    </a:p>
                  </a:txBody>
                  <a:tcPr marL="9525" marR="9525" marT="9525" marB="0" anchor="ctr"/>
                </a:tc>
                <a:extLst>
                  <a:ext uri="{0D108BD9-81ED-4DB2-BD59-A6C34878D82A}">
                    <a16:rowId xmlns:a16="http://schemas.microsoft.com/office/drawing/2014/main" val="1830682353"/>
                  </a:ext>
                </a:extLst>
              </a:tr>
              <a:tr h="439713">
                <a:tc>
                  <a:txBody>
                    <a:bodyPr/>
                    <a:lstStyle/>
                    <a:p>
                      <a:pPr algn="ctr" fontAlgn="ctr"/>
                      <a:r>
                        <a:rPr lang="ru-RU" sz="1100" b="0" i="0" u="none" strike="noStrike" dirty="0" smtClean="0">
                          <a:solidFill>
                            <a:srgbClr val="000000"/>
                          </a:solidFill>
                          <a:effectLst/>
                          <a:latin typeface="Times New Roman" panose="02020603050405020304" pitchFamily="18" charset="0"/>
                        </a:rPr>
                        <a:t>16</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smtClean="0">
                          <a:solidFill>
                            <a:srgbClr val="000000"/>
                          </a:solidFill>
                          <a:effectLst/>
                          <a:latin typeface="Times New Roman" panose="02020603050405020304" pitchFamily="18" charset="0"/>
                        </a:rPr>
                        <a:t>Безопасная Камчатка</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16</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Безопасная Камчатка</a:t>
                      </a:r>
                    </a:p>
                  </a:txBody>
                  <a:tcPr marL="9525" marR="9525" marT="9525" marB="0" anchor="ctr"/>
                </a:tc>
                <a:extLst>
                  <a:ext uri="{0D108BD9-81ED-4DB2-BD59-A6C34878D82A}">
                    <a16:rowId xmlns:a16="http://schemas.microsoft.com/office/drawing/2014/main" val="4073772314"/>
                  </a:ext>
                </a:extLst>
              </a:tr>
              <a:tr h="439713">
                <a:tc>
                  <a:txBody>
                    <a:bodyPr/>
                    <a:lstStyle/>
                    <a:p>
                      <a:pPr algn="ctr" fontAlgn="ctr"/>
                      <a:r>
                        <a:rPr lang="ru-RU" sz="1100" b="0" i="0" u="none" strike="noStrike" dirty="0" smtClean="0">
                          <a:solidFill>
                            <a:srgbClr val="000000"/>
                          </a:solidFill>
                          <a:effectLst/>
                          <a:latin typeface="Times New Roman" panose="02020603050405020304" pitchFamily="18" charset="0"/>
                        </a:rPr>
                        <a:t>17</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лесного хозяйства, охрана и воспроизводство животного мира на территории Камчатского </a:t>
                      </a:r>
                      <a:r>
                        <a:rPr lang="ru-RU" sz="1100" b="0" i="0" u="none" strike="noStrike" dirty="0" smtClean="0">
                          <a:solidFill>
                            <a:srgbClr val="000000"/>
                          </a:solidFill>
                          <a:effectLst/>
                          <a:latin typeface="Times New Roman" panose="02020603050405020304" pitchFamily="18" charset="0"/>
                        </a:rPr>
                        <a:t>края</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17</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лесного хозяйства, охрана и воспроизводство животного мира на территории Камчатского края</a:t>
                      </a:r>
                    </a:p>
                  </a:txBody>
                  <a:tcPr marL="9525" marR="9525" marT="9525" marB="0" anchor="ctr"/>
                </a:tc>
                <a:extLst>
                  <a:ext uri="{0D108BD9-81ED-4DB2-BD59-A6C34878D82A}">
                    <a16:rowId xmlns:a16="http://schemas.microsoft.com/office/drawing/2014/main" val="3816363106"/>
                  </a:ext>
                </a:extLst>
              </a:tr>
              <a:tr h="4397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b="0" i="0" u="none" strike="noStrike" dirty="0" smtClean="0">
                          <a:solidFill>
                            <a:srgbClr val="000000"/>
                          </a:solidFill>
                          <a:effectLst/>
                          <a:latin typeface="Times New Roman" panose="02020603050405020304" pitchFamily="18" charset="0"/>
                        </a:rPr>
                        <a:t>18</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внутреннего и въездного туризма в Камчатском </a:t>
                      </a:r>
                      <a:r>
                        <a:rPr lang="ru-RU" sz="1100" b="0" i="0" u="none" strike="noStrike" dirty="0" smtClean="0">
                          <a:solidFill>
                            <a:srgbClr val="000000"/>
                          </a:solidFill>
                          <a:effectLst/>
                          <a:latin typeface="Times New Roman" panose="02020603050405020304" pitchFamily="18" charset="0"/>
                        </a:rPr>
                        <a:t>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18</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внутреннего и въездного туризма в Камчатском крае</a:t>
                      </a:r>
                    </a:p>
                  </a:txBody>
                  <a:tcPr marL="9525" marR="9525" marT="9525" marB="0" anchor="ctr"/>
                </a:tc>
                <a:extLst>
                  <a:ext uri="{0D108BD9-81ED-4DB2-BD59-A6C34878D82A}">
                    <a16:rowId xmlns:a16="http://schemas.microsoft.com/office/drawing/2014/main" val="1890052659"/>
                  </a:ext>
                </a:extLst>
              </a:tr>
              <a:tr h="439713">
                <a:tc>
                  <a:txBody>
                    <a:bodyPr/>
                    <a:lstStyle/>
                    <a:p>
                      <a:pPr algn="ctr" fontAlgn="ctr"/>
                      <a:r>
                        <a:rPr lang="ru-RU" sz="1100" b="0" i="0" u="none" strike="noStrike" dirty="0" smtClean="0">
                          <a:solidFill>
                            <a:srgbClr val="000000"/>
                          </a:solidFill>
                          <a:effectLst/>
                          <a:latin typeface="Times New Roman" panose="02020603050405020304" pitchFamily="18" charset="0"/>
                        </a:rPr>
                        <a:t>19</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Реализация государственной национальной политики и укрепление гражданского единства в Камчатском </a:t>
                      </a:r>
                      <a:r>
                        <a:rPr lang="ru-RU" sz="1100" b="0" i="0" u="none" strike="noStrike" dirty="0" smtClean="0">
                          <a:solidFill>
                            <a:srgbClr val="000000"/>
                          </a:solidFill>
                          <a:effectLst/>
                          <a:latin typeface="Times New Roman" panose="02020603050405020304" pitchFamily="18" charset="0"/>
                        </a:rPr>
                        <a:t>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19</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Реализация государственной национальной политики и укрепление гражданского единства в Камчатском крае</a:t>
                      </a:r>
                    </a:p>
                  </a:txBody>
                  <a:tcPr marL="9525" marR="9525" marT="9525" marB="0" anchor="ctr"/>
                </a:tc>
                <a:extLst>
                  <a:ext uri="{0D108BD9-81ED-4DB2-BD59-A6C34878D82A}">
                    <a16:rowId xmlns:a16="http://schemas.microsoft.com/office/drawing/2014/main" val="336950595"/>
                  </a:ext>
                </a:extLst>
              </a:tr>
              <a:tr h="439713">
                <a:tc>
                  <a:txBody>
                    <a:bodyPr/>
                    <a:lstStyle/>
                    <a:p>
                      <a:pPr algn="ctr" fontAlgn="ctr"/>
                      <a:r>
                        <a:rPr lang="ru-RU" sz="1100" b="0" i="0" u="none" strike="noStrike" dirty="0" smtClean="0">
                          <a:solidFill>
                            <a:srgbClr val="000000"/>
                          </a:solidFill>
                          <a:effectLst/>
                          <a:latin typeface="Times New Roman" panose="02020603050405020304" pitchFamily="18" charset="0"/>
                        </a:rPr>
                        <a:t>20</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Информационное общество в Камчатском </a:t>
                      </a:r>
                      <a:r>
                        <a:rPr lang="ru-RU" sz="1100" b="0" i="0" u="none" strike="noStrike" dirty="0" smtClean="0">
                          <a:solidFill>
                            <a:srgbClr val="000000"/>
                          </a:solidFill>
                          <a:effectLst/>
                          <a:latin typeface="Times New Roman" panose="02020603050405020304" pitchFamily="18" charset="0"/>
                        </a:rPr>
                        <a:t>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20</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Информационное общество в Камчатском крае</a:t>
                      </a:r>
                    </a:p>
                  </a:txBody>
                  <a:tcPr marL="9525" marR="9525" marT="9525" marB="0" anchor="ctr"/>
                </a:tc>
                <a:extLst>
                  <a:ext uri="{0D108BD9-81ED-4DB2-BD59-A6C34878D82A}">
                    <a16:rowId xmlns:a16="http://schemas.microsoft.com/office/drawing/2014/main" val="2737079058"/>
                  </a:ext>
                </a:extLst>
              </a:tr>
              <a:tr h="439713">
                <a:tc>
                  <a:txBody>
                    <a:bodyPr/>
                    <a:lstStyle/>
                    <a:p>
                      <a:pPr algn="ctr" fontAlgn="ctr"/>
                      <a:r>
                        <a:rPr lang="ru-RU" sz="1100" b="0" i="0" u="none" strike="noStrike" dirty="0" smtClean="0">
                          <a:solidFill>
                            <a:srgbClr val="000000"/>
                          </a:solidFill>
                          <a:effectLst/>
                          <a:latin typeface="Times New Roman" panose="02020603050405020304" pitchFamily="18" charset="0"/>
                        </a:rPr>
                        <a:t>21</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Управление государственными финансами Камчатского </a:t>
                      </a:r>
                      <a:r>
                        <a:rPr lang="ru-RU" sz="1100" b="0" i="0" u="none" strike="noStrike" dirty="0" smtClean="0">
                          <a:solidFill>
                            <a:srgbClr val="000000"/>
                          </a:solidFill>
                          <a:effectLst/>
                          <a:latin typeface="Times New Roman" panose="02020603050405020304" pitchFamily="18" charset="0"/>
                        </a:rPr>
                        <a:t>края</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21</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Управление государственными финансами Камчатского края</a:t>
                      </a:r>
                    </a:p>
                  </a:txBody>
                  <a:tcPr marL="9525" marR="9525" marT="9525" marB="0" anchor="ctr"/>
                </a:tc>
                <a:extLst>
                  <a:ext uri="{0D108BD9-81ED-4DB2-BD59-A6C34878D82A}">
                    <a16:rowId xmlns:a16="http://schemas.microsoft.com/office/drawing/2014/main" val="1875770783"/>
                  </a:ext>
                </a:extLst>
              </a:tr>
              <a:tr h="439713">
                <a:tc>
                  <a:txBody>
                    <a:bodyPr/>
                    <a:lstStyle/>
                    <a:p>
                      <a:pPr algn="ctr" fontAlgn="ctr"/>
                      <a:r>
                        <a:rPr lang="ru-RU" sz="1100" b="0" i="0" u="none" strike="noStrike" dirty="0" smtClean="0">
                          <a:solidFill>
                            <a:srgbClr val="000000"/>
                          </a:solidFill>
                          <a:effectLst/>
                          <a:latin typeface="Times New Roman" panose="02020603050405020304" pitchFamily="18" charset="0"/>
                        </a:rPr>
                        <a:t>22</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Социальное и экономическое развитие территории с особым статусом "Корякский округ</a:t>
                      </a:r>
                      <a:r>
                        <a:rPr lang="ru-RU" sz="1100" b="0" i="0" u="none" strike="noStrike" dirty="0" smtClean="0">
                          <a:solidFill>
                            <a:srgbClr val="000000"/>
                          </a:solidFill>
                          <a:effectLst/>
                          <a:latin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22</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Социальное и экономическое развитие территории с особым статусом «Корякский округ» </a:t>
                      </a:r>
                    </a:p>
                  </a:txBody>
                  <a:tcPr marL="9525" marR="9525" marT="9525" marB="0" anchor="ctr"/>
                </a:tc>
                <a:extLst>
                  <a:ext uri="{0D108BD9-81ED-4DB2-BD59-A6C34878D82A}">
                    <a16:rowId xmlns:a16="http://schemas.microsoft.com/office/drawing/2014/main" val="3372538486"/>
                  </a:ext>
                </a:extLst>
              </a:tr>
              <a:tr h="439713">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23</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smtClean="0">
                          <a:solidFill>
                            <a:srgbClr val="000000"/>
                          </a:solidFill>
                          <a:effectLst/>
                          <a:latin typeface="Times New Roman" panose="02020603050405020304" pitchFamily="18" charset="0"/>
                        </a:rPr>
                        <a:t>Обращение с отходами производства и потребления в Камчатском 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33944887"/>
                  </a:ext>
                </a:extLst>
              </a:tr>
              <a:tr h="439713">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24</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b="0" i="0" u="none" strike="noStrike" dirty="0" smtClean="0">
                          <a:solidFill>
                            <a:srgbClr val="000000"/>
                          </a:solidFill>
                          <a:effectLst/>
                          <a:latin typeface="Times New Roman" panose="02020603050405020304" pitchFamily="18" charset="0"/>
                        </a:rPr>
                        <a:t>Формирование современной городской среды в Камчатском крае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18450329"/>
                  </a:ext>
                </a:extLst>
              </a:tr>
            </a:tbl>
          </a:graphicData>
        </a:graphic>
      </p:graphicFrame>
    </p:spTree>
    <p:extLst>
      <p:ext uri="{BB962C8B-B14F-4D97-AF65-F5344CB8AC3E}">
        <p14:creationId xmlns:p14="http://schemas.microsoft.com/office/powerpoint/2010/main" val="240081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904" y="191917"/>
            <a:ext cx="11868966" cy="719015"/>
          </a:xfrm>
          <a:noFill/>
          <a:ln>
            <a:noFill/>
          </a:ln>
        </p:spPr>
        <p:style>
          <a:lnRef idx="2">
            <a:schemeClr val="accent5"/>
          </a:lnRef>
          <a:fillRef idx="1">
            <a:schemeClr val="lt1"/>
          </a:fillRef>
          <a:effectRef idx="0">
            <a:schemeClr val="accent5"/>
          </a:effectRef>
          <a:fontRef idx="minor">
            <a:schemeClr val="dk1"/>
          </a:fontRef>
        </p:style>
        <p:txBody>
          <a:bodyPr>
            <a:noAutofit/>
          </a:bodyPr>
          <a:lstStyle/>
          <a:p>
            <a:pPr algn="ctr">
              <a:lnSpc>
                <a:spcPct val="100000"/>
              </a:lnSpc>
            </a:pP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на реализацию государственных программ Камчатского края на 2018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7" name="Объект 6"/>
          <p:cNvGraphicFramePr>
            <a:graphicFrameLocks noGrp="1"/>
          </p:cNvGraphicFramePr>
          <p:nvPr>
            <p:ph sz="half" idx="2"/>
            <p:extLst>
              <p:ext uri="{D42A27DB-BD31-4B8C-83A1-F6EECF244321}">
                <p14:modId xmlns:p14="http://schemas.microsoft.com/office/powerpoint/2010/main" val="3006888829"/>
              </p:ext>
            </p:extLst>
          </p:nvPr>
        </p:nvGraphicFramePr>
        <p:xfrm>
          <a:off x="-422031" y="952284"/>
          <a:ext cx="7480663" cy="5832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Объект 6"/>
          <p:cNvGraphicFramePr>
            <a:graphicFrameLocks noGrp="1"/>
          </p:cNvGraphicFramePr>
          <p:nvPr>
            <p:ph sz="quarter" idx="4"/>
            <p:extLst>
              <p:ext uri="{D42A27DB-BD31-4B8C-83A1-F6EECF244321}">
                <p14:modId xmlns:p14="http://schemas.microsoft.com/office/powerpoint/2010/main" val="3456694233"/>
              </p:ext>
            </p:extLst>
          </p:nvPr>
        </p:nvGraphicFramePr>
        <p:xfrm>
          <a:off x="5153811" y="1121786"/>
          <a:ext cx="7515225" cy="54936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5469033" y="984972"/>
            <a:ext cx="609600" cy="230832"/>
          </a:xfrm>
          <a:prstGeom prst="rect">
            <a:avLst/>
          </a:prstGeom>
          <a:noFill/>
        </p:spPr>
        <p:txBody>
          <a:bodyPr wrap="square" rtlCol="0">
            <a:spAutoFit/>
          </a:bodyPr>
          <a:lstStyle/>
          <a:p>
            <a:r>
              <a:rPr lang="ru-RU" sz="900" b="1" i="1" dirty="0">
                <a:solidFill>
                  <a:prstClr val="black"/>
                </a:solidFill>
              </a:rPr>
              <a:t>8</a:t>
            </a:r>
            <a:r>
              <a:rPr lang="ru-RU" sz="900" b="1" i="1" dirty="0" smtClean="0">
                <a:solidFill>
                  <a:prstClr val="black"/>
                </a:solidFill>
              </a:rPr>
              <a:t> 247</a:t>
            </a:r>
            <a:r>
              <a:rPr lang="en-US" sz="900" b="1" i="1" dirty="0" smtClean="0">
                <a:solidFill>
                  <a:prstClr val="black"/>
                </a:solidFill>
              </a:rPr>
              <a:t>,</a:t>
            </a:r>
            <a:r>
              <a:rPr lang="ru-RU" sz="900" b="1" i="1" dirty="0" smtClean="0">
                <a:solidFill>
                  <a:prstClr val="black"/>
                </a:solidFill>
              </a:rPr>
              <a:t>7</a:t>
            </a:r>
            <a:endParaRPr lang="ru-RU" sz="900" b="1" i="1" dirty="0">
              <a:solidFill>
                <a:prstClr val="black"/>
              </a:solidFill>
            </a:endParaRPr>
          </a:p>
        </p:txBody>
      </p:sp>
      <p:sp>
        <p:nvSpPr>
          <p:cNvPr id="14" name="TextBox 13"/>
          <p:cNvSpPr txBox="1"/>
          <p:nvPr/>
        </p:nvSpPr>
        <p:spPr>
          <a:xfrm>
            <a:off x="11047392" y="3413678"/>
            <a:ext cx="609600" cy="230832"/>
          </a:xfrm>
          <a:prstGeom prst="rect">
            <a:avLst/>
          </a:prstGeom>
          <a:noFill/>
        </p:spPr>
        <p:txBody>
          <a:bodyPr wrap="square" rtlCol="0">
            <a:spAutoFit/>
          </a:bodyPr>
          <a:lstStyle/>
          <a:p>
            <a:r>
              <a:rPr lang="ru-RU" sz="900" b="1" i="1" dirty="0" smtClean="0">
                <a:solidFill>
                  <a:prstClr val="black"/>
                </a:solidFill>
              </a:rPr>
              <a:t>7 685,1</a:t>
            </a:r>
            <a:endParaRPr lang="ru-RU" sz="900" b="1" i="1" dirty="0">
              <a:solidFill>
                <a:prstClr val="black"/>
              </a:solidFill>
            </a:endParaRPr>
          </a:p>
        </p:txBody>
      </p:sp>
      <p:sp>
        <p:nvSpPr>
          <p:cNvPr id="15" name="TextBox 14"/>
          <p:cNvSpPr txBox="1"/>
          <p:nvPr/>
        </p:nvSpPr>
        <p:spPr>
          <a:xfrm>
            <a:off x="11085452" y="2799690"/>
            <a:ext cx="609600" cy="230832"/>
          </a:xfrm>
          <a:prstGeom prst="rect">
            <a:avLst/>
          </a:prstGeom>
          <a:noFill/>
        </p:spPr>
        <p:txBody>
          <a:bodyPr wrap="square" rtlCol="0">
            <a:spAutoFit/>
          </a:bodyPr>
          <a:lstStyle/>
          <a:p>
            <a:r>
              <a:rPr lang="ru-RU" sz="900" b="1" i="1" dirty="0" smtClean="0">
                <a:solidFill>
                  <a:prstClr val="black"/>
                </a:solidFill>
              </a:rPr>
              <a:t>146,1</a:t>
            </a:r>
            <a:endParaRPr lang="ru-RU" sz="900" b="1" i="1" dirty="0">
              <a:solidFill>
                <a:prstClr val="black"/>
              </a:solidFill>
            </a:endParaRPr>
          </a:p>
        </p:txBody>
      </p:sp>
      <p:sp>
        <p:nvSpPr>
          <p:cNvPr id="16" name="TextBox 15"/>
          <p:cNvSpPr txBox="1"/>
          <p:nvPr/>
        </p:nvSpPr>
        <p:spPr>
          <a:xfrm>
            <a:off x="11047392" y="2383341"/>
            <a:ext cx="609600" cy="230832"/>
          </a:xfrm>
          <a:prstGeom prst="rect">
            <a:avLst/>
          </a:prstGeom>
          <a:noFill/>
        </p:spPr>
        <p:txBody>
          <a:bodyPr wrap="square" rtlCol="0">
            <a:spAutoFit/>
          </a:bodyPr>
          <a:lstStyle/>
          <a:p>
            <a:r>
              <a:rPr lang="ru-RU" sz="900" b="1" i="1" dirty="0" smtClean="0">
                <a:solidFill>
                  <a:prstClr val="black"/>
                </a:solidFill>
              </a:rPr>
              <a:t>1 325,4</a:t>
            </a:r>
            <a:endParaRPr lang="ru-RU" sz="900" b="1" i="1" dirty="0">
              <a:solidFill>
                <a:prstClr val="black"/>
              </a:solidFill>
            </a:endParaRPr>
          </a:p>
        </p:txBody>
      </p:sp>
      <p:sp>
        <p:nvSpPr>
          <p:cNvPr id="17" name="TextBox 16"/>
          <p:cNvSpPr txBox="1"/>
          <p:nvPr/>
        </p:nvSpPr>
        <p:spPr>
          <a:xfrm>
            <a:off x="11005469" y="1769747"/>
            <a:ext cx="609600" cy="230832"/>
          </a:xfrm>
          <a:prstGeom prst="rect">
            <a:avLst/>
          </a:prstGeom>
          <a:noFill/>
        </p:spPr>
        <p:txBody>
          <a:bodyPr wrap="square" rtlCol="0">
            <a:spAutoFit/>
          </a:bodyPr>
          <a:lstStyle/>
          <a:p>
            <a:r>
              <a:rPr lang="ru-RU" sz="900" b="1" i="1" dirty="0">
                <a:solidFill>
                  <a:prstClr val="black"/>
                </a:solidFill>
              </a:rPr>
              <a:t>2</a:t>
            </a:r>
            <a:r>
              <a:rPr lang="ru-RU" sz="900" b="1" i="1" dirty="0" smtClean="0">
                <a:solidFill>
                  <a:prstClr val="black"/>
                </a:solidFill>
              </a:rPr>
              <a:t> 622,6</a:t>
            </a:r>
            <a:endParaRPr lang="ru-RU" sz="900" b="1" i="1" dirty="0">
              <a:solidFill>
                <a:prstClr val="black"/>
              </a:solidFill>
            </a:endParaRPr>
          </a:p>
        </p:txBody>
      </p:sp>
      <p:sp>
        <p:nvSpPr>
          <p:cNvPr id="18" name="TextBox 17"/>
          <p:cNvSpPr txBox="1"/>
          <p:nvPr/>
        </p:nvSpPr>
        <p:spPr>
          <a:xfrm>
            <a:off x="10998790" y="1279501"/>
            <a:ext cx="609600" cy="230832"/>
          </a:xfrm>
          <a:prstGeom prst="rect">
            <a:avLst/>
          </a:prstGeom>
          <a:noFill/>
        </p:spPr>
        <p:txBody>
          <a:bodyPr wrap="square" rtlCol="0">
            <a:spAutoFit/>
          </a:bodyPr>
          <a:lstStyle/>
          <a:p>
            <a:r>
              <a:rPr lang="ru-RU" sz="900" b="1" i="1" dirty="0" smtClean="0">
                <a:solidFill>
                  <a:prstClr val="black"/>
                </a:solidFill>
              </a:rPr>
              <a:t>1 387,1</a:t>
            </a:r>
            <a:endParaRPr lang="ru-RU" sz="900" b="1" i="1" dirty="0">
              <a:solidFill>
                <a:prstClr val="black"/>
              </a:solidFill>
            </a:endParaRPr>
          </a:p>
        </p:txBody>
      </p:sp>
      <p:sp>
        <p:nvSpPr>
          <p:cNvPr id="19" name="TextBox 18"/>
          <p:cNvSpPr txBox="1"/>
          <p:nvPr/>
        </p:nvSpPr>
        <p:spPr>
          <a:xfrm>
            <a:off x="5422948" y="3350692"/>
            <a:ext cx="609600" cy="230832"/>
          </a:xfrm>
          <a:prstGeom prst="rect">
            <a:avLst/>
          </a:prstGeom>
          <a:noFill/>
        </p:spPr>
        <p:txBody>
          <a:bodyPr wrap="square" rtlCol="0">
            <a:spAutoFit/>
          </a:bodyPr>
          <a:lstStyle/>
          <a:p>
            <a:r>
              <a:rPr lang="ru-RU" sz="900" b="1" i="1" dirty="0">
                <a:solidFill>
                  <a:prstClr val="black"/>
                </a:solidFill>
              </a:rPr>
              <a:t>7</a:t>
            </a:r>
            <a:r>
              <a:rPr lang="ru-RU" sz="900" b="1" i="1" dirty="0" smtClean="0">
                <a:solidFill>
                  <a:prstClr val="black"/>
                </a:solidFill>
              </a:rPr>
              <a:t> 481,6</a:t>
            </a:r>
            <a:endParaRPr lang="ru-RU" sz="900" b="1" i="1" dirty="0">
              <a:solidFill>
                <a:prstClr val="black"/>
              </a:solidFill>
            </a:endParaRPr>
          </a:p>
        </p:txBody>
      </p:sp>
      <p:sp>
        <p:nvSpPr>
          <p:cNvPr id="20" name="TextBox 19"/>
          <p:cNvSpPr txBox="1"/>
          <p:nvPr/>
        </p:nvSpPr>
        <p:spPr>
          <a:xfrm>
            <a:off x="5468480" y="3824850"/>
            <a:ext cx="609600" cy="230832"/>
          </a:xfrm>
          <a:prstGeom prst="rect">
            <a:avLst/>
          </a:prstGeom>
          <a:noFill/>
        </p:spPr>
        <p:txBody>
          <a:bodyPr wrap="square" rtlCol="0">
            <a:spAutoFit/>
          </a:bodyPr>
          <a:lstStyle/>
          <a:p>
            <a:r>
              <a:rPr lang="ru-RU" sz="900" b="1" i="1" dirty="0" smtClean="0">
                <a:solidFill>
                  <a:prstClr val="black"/>
                </a:solidFill>
              </a:rPr>
              <a:t>289,4</a:t>
            </a:r>
            <a:endParaRPr lang="ru-RU" sz="900" b="1" i="1" dirty="0">
              <a:solidFill>
                <a:prstClr val="black"/>
              </a:solidFill>
            </a:endParaRPr>
          </a:p>
        </p:txBody>
      </p:sp>
      <p:sp>
        <p:nvSpPr>
          <p:cNvPr id="21" name="TextBox 20"/>
          <p:cNvSpPr txBox="1"/>
          <p:nvPr/>
        </p:nvSpPr>
        <p:spPr>
          <a:xfrm>
            <a:off x="5487505" y="4521215"/>
            <a:ext cx="609600" cy="230832"/>
          </a:xfrm>
          <a:prstGeom prst="rect">
            <a:avLst/>
          </a:prstGeom>
          <a:noFill/>
        </p:spPr>
        <p:txBody>
          <a:bodyPr wrap="square" rtlCol="0">
            <a:spAutoFit/>
          </a:bodyPr>
          <a:lstStyle/>
          <a:p>
            <a:r>
              <a:rPr lang="ru-RU" sz="900" b="1" i="1" dirty="0" smtClean="0">
                <a:solidFill>
                  <a:prstClr val="black"/>
                </a:solidFill>
              </a:rPr>
              <a:t>188,6</a:t>
            </a:r>
            <a:endParaRPr lang="ru-RU" sz="900" b="1" i="1" dirty="0">
              <a:solidFill>
                <a:prstClr val="black"/>
              </a:solidFill>
            </a:endParaRPr>
          </a:p>
        </p:txBody>
      </p:sp>
      <p:sp>
        <p:nvSpPr>
          <p:cNvPr id="22" name="TextBox 21"/>
          <p:cNvSpPr txBox="1"/>
          <p:nvPr/>
        </p:nvSpPr>
        <p:spPr>
          <a:xfrm>
            <a:off x="5451860" y="5063565"/>
            <a:ext cx="609600" cy="230832"/>
          </a:xfrm>
          <a:prstGeom prst="rect">
            <a:avLst/>
          </a:prstGeom>
          <a:noFill/>
        </p:spPr>
        <p:txBody>
          <a:bodyPr wrap="square" rtlCol="0">
            <a:spAutoFit/>
          </a:bodyPr>
          <a:lstStyle/>
          <a:p>
            <a:r>
              <a:rPr lang="ru-RU" sz="900" b="1" i="1" dirty="0" smtClean="0">
                <a:solidFill>
                  <a:prstClr val="black"/>
                </a:solidFill>
              </a:rPr>
              <a:t>1 740,4</a:t>
            </a:r>
            <a:endParaRPr lang="ru-RU" sz="900" b="1" i="1" dirty="0">
              <a:solidFill>
                <a:prstClr val="black"/>
              </a:solidFill>
            </a:endParaRPr>
          </a:p>
        </p:txBody>
      </p:sp>
      <p:sp>
        <p:nvSpPr>
          <p:cNvPr id="23" name="TextBox 22"/>
          <p:cNvSpPr txBox="1"/>
          <p:nvPr/>
        </p:nvSpPr>
        <p:spPr>
          <a:xfrm>
            <a:off x="5570824" y="3015452"/>
            <a:ext cx="609600" cy="230832"/>
          </a:xfrm>
          <a:prstGeom prst="rect">
            <a:avLst/>
          </a:prstGeom>
          <a:noFill/>
        </p:spPr>
        <p:txBody>
          <a:bodyPr wrap="square" rtlCol="0">
            <a:spAutoFit/>
          </a:bodyPr>
          <a:lstStyle/>
          <a:p>
            <a:r>
              <a:rPr lang="ru-RU" sz="900" b="1" i="1" dirty="0" smtClean="0">
                <a:solidFill>
                  <a:prstClr val="black"/>
                </a:solidFill>
              </a:rPr>
              <a:t>1 254,7</a:t>
            </a:r>
            <a:endParaRPr lang="ru-RU" sz="900" b="1" i="1" dirty="0">
              <a:solidFill>
                <a:prstClr val="black"/>
              </a:solidFill>
            </a:endParaRPr>
          </a:p>
        </p:txBody>
      </p:sp>
      <p:sp>
        <p:nvSpPr>
          <p:cNvPr id="24" name="TextBox 23"/>
          <p:cNvSpPr txBox="1"/>
          <p:nvPr/>
        </p:nvSpPr>
        <p:spPr>
          <a:xfrm>
            <a:off x="5546197" y="2530698"/>
            <a:ext cx="609600" cy="230832"/>
          </a:xfrm>
          <a:prstGeom prst="rect">
            <a:avLst/>
          </a:prstGeom>
          <a:noFill/>
        </p:spPr>
        <p:txBody>
          <a:bodyPr wrap="square" rtlCol="0">
            <a:spAutoFit/>
          </a:bodyPr>
          <a:lstStyle/>
          <a:p>
            <a:r>
              <a:rPr lang="ru-RU" sz="900" b="1" i="1" dirty="0" smtClean="0">
                <a:solidFill>
                  <a:prstClr val="black"/>
                </a:solidFill>
              </a:rPr>
              <a:t>549,8</a:t>
            </a:r>
            <a:endParaRPr lang="ru-RU" sz="900" b="1" i="1" dirty="0">
              <a:solidFill>
                <a:prstClr val="black"/>
              </a:solidFill>
            </a:endParaRPr>
          </a:p>
        </p:txBody>
      </p:sp>
      <p:sp>
        <p:nvSpPr>
          <p:cNvPr id="25" name="TextBox 24"/>
          <p:cNvSpPr txBox="1"/>
          <p:nvPr/>
        </p:nvSpPr>
        <p:spPr>
          <a:xfrm>
            <a:off x="5570824" y="2148760"/>
            <a:ext cx="609600" cy="230832"/>
          </a:xfrm>
          <a:prstGeom prst="rect">
            <a:avLst/>
          </a:prstGeom>
          <a:noFill/>
        </p:spPr>
        <p:txBody>
          <a:bodyPr wrap="square" rtlCol="0">
            <a:spAutoFit/>
          </a:bodyPr>
          <a:lstStyle/>
          <a:p>
            <a:r>
              <a:rPr lang="ru-RU" sz="900" b="1" i="1" dirty="0" smtClean="0">
                <a:solidFill>
                  <a:prstClr val="black"/>
                </a:solidFill>
              </a:rPr>
              <a:t>73,0</a:t>
            </a:r>
            <a:endParaRPr lang="ru-RU" sz="900" b="1" i="1" dirty="0">
              <a:solidFill>
                <a:prstClr val="black"/>
              </a:solidFill>
            </a:endParaRPr>
          </a:p>
        </p:txBody>
      </p:sp>
      <p:sp>
        <p:nvSpPr>
          <p:cNvPr id="26" name="TextBox 25"/>
          <p:cNvSpPr txBox="1"/>
          <p:nvPr/>
        </p:nvSpPr>
        <p:spPr>
          <a:xfrm>
            <a:off x="5468480" y="1817089"/>
            <a:ext cx="609600" cy="230832"/>
          </a:xfrm>
          <a:prstGeom prst="rect">
            <a:avLst/>
          </a:prstGeom>
          <a:noFill/>
        </p:spPr>
        <p:txBody>
          <a:bodyPr wrap="square" rtlCol="0">
            <a:spAutoFit/>
          </a:bodyPr>
          <a:lstStyle/>
          <a:p>
            <a:pPr algn="ctr"/>
            <a:r>
              <a:rPr lang="ru-RU" sz="900" b="1" i="1" dirty="0" smtClean="0">
                <a:solidFill>
                  <a:prstClr val="black"/>
                </a:solidFill>
              </a:rPr>
              <a:t>1 013,8</a:t>
            </a:r>
            <a:endParaRPr lang="ru-RU" sz="900" b="1" i="1" dirty="0">
              <a:solidFill>
                <a:prstClr val="black"/>
              </a:solidFill>
            </a:endParaRPr>
          </a:p>
        </p:txBody>
      </p:sp>
      <p:sp>
        <p:nvSpPr>
          <p:cNvPr id="27" name="TextBox 26"/>
          <p:cNvSpPr txBox="1"/>
          <p:nvPr/>
        </p:nvSpPr>
        <p:spPr>
          <a:xfrm>
            <a:off x="5422948" y="1403446"/>
            <a:ext cx="609600" cy="230832"/>
          </a:xfrm>
          <a:prstGeom prst="rect">
            <a:avLst/>
          </a:prstGeom>
          <a:noFill/>
        </p:spPr>
        <p:txBody>
          <a:bodyPr wrap="square" rtlCol="0">
            <a:spAutoFit/>
          </a:bodyPr>
          <a:lstStyle/>
          <a:p>
            <a:r>
              <a:rPr lang="ru-RU" sz="900" b="1" i="1" dirty="0" smtClean="0">
                <a:solidFill>
                  <a:prstClr val="black"/>
                </a:solidFill>
              </a:rPr>
              <a:t>13 243,8</a:t>
            </a:r>
            <a:endParaRPr lang="ru-RU" sz="900" b="1" i="1" dirty="0">
              <a:solidFill>
                <a:prstClr val="black"/>
              </a:solidFill>
            </a:endParaRPr>
          </a:p>
        </p:txBody>
      </p:sp>
      <p:sp>
        <p:nvSpPr>
          <p:cNvPr id="28" name="TextBox 27"/>
          <p:cNvSpPr txBox="1"/>
          <p:nvPr/>
        </p:nvSpPr>
        <p:spPr>
          <a:xfrm>
            <a:off x="5468480" y="5537723"/>
            <a:ext cx="609600" cy="230832"/>
          </a:xfrm>
          <a:prstGeom prst="rect">
            <a:avLst/>
          </a:prstGeom>
          <a:noFill/>
        </p:spPr>
        <p:txBody>
          <a:bodyPr wrap="square" rtlCol="0">
            <a:spAutoFit/>
          </a:bodyPr>
          <a:lstStyle/>
          <a:p>
            <a:r>
              <a:rPr lang="ru-RU" sz="900" b="1" i="1" dirty="0">
                <a:solidFill>
                  <a:prstClr val="black"/>
                </a:solidFill>
              </a:rPr>
              <a:t>4</a:t>
            </a:r>
            <a:r>
              <a:rPr lang="ru-RU" sz="900" b="1" i="1" dirty="0" smtClean="0">
                <a:solidFill>
                  <a:prstClr val="black"/>
                </a:solidFill>
              </a:rPr>
              <a:t> 089,7</a:t>
            </a:r>
            <a:endParaRPr lang="ru-RU" sz="900" b="1" i="1" dirty="0">
              <a:solidFill>
                <a:prstClr val="black"/>
              </a:solidFill>
            </a:endParaRPr>
          </a:p>
        </p:txBody>
      </p:sp>
      <p:sp>
        <p:nvSpPr>
          <p:cNvPr id="29" name="TextBox 28"/>
          <p:cNvSpPr txBox="1"/>
          <p:nvPr/>
        </p:nvSpPr>
        <p:spPr>
          <a:xfrm>
            <a:off x="10954503" y="874252"/>
            <a:ext cx="1237497" cy="276999"/>
          </a:xfrm>
          <a:prstGeom prst="rect">
            <a:avLst/>
          </a:prstGeom>
          <a:noFill/>
        </p:spPr>
        <p:txBody>
          <a:bodyPr wrap="square" rtlCol="0">
            <a:spAutoFit/>
          </a:bodyPr>
          <a:lstStyle/>
          <a:p>
            <a:r>
              <a:rPr lang="ru-RU" sz="1200" dirty="0">
                <a:solidFill>
                  <a:prstClr val="black"/>
                </a:solidFill>
              </a:rPr>
              <a:t>м</a:t>
            </a:r>
            <a:r>
              <a:rPr lang="ru-RU" sz="1200" dirty="0" smtClean="0">
                <a:solidFill>
                  <a:prstClr val="black"/>
                </a:solidFill>
              </a:rPr>
              <a:t>лн. рублей</a:t>
            </a:r>
            <a:endParaRPr lang="ru-RU" sz="1200" dirty="0">
              <a:solidFill>
                <a:prstClr val="black"/>
              </a:solidFill>
            </a:endParaRPr>
          </a:p>
        </p:txBody>
      </p:sp>
      <p:sp>
        <p:nvSpPr>
          <p:cNvPr id="53" name="TextBox 52"/>
          <p:cNvSpPr txBox="1"/>
          <p:nvPr/>
        </p:nvSpPr>
        <p:spPr>
          <a:xfrm>
            <a:off x="11101815" y="3864092"/>
            <a:ext cx="609600" cy="230832"/>
          </a:xfrm>
          <a:prstGeom prst="rect">
            <a:avLst/>
          </a:prstGeom>
          <a:noFill/>
        </p:spPr>
        <p:txBody>
          <a:bodyPr wrap="square" rtlCol="0">
            <a:spAutoFit/>
          </a:bodyPr>
          <a:lstStyle/>
          <a:p>
            <a:r>
              <a:rPr lang="ru-RU" sz="900" b="1" i="1" dirty="0" smtClean="0">
                <a:solidFill>
                  <a:prstClr val="black"/>
                </a:solidFill>
              </a:rPr>
              <a:t>33,2</a:t>
            </a:r>
            <a:endParaRPr lang="ru-RU" sz="900" b="1" i="1" dirty="0">
              <a:solidFill>
                <a:prstClr val="black"/>
              </a:solidFill>
            </a:endParaRPr>
          </a:p>
        </p:txBody>
      </p:sp>
      <p:sp>
        <p:nvSpPr>
          <p:cNvPr id="54" name="TextBox 53"/>
          <p:cNvSpPr txBox="1"/>
          <p:nvPr/>
        </p:nvSpPr>
        <p:spPr>
          <a:xfrm>
            <a:off x="11085452" y="4405799"/>
            <a:ext cx="609600" cy="230832"/>
          </a:xfrm>
          <a:prstGeom prst="rect">
            <a:avLst/>
          </a:prstGeom>
          <a:noFill/>
        </p:spPr>
        <p:txBody>
          <a:bodyPr wrap="square" rtlCol="0">
            <a:spAutoFit/>
          </a:bodyPr>
          <a:lstStyle/>
          <a:p>
            <a:r>
              <a:rPr lang="ru-RU" sz="900" b="1" i="1" dirty="0" smtClean="0">
                <a:solidFill>
                  <a:prstClr val="black"/>
                </a:solidFill>
              </a:rPr>
              <a:t>185,6</a:t>
            </a:r>
          </a:p>
        </p:txBody>
      </p:sp>
      <p:sp>
        <p:nvSpPr>
          <p:cNvPr id="55" name="TextBox 54"/>
          <p:cNvSpPr txBox="1"/>
          <p:nvPr/>
        </p:nvSpPr>
        <p:spPr>
          <a:xfrm>
            <a:off x="10964352" y="4884165"/>
            <a:ext cx="609600" cy="230832"/>
          </a:xfrm>
          <a:prstGeom prst="rect">
            <a:avLst/>
          </a:prstGeom>
          <a:noFill/>
        </p:spPr>
        <p:txBody>
          <a:bodyPr wrap="square" rtlCol="0">
            <a:spAutoFit/>
          </a:bodyPr>
          <a:lstStyle/>
          <a:p>
            <a:r>
              <a:rPr lang="ru-RU" sz="900" b="1" i="1" dirty="0" smtClean="0">
                <a:solidFill>
                  <a:prstClr val="black"/>
                </a:solidFill>
              </a:rPr>
              <a:t>8 287,8</a:t>
            </a:r>
            <a:endParaRPr lang="ru-RU" sz="900" b="1" i="1" dirty="0">
              <a:solidFill>
                <a:prstClr val="black"/>
              </a:solidFill>
            </a:endParaRPr>
          </a:p>
        </p:txBody>
      </p:sp>
      <p:sp>
        <p:nvSpPr>
          <p:cNvPr id="56" name="TextBox 55"/>
          <p:cNvSpPr txBox="1"/>
          <p:nvPr/>
        </p:nvSpPr>
        <p:spPr>
          <a:xfrm>
            <a:off x="11066685" y="5427448"/>
            <a:ext cx="609600" cy="230832"/>
          </a:xfrm>
          <a:prstGeom prst="rect">
            <a:avLst/>
          </a:prstGeom>
          <a:noFill/>
        </p:spPr>
        <p:txBody>
          <a:bodyPr wrap="square" rtlCol="0">
            <a:spAutoFit/>
          </a:bodyPr>
          <a:lstStyle/>
          <a:p>
            <a:r>
              <a:rPr lang="ru-RU" sz="900" b="1" i="1" dirty="0" smtClean="0">
                <a:solidFill>
                  <a:prstClr val="black"/>
                </a:solidFill>
              </a:rPr>
              <a:t>274,8</a:t>
            </a:r>
            <a:endParaRPr lang="ru-RU" sz="900" b="1" i="1" dirty="0">
              <a:solidFill>
                <a:prstClr val="black"/>
              </a:solidFill>
            </a:endParaRPr>
          </a:p>
        </p:txBody>
      </p:sp>
      <p:sp>
        <p:nvSpPr>
          <p:cNvPr id="57" name="TextBox 56"/>
          <p:cNvSpPr txBox="1"/>
          <p:nvPr/>
        </p:nvSpPr>
        <p:spPr>
          <a:xfrm>
            <a:off x="11066685" y="5934922"/>
            <a:ext cx="609600" cy="230832"/>
          </a:xfrm>
          <a:prstGeom prst="rect">
            <a:avLst/>
          </a:prstGeom>
          <a:noFill/>
        </p:spPr>
        <p:txBody>
          <a:bodyPr wrap="square" rtlCol="0">
            <a:spAutoFit/>
          </a:bodyPr>
          <a:lstStyle/>
          <a:p>
            <a:r>
              <a:rPr lang="ru-RU" sz="900" b="1" i="1" dirty="0" smtClean="0">
                <a:solidFill>
                  <a:prstClr val="black"/>
                </a:solidFill>
              </a:rPr>
              <a:t>360,5</a:t>
            </a:r>
            <a:endParaRPr lang="ru-RU" sz="900" b="1" i="1" dirty="0">
              <a:solidFill>
                <a:prstClr val="black"/>
              </a:solidFill>
            </a:endParaRPr>
          </a:p>
        </p:txBody>
      </p:sp>
      <p:sp>
        <p:nvSpPr>
          <p:cNvPr id="58" name="TextBox 57"/>
          <p:cNvSpPr txBox="1"/>
          <p:nvPr/>
        </p:nvSpPr>
        <p:spPr>
          <a:xfrm>
            <a:off x="11031399" y="6424592"/>
            <a:ext cx="609600" cy="230832"/>
          </a:xfrm>
          <a:prstGeom prst="rect">
            <a:avLst/>
          </a:prstGeom>
          <a:noFill/>
        </p:spPr>
        <p:txBody>
          <a:bodyPr wrap="square" rtlCol="0">
            <a:spAutoFit/>
          </a:bodyPr>
          <a:lstStyle/>
          <a:p>
            <a:r>
              <a:rPr lang="ru-RU" sz="900" b="1" i="1" dirty="0" smtClean="0">
                <a:solidFill>
                  <a:prstClr val="black"/>
                </a:solidFill>
              </a:rPr>
              <a:t>402,9</a:t>
            </a:r>
            <a:endParaRPr lang="ru-RU" sz="900" b="1" i="1" dirty="0">
              <a:solidFill>
                <a:prstClr val="black"/>
              </a:solidFill>
            </a:endParaRPr>
          </a:p>
        </p:txBody>
      </p:sp>
      <p:sp>
        <p:nvSpPr>
          <p:cNvPr id="30" name="TextBox 29"/>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45 СЛАЙД </a:t>
            </a:r>
            <a:endParaRPr lang="ru-RU" sz="1400" b="1" i="1" dirty="0">
              <a:solidFill>
                <a:schemeClr val="bg1">
                  <a:lumMod val="50000"/>
                </a:schemeClr>
              </a:solidFill>
            </a:endParaRPr>
          </a:p>
        </p:txBody>
      </p:sp>
      <p:cxnSp>
        <p:nvCxnSpPr>
          <p:cNvPr id="31" name="Прямая соединительная линия 30"/>
          <p:cNvCxnSpPr/>
          <p:nvPr/>
        </p:nvCxnSpPr>
        <p:spPr>
          <a:xfrm flipV="1">
            <a:off x="785781" y="89288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8782115" y="803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549902" y="5873727"/>
            <a:ext cx="609600" cy="230832"/>
          </a:xfrm>
          <a:prstGeom prst="rect">
            <a:avLst/>
          </a:prstGeom>
          <a:noFill/>
        </p:spPr>
        <p:txBody>
          <a:bodyPr wrap="square" rtlCol="0">
            <a:spAutoFit/>
          </a:bodyPr>
          <a:lstStyle/>
          <a:p>
            <a:r>
              <a:rPr lang="ru-RU" sz="900" b="1" i="1" dirty="0" smtClean="0">
                <a:solidFill>
                  <a:prstClr val="black"/>
                </a:solidFill>
              </a:rPr>
              <a:t>161,2</a:t>
            </a:r>
            <a:endParaRPr lang="ru-RU" sz="900" b="1" i="1" dirty="0">
              <a:solidFill>
                <a:prstClr val="black"/>
              </a:solidFill>
            </a:endParaRPr>
          </a:p>
        </p:txBody>
      </p:sp>
      <p:sp>
        <p:nvSpPr>
          <p:cNvPr id="34" name="TextBox 33"/>
          <p:cNvSpPr txBox="1"/>
          <p:nvPr/>
        </p:nvSpPr>
        <p:spPr>
          <a:xfrm>
            <a:off x="5546197" y="6404582"/>
            <a:ext cx="609600" cy="230832"/>
          </a:xfrm>
          <a:prstGeom prst="rect">
            <a:avLst/>
          </a:prstGeom>
          <a:noFill/>
        </p:spPr>
        <p:txBody>
          <a:bodyPr wrap="square" rtlCol="0">
            <a:spAutoFit/>
          </a:bodyPr>
          <a:lstStyle/>
          <a:p>
            <a:r>
              <a:rPr lang="ru-RU" sz="900" b="1" i="1" dirty="0" smtClean="0">
                <a:solidFill>
                  <a:prstClr val="black"/>
                </a:solidFill>
              </a:rPr>
              <a:t>653,1</a:t>
            </a:r>
            <a:endParaRPr lang="ru-RU" sz="900" b="1" i="1" dirty="0">
              <a:solidFill>
                <a:prstClr val="black"/>
              </a:solidFill>
            </a:endParaRPr>
          </a:p>
        </p:txBody>
      </p:sp>
    </p:spTree>
    <p:extLst>
      <p:ext uri="{BB962C8B-B14F-4D97-AF65-F5344CB8AC3E}">
        <p14:creationId xmlns:p14="http://schemas.microsoft.com/office/powerpoint/2010/main" val="3708949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0" y="261570"/>
            <a:ext cx="11011163" cy="700556"/>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ассигнований краевого бюджета на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2018-2020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разрезе государственных программ, подпрограмм, основных мероприятий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759810157"/>
              </p:ext>
            </p:extLst>
          </p:nvPr>
        </p:nvGraphicFramePr>
        <p:xfrm>
          <a:off x="556846" y="1188571"/>
          <a:ext cx="10972800" cy="4985973"/>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53367">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0" u="none" strike="noStrike" dirty="0" smtClean="0">
                          <a:solidFill>
                            <a:srgbClr val="000000"/>
                          </a:solidFill>
                          <a:effectLst/>
                          <a:latin typeface="Times New Roman" panose="02020603050405020304" pitchFamily="18" charset="0"/>
                        </a:rPr>
                        <a:t>1.</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1" i="0" u="none" strike="noStrike" dirty="0" smtClean="0">
                          <a:solidFill>
                            <a:srgbClr val="000000"/>
                          </a:solidFill>
                          <a:effectLst/>
                          <a:latin typeface="Times New Roman" panose="02020603050405020304" pitchFamily="18" charset="0"/>
                        </a:rPr>
                        <a:t>Государственная программа Камчатского края "Развитие здравоохранения Камчатского края"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8 247,6</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8 214,2</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8 355,6</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1.1.</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1" u="none" strike="noStrike" dirty="0" smtClean="0">
                          <a:solidFill>
                            <a:srgbClr val="000000"/>
                          </a:solidFill>
                          <a:effectLst/>
                          <a:latin typeface="Times New Roman" panose="02020603050405020304" pitchFamily="18" charset="0"/>
                        </a:rPr>
                        <a:t>Подпрограмма "Профилактика заболеваний и формирование здорового образа жизни. Развитие первичной медико-санитарной помощи"</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540,9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545,3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547,4</a:t>
                      </a:r>
                    </a:p>
                  </a:txBody>
                  <a:tcPr marL="9525" marR="9525" marT="9525" marB="0" anchor="ctr"/>
                </a:tc>
                <a:extLst>
                  <a:ext uri="{0D108BD9-81ED-4DB2-BD59-A6C34878D82A}">
                    <a16:rowId xmlns:a16="http://schemas.microsoft.com/office/drawing/2014/main" val="403244114"/>
                  </a:ext>
                </a:extLst>
              </a:tr>
              <a:tr h="37084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"Формирование здорового образа жизни, в том числе у детей, профилактика развития зависимостей, включая сокращение потребления табака, алкоголя, наркотических средств и психоактивных веществ, в том числе у детей"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6,7</a:t>
                      </a:r>
                    </a:p>
                  </a:txBody>
                  <a:tcPr marL="9525" marR="9525" marT="9525" marB="0" anchor="ctr"/>
                </a:tc>
                <a:extLst>
                  <a:ext uri="{0D108BD9-81ED-4DB2-BD59-A6C34878D82A}">
                    <a16:rowId xmlns:a16="http://schemas.microsoft.com/office/drawing/2014/main" val="382191137"/>
                  </a:ext>
                </a:extLst>
              </a:tr>
              <a:tr h="370840">
                <a:tc>
                  <a:txBody>
                    <a:bodyPr/>
                    <a:lstStyle/>
                    <a:p>
                      <a:pPr algn="ctr"/>
                      <a:endParaRPr lang="ru-RU" sz="90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первичной медико-санитарной помощи, в том числе сельским жителям, развитие системы раннего выявления заболеваний и патологических состояний и факторов риска их развития, включая проведение медицинских осмотров и диспансеризации населения, профилактика инфекционных и неинфекционных заболеваний, включая иммунопрофилактику, в том числе у детей"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504,2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506,3</a:t>
                      </a:r>
                    </a:p>
                  </a:txBody>
                  <a:tcPr marL="9525" marR="9525" marT="9525" marB="0" anchor="ctr"/>
                </a:tc>
                <a:extLst>
                  <a:ext uri="{0D108BD9-81ED-4DB2-BD59-A6C34878D82A}">
                    <a16:rowId xmlns:a16="http://schemas.microsoft.com/office/drawing/2014/main" val="2736943306"/>
                  </a:ext>
                </a:extLst>
              </a:tr>
              <a:tr h="370840">
                <a:tc>
                  <a:txBody>
                    <a:bodyPr/>
                    <a:lstStyle/>
                    <a:p>
                      <a:pPr algn="ctr"/>
                      <a:endParaRPr lang="ru-RU" sz="90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механизмов обеспечения населения лекарственными препаратами, медицинскими изделиями, специализированными продуктами лечебного питания для детей в амбулаторных условиях"</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34,4</a:t>
                      </a:r>
                    </a:p>
                  </a:txBody>
                  <a:tcPr marL="9525" marR="9525" marT="9525" marB="0" anchor="ctr"/>
                </a:tc>
                <a:extLst>
                  <a:ext uri="{0D108BD9-81ED-4DB2-BD59-A6C34878D82A}">
                    <a16:rowId xmlns:a16="http://schemas.microsoft.com/office/drawing/2014/main" val="1630671584"/>
                  </a:ext>
                </a:extLst>
              </a:tr>
              <a:tr h="370840">
                <a:tc>
                  <a:txBody>
                    <a:bodyPr/>
                    <a:lstStyle/>
                    <a:p>
                      <a:pPr algn="ctr"/>
                      <a:r>
                        <a:rPr lang="ru-RU" sz="900" i="0" dirty="0" smtClean="0"/>
                        <a:t>1.2.</a:t>
                      </a:r>
                      <a:endParaRPr lang="ru-RU" sz="90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"Совершенствование оказания специализированной, включая высокотехнологичную, медицинской помощи, скорой, в том числе скорой специализированной, медицинской помощи, медицинской эвакуации"</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2 170,5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2 109,9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2 102,1</a:t>
                      </a:r>
                    </a:p>
                  </a:txBody>
                  <a:tcPr marL="9525" marR="9525" marT="9525" marB="0" anchor="ctr"/>
                </a:tc>
                <a:extLst>
                  <a:ext uri="{0D108BD9-81ED-4DB2-BD59-A6C34878D82A}">
                    <a16:rowId xmlns:a16="http://schemas.microsoft.com/office/drawing/2014/main" val="1628803903"/>
                  </a:ext>
                </a:extLst>
              </a:tr>
              <a:tr h="370840">
                <a:tc>
                  <a:txBody>
                    <a:bodyPr/>
                    <a:lstStyle/>
                    <a:p>
                      <a:pPr algn="ctr"/>
                      <a:endParaRPr lang="ru-RU" sz="90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системы оказания медицинской помощи больным при социально-значимых заболеваниях: туберкулезом, с психическими расстройствами и расстройствами поведения, лицам инфицированным вирусом иммунодефицита человека, гепатитами В и С, наркологическим, онкологическим больным и больным с заболеваниями, передающимися половым путем"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1 325,2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1 262,3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1 261,0</a:t>
                      </a:r>
                    </a:p>
                  </a:txBody>
                  <a:tcPr marL="9525" marR="9525" marT="9525" marB="0" anchor="ctr"/>
                </a:tc>
                <a:extLst>
                  <a:ext uri="{0D108BD9-81ED-4DB2-BD59-A6C34878D82A}">
                    <a16:rowId xmlns:a16="http://schemas.microsoft.com/office/drawing/2014/main" val="1589852792"/>
                  </a:ext>
                </a:extLst>
              </a:tr>
              <a:tr h="370840">
                <a:tc>
                  <a:txBody>
                    <a:bodyPr/>
                    <a:lstStyle/>
                    <a:p>
                      <a:pPr algn="ctr"/>
                      <a:endParaRPr lang="ru-RU" sz="90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системы оказания медицинской помощи больным прочими заболеваниями, включая оказание высокотехнологичной медицинской помощи"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570,9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573,2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566,7</a:t>
                      </a:r>
                    </a:p>
                  </a:txBody>
                  <a:tcPr marL="9525" marR="9525" marT="9525" marB="0" anchor="ctr"/>
                </a:tc>
                <a:extLst>
                  <a:ext uri="{0D108BD9-81ED-4DB2-BD59-A6C34878D82A}">
                    <a16:rowId xmlns:a16="http://schemas.microsoft.com/office/drawing/2014/main" val="2897535475"/>
                  </a:ext>
                </a:extLst>
              </a:tr>
              <a:tr h="370840">
                <a:tc>
                  <a:txBody>
                    <a:bodyPr/>
                    <a:lstStyle/>
                    <a:p>
                      <a:pPr algn="ctr"/>
                      <a:endParaRPr lang="ru-RU" sz="90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оказания скорой, в том числе скорой специализированной, медицинской помощи, медицинской эвакуации, медицинской помощи пострадавшим при дорожно-транспортных происшествиях, развитие службы крови"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274,4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274,4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274,4</a:t>
                      </a:r>
                    </a:p>
                  </a:txBody>
                  <a:tcPr marL="9525" marR="9525" marT="9525" marB="0" anchor="ctr"/>
                </a:tc>
                <a:extLst>
                  <a:ext uri="{0D108BD9-81ED-4DB2-BD59-A6C34878D82A}">
                    <a16:rowId xmlns:a16="http://schemas.microsoft.com/office/drawing/2014/main" val="7666637"/>
                  </a:ext>
                </a:extLst>
              </a:tr>
              <a:tr h="212986">
                <a:tc>
                  <a:txBody>
                    <a:bodyPr/>
                    <a:lstStyle/>
                    <a:p>
                      <a:pPr algn="ctr"/>
                      <a:r>
                        <a:rPr lang="ru-RU" sz="900" i="0" dirty="0" smtClean="0"/>
                        <a:t>1.3.</a:t>
                      </a:r>
                      <a:endParaRPr lang="ru-RU" sz="90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"Управление развитием отрасли"</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3 264,4</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3 376,0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3 491,6</a:t>
                      </a:r>
                    </a:p>
                  </a:txBody>
                  <a:tcPr marL="9525" marR="9525" marT="9525" marB="0" anchor="ctr"/>
                </a:tc>
                <a:extLst>
                  <a:ext uri="{0D108BD9-81ED-4DB2-BD59-A6C34878D82A}">
                    <a16:rowId xmlns:a16="http://schemas.microsoft.com/office/drawing/2014/main" val="4080420532"/>
                  </a:ext>
                </a:extLst>
              </a:tr>
              <a:tr h="169024">
                <a:tc>
                  <a:txBody>
                    <a:bodyPr/>
                    <a:lstStyle/>
                    <a:p>
                      <a:pPr algn="ctr"/>
                      <a:endParaRPr lang="ru-RU" sz="90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системы здравоохранения"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3 127,6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3 239,1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3 355,4</a:t>
                      </a:r>
                    </a:p>
                  </a:txBody>
                  <a:tcPr marL="9525" marR="9525" marT="9525" marB="0" anchor="ctr"/>
                </a:tc>
                <a:extLst>
                  <a:ext uri="{0D108BD9-81ED-4DB2-BD59-A6C34878D82A}">
                    <a16:rowId xmlns:a16="http://schemas.microsoft.com/office/drawing/2014/main" val="3330564503"/>
                  </a:ext>
                </a:extLst>
              </a:tr>
              <a:tr h="239363">
                <a:tc>
                  <a:txBody>
                    <a:bodyPr/>
                    <a:lstStyle/>
                    <a:p>
                      <a:pPr algn="ctr"/>
                      <a:endParaRPr lang="ru-RU" sz="90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информатизации в здравоохранении"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119,5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119,5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119,5</a:t>
                      </a:r>
                    </a:p>
                  </a:txBody>
                  <a:tcPr marL="9525" marR="9525" marT="9525" marB="0" anchor="ctr"/>
                </a:tc>
                <a:extLst>
                  <a:ext uri="{0D108BD9-81ED-4DB2-BD59-A6C34878D82A}">
                    <a16:rowId xmlns:a16="http://schemas.microsoft.com/office/drawing/2014/main" val="2770597236"/>
                  </a:ext>
                </a:extLst>
              </a:tr>
              <a:tr h="246184">
                <a:tc>
                  <a:txBody>
                    <a:bodyPr/>
                    <a:lstStyle/>
                    <a:p>
                      <a:pPr algn="ctr"/>
                      <a:endParaRPr lang="ru-RU" sz="90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"Энергосбережение и повышение энергоэффективности в государственных учреждениях здравоохранения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17,3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17,4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16,7</a:t>
                      </a:r>
                    </a:p>
                  </a:txBody>
                  <a:tcPr marL="9525" marR="9525" marT="9525" marB="0" anchor="ctr"/>
                </a:tc>
                <a:extLst>
                  <a:ext uri="{0D108BD9-81ED-4DB2-BD59-A6C34878D82A}">
                    <a16:rowId xmlns:a16="http://schemas.microsoft.com/office/drawing/2014/main" val="2681553235"/>
                  </a:ext>
                </a:extLst>
              </a:tr>
              <a:tr h="246185">
                <a:tc>
                  <a:txBody>
                    <a:bodyPr/>
                    <a:lstStyle/>
                    <a:p>
                      <a:pPr algn="ctr"/>
                      <a:r>
                        <a:rPr lang="ru-RU" sz="900" b="0" i="0" dirty="0" smtClean="0"/>
                        <a:t>1.4.</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"Охрана здоровья матери и ребенка"</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209,1</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209,4</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205,6</a:t>
                      </a:r>
                    </a:p>
                  </a:txBody>
                  <a:tcPr marL="9525" marR="9525" marT="9525" marB="0" anchor="ctr"/>
                </a:tc>
                <a:extLst>
                  <a:ext uri="{0D108BD9-81ED-4DB2-BD59-A6C34878D82A}">
                    <a16:rowId xmlns:a16="http://schemas.microsoft.com/office/drawing/2014/main" val="4231944240"/>
                  </a:ext>
                </a:extLst>
              </a:tr>
              <a:tr h="211015">
                <a:tc>
                  <a:txBody>
                    <a:bodyPr/>
                    <a:lstStyle/>
                    <a:p>
                      <a:pPr algn="ctr"/>
                      <a:endParaRPr lang="ru-RU" sz="90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оказания медицинской помощи женщинам в период родовспоможения"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18,7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18,7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16,9</a:t>
                      </a:r>
                    </a:p>
                  </a:txBody>
                  <a:tcPr marL="9525" marR="9525" marT="9525" marB="0" anchor="ctr"/>
                </a:tc>
                <a:extLst>
                  <a:ext uri="{0D108BD9-81ED-4DB2-BD59-A6C34878D82A}">
                    <a16:rowId xmlns:a16="http://schemas.microsoft.com/office/drawing/2014/main" val="2475417192"/>
                  </a:ext>
                </a:extLst>
              </a:tr>
              <a:tr h="211015">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оказания медицинской помощи детям"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190,4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188,7</a:t>
                      </a:r>
                    </a:p>
                  </a:txBody>
                  <a:tcPr marL="9525" marR="9525" marT="9525" marB="0" anchor="ctr"/>
                </a:tc>
                <a:extLst>
                  <a:ext uri="{0D108BD9-81ED-4DB2-BD59-A6C34878D82A}">
                    <a16:rowId xmlns:a16="http://schemas.microsoft.com/office/drawing/2014/main" val="402550118"/>
                  </a:ext>
                </a:extLst>
              </a:tr>
            </a:tbl>
          </a:graphicData>
        </a:graphic>
      </p:graphicFrame>
      <p:sp>
        <p:nvSpPr>
          <p:cNvPr id="4" name="TextBox 3"/>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46 СЛАЙД </a:t>
            </a:r>
            <a:endParaRPr lang="ru-RU" sz="1400" b="1" i="1" dirty="0">
              <a:solidFill>
                <a:schemeClr val="bg1">
                  <a:lumMod val="50000"/>
                </a:schemeClr>
              </a:solidFill>
            </a:endParaRPr>
          </a:p>
        </p:txBody>
      </p:sp>
      <p:sp>
        <p:nvSpPr>
          <p:cNvPr id="6" name="TextBox 5"/>
          <p:cNvSpPr txBox="1"/>
          <p:nvPr/>
        </p:nvSpPr>
        <p:spPr>
          <a:xfrm>
            <a:off x="10304585" y="825822"/>
            <a:ext cx="1457305" cy="307777"/>
          </a:xfrm>
          <a:prstGeom prst="rect">
            <a:avLst/>
          </a:prstGeom>
          <a:noFill/>
        </p:spPr>
        <p:txBody>
          <a:bodyPr wrap="square" rtlCol="0">
            <a:spAutoFit/>
          </a:bodyPr>
          <a:lstStyle/>
          <a:p>
            <a:r>
              <a:rPr lang="ru-RU" sz="1400" b="1" dirty="0">
                <a:solidFill>
                  <a:schemeClr val="accent5">
                    <a:lumMod val="50000"/>
                  </a:schemeClr>
                </a:solidFill>
                <a:latin typeface="Palatino Linotype" panose="02040502050505030304" pitchFamily="18" charset="0"/>
              </a:rPr>
              <a:t>м</a:t>
            </a:r>
            <a:r>
              <a:rPr lang="ru-RU" sz="1400" b="1" dirty="0" smtClean="0">
                <a:solidFill>
                  <a:schemeClr val="accent5">
                    <a:lumMod val="50000"/>
                  </a:schemeClr>
                </a:solidFill>
                <a:latin typeface="Palatino Linotype" panose="02040502050505030304" pitchFamily="18" charset="0"/>
              </a:rPr>
              <a:t>лн. рублей</a:t>
            </a:r>
            <a:endParaRPr lang="ru-RU" sz="1400" b="1" dirty="0">
              <a:solidFill>
                <a:schemeClr val="accent5">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896008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4"/>
          <p:cNvGraphicFramePr>
            <a:graphicFrameLocks noGrp="1"/>
          </p:cNvGraphicFramePr>
          <p:nvPr>
            <p:ph idx="1"/>
            <p:extLst>
              <p:ext uri="{D42A27DB-BD31-4B8C-83A1-F6EECF244321}">
                <p14:modId xmlns:p14="http://schemas.microsoft.com/office/powerpoint/2010/main" val="2108075108"/>
              </p:ext>
            </p:extLst>
          </p:nvPr>
        </p:nvGraphicFramePr>
        <p:xfrm>
          <a:off x="562707" y="397874"/>
          <a:ext cx="11019693" cy="6263740"/>
        </p:xfrm>
        <a:graphic>
          <a:graphicData uri="http://schemas.openxmlformats.org/drawingml/2006/table">
            <a:tbl>
              <a:tblPr firstRow="1" bandRow="1">
                <a:tableStyleId>{5C22544A-7EE6-4342-B048-85BDC9FD1C3A}</a:tableStyleId>
              </a:tblPr>
              <a:tblGrid>
                <a:gridCol w="385572">
                  <a:extLst>
                    <a:ext uri="{9D8B030D-6E8A-4147-A177-3AD203B41FA5}">
                      <a16:colId xmlns:a16="http://schemas.microsoft.com/office/drawing/2014/main" val="362266838"/>
                    </a:ext>
                  </a:extLst>
                </a:gridCol>
                <a:gridCol w="7708487">
                  <a:extLst>
                    <a:ext uri="{9D8B030D-6E8A-4147-A177-3AD203B41FA5}">
                      <a16:colId xmlns:a16="http://schemas.microsoft.com/office/drawing/2014/main" val="2997573379"/>
                    </a:ext>
                  </a:extLst>
                </a:gridCol>
                <a:gridCol w="980117">
                  <a:extLst>
                    <a:ext uri="{9D8B030D-6E8A-4147-A177-3AD203B41FA5}">
                      <a16:colId xmlns:a16="http://schemas.microsoft.com/office/drawing/2014/main" val="1668693803"/>
                    </a:ext>
                  </a:extLst>
                </a:gridCol>
                <a:gridCol w="980117">
                  <a:extLst>
                    <a:ext uri="{9D8B030D-6E8A-4147-A177-3AD203B41FA5}">
                      <a16:colId xmlns:a16="http://schemas.microsoft.com/office/drawing/2014/main" val="1110253511"/>
                    </a:ext>
                  </a:extLst>
                </a:gridCol>
                <a:gridCol w="965400">
                  <a:extLst>
                    <a:ext uri="{9D8B030D-6E8A-4147-A177-3AD203B41FA5}">
                      <a16:colId xmlns:a16="http://schemas.microsoft.com/office/drawing/2014/main" val="3602214359"/>
                    </a:ext>
                  </a:extLst>
                </a:gridCol>
              </a:tblGrid>
              <a:tr h="235783">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медицинской реабилитации и санаторно-курортного лечения, в том числе детям"</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12,9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15,3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17,8</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медицинской реабилитации и санаторно-курортного лечения, в том числе детям"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17,8</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r>
                        <a:rPr lang="ru-RU" sz="900" b="0" i="0" u="none" strike="noStrike" dirty="0" smtClean="0">
                          <a:solidFill>
                            <a:srgbClr val="000000"/>
                          </a:solidFill>
                          <a:effectLst/>
                          <a:latin typeface="Times New Roman" panose="02020603050405020304" pitchFamily="18" charset="0"/>
                        </a:rPr>
                        <a:t>1.6.</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"Оказание паллиативной помощи, в том числе детям"</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138,7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138,4</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138,4</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"Оказание паллиативной помощи, в том числе детям"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138,7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138,4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138,4</a:t>
                      </a:r>
                    </a:p>
                  </a:txBody>
                  <a:tcPr marL="9525" marR="9525" marT="9525" marB="0" anchor="ctr"/>
                </a:tc>
                <a:extLst>
                  <a:ext uri="{0D108BD9-81ED-4DB2-BD59-A6C34878D82A}">
                    <a16:rowId xmlns:a16="http://schemas.microsoft.com/office/drawing/2014/main" val="2736943306"/>
                  </a:ext>
                </a:extLst>
              </a:tr>
              <a:tr h="219808">
                <a:tc>
                  <a:txBody>
                    <a:bodyPr/>
                    <a:lstStyle/>
                    <a:p>
                      <a:pPr algn="ctr"/>
                      <a:r>
                        <a:rPr lang="ru-RU" sz="900" b="0" i="0" dirty="0" smtClean="0"/>
                        <a:t>1.7.</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"Кадровое обеспечение системы здравоохранения"</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400,2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356,6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275,5</a:t>
                      </a:r>
                    </a:p>
                  </a:txBody>
                  <a:tcPr marL="9525" marR="9525" marT="9525" marB="0" anchor="ctr"/>
                </a:tc>
                <a:extLst>
                  <a:ext uri="{0D108BD9-81ED-4DB2-BD59-A6C34878D82A}">
                    <a16:rowId xmlns:a16="http://schemas.microsoft.com/office/drawing/2014/main" val="1630671584"/>
                  </a:ext>
                </a:extLst>
              </a:tr>
              <a:tr h="301284">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"Профессиональная подготовка, повышение квалификации и профессиональная переподготовка врачей, средних медицинских и фармацевтических работников"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161,7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152,0</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"Меры социальной поддержки медицинских работников"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239,2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194,9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123,5</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i="0" dirty="0" smtClean="0"/>
                        <a:t>1.8.</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"Совершенствование системы лекарственного обеспечения, в том числе в амбулаторных условиях"</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802,2</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832,1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863,2</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системы лекарственного обеспечения, в том числе в амбулаторных условиях"</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802,2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832,1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863,2</a:t>
                      </a:r>
                    </a:p>
                  </a:txBody>
                  <a:tcPr marL="9525" marR="9525" marT="9525" marB="0" anchor="ctr"/>
                </a:tc>
                <a:extLst>
                  <a:ext uri="{0D108BD9-81ED-4DB2-BD59-A6C34878D82A}">
                    <a16:rowId xmlns:a16="http://schemas.microsoft.com/office/drawing/2014/main" val="7666637"/>
                  </a:ext>
                </a:extLst>
              </a:tr>
              <a:tr h="178190">
                <a:tc>
                  <a:txBody>
                    <a:bodyPr/>
                    <a:lstStyle/>
                    <a:p>
                      <a:pPr algn="ctr"/>
                      <a:r>
                        <a:rPr lang="ru-RU" sz="900" b="0" i="0" dirty="0" smtClean="0"/>
                        <a:t>1.9.</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"Инвестиционные мероприятия в здравоохранении Камчатского края"</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410,8</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337,5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548,6</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и реконструкция объектов здравоохранения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410,8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337,5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548,6</a:t>
                      </a:r>
                    </a:p>
                  </a:txBody>
                  <a:tcPr marL="9525" marR="9525" marT="9525" marB="0" anchor="ctr"/>
                </a:tc>
                <a:extLst>
                  <a:ext uri="{0D108BD9-81ED-4DB2-BD59-A6C34878D82A}">
                    <a16:rowId xmlns:a16="http://schemas.microsoft.com/office/drawing/2014/main" val="3330564503"/>
                  </a:ext>
                </a:extLst>
              </a:tr>
              <a:tr h="186983">
                <a:tc>
                  <a:txBody>
                    <a:bodyPr/>
                    <a:lstStyle/>
                    <a:p>
                      <a:pPr algn="ctr"/>
                      <a:r>
                        <a:rPr lang="en-US" sz="900" b="0" i="0" dirty="0" smtClean="0"/>
                        <a:t>1</a:t>
                      </a:r>
                      <a:r>
                        <a:rPr lang="ru-RU" sz="900" b="0" i="0" dirty="0" smtClean="0"/>
                        <a:t>.10</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"Совершенствование оказания экстренной медицинской помощи, включая эвакуацию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297,9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293,7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165,4</a:t>
                      </a:r>
                    </a:p>
                  </a:txBody>
                  <a:tcPr marL="9525" marR="9525" marT="9525" marB="0" anchor="ctr"/>
                </a:tc>
                <a:extLst>
                  <a:ext uri="{0D108BD9-81ED-4DB2-BD59-A6C34878D82A}">
                    <a16:rowId xmlns:a16="http://schemas.microsoft.com/office/drawing/2014/main" val="3485627664"/>
                  </a:ext>
                </a:extLst>
              </a:tr>
              <a:tr h="186983">
                <a:tc>
                  <a:txBody>
                    <a:bodyPr/>
                    <a:lstStyle/>
                    <a:p>
                      <a:pPr algn="ctr"/>
                      <a:endParaRPr lang="ru-RU" sz="900" b="1" i="0" dirty="0"/>
                    </a:p>
                  </a:txBody>
                  <a:tcPr/>
                </a:tc>
                <a:tc>
                  <a:txBody>
                    <a:bodyPr/>
                    <a:lstStyle/>
                    <a:p>
                      <a:pPr algn="l" fontAlgn="ctr"/>
                      <a:r>
                        <a:rPr lang="ru-RU" sz="900" b="0" i="0" u="none" strike="noStrike">
                          <a:solidFill>
                            <a:srgbClr val="000000"/>
                          </a:solidFill>
                          <a:effectLst/>
                          <a:latin typeface="Times New Roman" panose="02020603050405020304" pitchFamily="18" charset="0"/>
                        </a:rPr>
                        <a:t>Основное мероприятие "Развитие службы оказания экстренной медицинской помощи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62,0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62,0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62,0</a:t>
                      </a:r>
                    </a:p>
                  </a:txBody>
                  <a:tcPr marL="9525" marR="9525" marT="9525" marB="0" anchor="ctr"/>
                </a:tc>
                <a:extLst>
                  <a:ext uri="{0D108BD9-81ED-4DB2-BD59-A6C34878D82A}">
                    <a16:rowId xmlns:a16="http://schemas.microsoft.com/office/drawing/2014/main" val="522994912"/>
                  </a:ext>
                </a:extLst>
              </a:tr>
              <a:tr h="186983">
                <a:tc>
                  <a:txBody>
                    <a:bodyPr/>
                    <a:lstStyle/>
                    <a:p>
                      <a:pPr algn="ctr"/>
                      <a:endParaRPr lang="ru-RU" sz="900" b="1" i="0" dirty="0"/>
                    </a:p>
                  </a:txBody>
                  <a:tcPr/>
                </a:tc>
                <a:tc>
                  <a:txBody>
                    <a:bodyPr/>
                    <a:lstStyle/>
                    <a:p>
                      <a:pPr algn="l" fontAlgn="ctr"/>
                      <a:r>
                        <a:rPr lang="ru-RU" sz="900" b="0" i="0" u="none" strike="noStrike">
                          <a:solidFill>
                            <a:srgbClr val="000000"/>
                          </a:solidFill>
                          <a:effectLst/>
                          <a:latin typeface="Times New Roman" panose="02020603050405020304" pitchFamily="18" charset="0"/>
                        </a:rPr>
                        <a:t>Основное мероприятие "Организация оказания экстренной медицинской помощи в труднодоступных районах Камчатского края с применением авиации"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231,7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103,4</a:t>
                      </a:r>
                    </a:p>
                  </a:txBody>
                  <a:tcPr marL="9525" marR="9525" marT="9525" marB="0" anchor="ctr"/>
                </a:tc>
                <a:extLst>
                  <a:ext uri="{0D108BD9-81ED-4DB2-BD59-A6C34878D82A}">
                    <a16:rowId xmlns:a16="http://schemas.microsoft.com/office/drawing/2014/main" val="3418874991"/>
                  </a:ext>
                </a:extLst>
              </a:tr>
              <a:tr h="186983">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сети пунктов эвакуации тяжелых больных при помощи санитарной вертолетной техники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87440753"/>
                  </a:ext>
                </a:extLst>
              </a:tr>
              <a:tr h="204567">
                <a:tc>
                  <a:txBody>
                    <a:bodyPr/>
                    <a:lstStyle/>
                    <a:p>
                      <a:pPr algn="ctr"/>
                      <a:r>
                        <a:rPr lang="ru-RU" sz="900" b="1" i="0" dirty="0" smtClean="0"/>
                        <a:t>2.</a:t>
                      </a:r>
                      <a:endParaRPr lang="ru-RU" sz="900" b="1" i="0"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образования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13 243,9</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12 942,9</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12 065,8</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i="0" dirty="0" smtClean="0"/>
                        <a:t>2.1.</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дошкольного, общего образования и дополнительного образования детей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11 703,1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11 433,2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10 550,2</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дошкольного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2 552,7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2 542,7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2 532,7</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общего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6 222,5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6 220,4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6 208,5</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сферы дополнительного образования и социализации детей"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1 159,6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1 155,8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1 155,9</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"Выявление, поддержка и сопровождение одаренных детей и молодежи"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5,7</a:t>
                      </a:r>
                    </a:p>
                  </a:txBody>
                  <a:tcPr marL="9525" marR="9525" marT="9525" marB="0" anchor="ctr"/>
                </a:tc>
                <a:extLst>
                  <a:ext uri="{0D108BD9-81ED-4DB2-BD59-A6C34878D82A}">
                    <a16:rowId xmlns:a16="http://schemas.microsoft.com/office/drawing/2014/main" val="753720518"/>
                  </a:ext>
                </a:extLst>
              </a:tr>
              <a:tr h="370840">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кадрового потенциала системы дошкольного, общего и дополнительного образования детей, в том числе проведение конкурсов профессионального мастерства педагогических работников"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74,8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73,6</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"Сохранение и укрепление здоровья учащихся и воспитанников"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371,4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342,8</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инфраструктуры общего  и дополнительного образования детей, в том числе участие в федеральном проекте "Содействие созданию в субъектах Российской Федерации (исходя из прогнозируемой потребности) новых мест в общеобразовательных организациях в рамках государственной программы Российской Федерации "Развитие образования на 2013 - 2020 годы""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1 197,5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972,5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114,0</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"Социальные гарантии работникам подведомственных организаций"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29,6</a:t>
                      </a:r>
                    </a:p>
                  </a:txBody>
                  <a:tcPr marL="9525" marR="9525" marT="9525" marB="0" anchor="ctr"/>
                </a:tc>
                <a:extLst>
                  <a:ext uri="{0D108BD9-81ED-4DB2-BD59-A6C34878D82A}">
                    <a16:rowId xmlns:a16="http://schemas.microsoft.com/office/drawing/2014/main" val="1981999995"/>
                  </a:ext>
                </a:extLst>
              </a:tr>
            </a:tbl>
          </a:graphicData>
        </a:graphic>
      </p:graphicFrame>
      <p:sp>
        <p:nvSpPr>
          <p:cNvPr id="10" name="TextBox 9"/>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47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226758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4"/>
          <p:cNvGraphicFramePr>
            <a:graphicFrameLocks noGrp="1"/>
          </p:cNvGraphicFramePr>
          <p:nvPr>
            <p:ph idx="1"/>
            <p:extLst>
              <p:ext uri="{D42A27DB-BD31-4B8C-83A1-F6EECF244321}">
                <p14:modId xmlns:p14="http://schemas.microsoft.com/office/powerpoint/2010/main" val="2547979520"/>
              </p:ext>
            </p:extLst>
          </p:nvPr>
        </p:nvGraphicFramePr>
        <p:xfrm>
          <a:off x="583223" y="397874"/>
          <a:ext cx="10972800" cy="6374131"/>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1819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endParaRPr lang="ru-RU" sz="900" b="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социальной поддержки обучающихся"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87,7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87,4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87,4</a:t>
                      </a:r>
                    </a:p>
                  </a:txBody>
                  <a:tcPr marL="9525" marR="9525" marT="9525" marB="0" anchor="ctr"/>
                </a:tc>
                <a:extLst>
                  <a:ext uri="{0D108BD9-81ED-4DB2-BD59-A6C34878D82A}">
                    <a16:rowId xmlns:a16="http://schemas.microsoft.com/office/drawing/2014/main" val="2251499782"/>
                  </a:ext>
                </a:extLst>
              </a:tr>
              <a:tr h="195132">
                <a:tc>
                  <a:txBody>
                    <a:bodyPr/>
                    <a:lstStyle/>
                    <a:p>
                      <a:pPr algn="ctr"/>
                      <a:r>
                        <a:rPr lang="ru-RU" sz="900" b="0" i="0" dirty="0" smtClean="0"/>
                        <a:t>2.2.</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профессионального образования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1 261,9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1 231,9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1 236,5</a:t>
                      </a:r>
                    </a:p>
                  </a:txBody>
                  <a:tcPr marL="9525" marR="9525" marT="9525" marB="0" anchor="ctr"/>
                </a:tc>
                <a:extLst>
                  <a:ext uri="{0D108BD9-81ED-4DB2-BD59-A6C34878D82A}">
                    <a16:rowId xmlns:a16="http://schemas.microsoft.com/office/drawing/2014/main" val="3558417807"/>
                  </a:ext>
                </a:extLst>
              </a:tr>
              <a:tr h="195132">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образовательных программ среднего профессионального образования и профессионального обучения на основе государственного задания с учетом выхода на "эффективный контракт" с педагогическими работниками"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859,7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864,2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868,3</a:t>
                      </a:r>
                    </a:p>
                  </a:txBody>
                  <a:tcPr marL="9525" marR="9525" marT="9525" marB="0" anchor="ctr"/>
                </a:tc>
                <a:extLst>
                  <a:ext uri="{0D108BD9-81ED-4DB2-BD59-A6C34878D82A}">
                    <a16:rowId xmlns:a16="http://schemas.microsoft.com/office/drawing/2014/main" val="2413949596"/>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a:solidFill>
                            <a:srgbClr val="000000"/>
                          </a:solidFill>
                          <a:effectLst/>
                          <a:latin typeface="Times New Roman" panose="02020603050405020304" pitchFamily="18" charset="0"/>
                        </a:rPr>
                        <a:t>Основное мероприятие "Развитие системы среднего профессионального образования"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10,8</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a:solidFill>
                            <a:srgbClr val="000000"/>
                          </a:solidFill>
                          <a:effectLst/>
                          <a:latin typeface="Times New Roman" panose="02020603050405020304" pitchFamily="18" charset="0"/>
                        </a:rPr>
                        <a:t>Основное мероприятие "Развитие профессиональных компетенций, повышение престижа рабочих кадров"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a:solidFill>
                            <a:srgbClr val="000000"/>
                          </a:solidFill>
                          <a:effectLst/>
                          <a:latin typeface="Times New Roman" panose="02020603050405020304" pitchFamily="18" charset="0"/>
                        </a:rPr>
                        <a:t>Основное мероприятие "Развитие кадрового потенциала системы среднего профессионального образования"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региональной системы дополнительного профессионального образования"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102,0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102,6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103,0</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900" b="0" i="0" dirty="0"/>
                    </a:p>
                  </a:txBody>
                  <a:tcPr/>
                </a:tc>
                <a:tc>
                  <a:txBody>
                    <a:bodyPr/>
                    <a:lstStyle/>
                    <a:p>
                      <a:pPr algn="l" fontAlgn="ctr"/>
                      <a:r>
                        <a:rPr lang="ru-RU" sz="900" b="0" i="0" u="none" strike="noStrike">
                          <a:solidFill>
                            <a:srgbClr val="000000"/>
                          </a:solidFill>
                          <a:effectLst/>
                          <a:latin typeface="Times New Roman" panose="02020603050405020304" pitchFamily="18" charset="0"/>
                        </a:rPr>
                        <a:t>Основное мероприятие "Обеспечение социальной поддержки обучающихся по программам среднего профессионального образования и профессиональной подготовки"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140,8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141,0</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i="0" dirty="0"/>
                    </a:p>
                  </a:txBody>
                  <a:tcPr/>
                </a:tc>
                <a:tc>
                  <a:txBody>
                    <a:bodyPr/>
                    <a:lstStyle/>
                    <a:p>
                      <a:pPr algn="l" fontAlgn="ctr"/>
                      <a:r>
                        <a:rPr lang="ru-RU" sz="900" b="0" i="0" u="none" strike="noStrike">
                          <a:solidFill>
                            <a:srgbClr val="000000"/>
                          </a:solidFill>
                          <a:effectLst/>
                          <a:latin typeface="Times New Roman" panose="02020603050405020304" pitchFamily="18" charset="0"/>
                        </a:rPr>
                        <a:t>Основное мероприятие "Развитие инфраструктуры системы профессионального образования"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77,7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77,7</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"Социальные гарантии работникам подведомственных профессиональных образовательных </a:t>
                      </a:r>
                      <a:r>
                        <a:rPr lang="ru-RU" sz="900" b="0" i="0" u="none" strike="noStrike" dirty="0" smtClean="0">
                          <a:solidFill>
                            <a:srgbClr val="000000"/>
                          </a:solidFill>
                          <a:effectLst/>
                          <a:latin typeface="Times New Roman" panose="02020603050405020304" pitchFamily="18" charset="0"/>
                        </a:rPr>
                        <a:t>организаций"</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26,1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26,2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26,3</a:t>
                      </a:r>
                    </a:p>
                  </a:txBody>
                  <a:tcPr marL="9525" marR="9525" marT="9525" marB="0" anchor="ctr"/>
                </a:tc>
                <a:extLst>
                  <a:ext uri="{0D108BD9-81ED-4DB2-BD59-A6C34878D82A}">
                    <a16:rowId xmlns:a16="http://schemas.microsoft.com/office/drawing/2014/main" val="1589852792"/>
                  </a:ext>
                </a:extLst>
              </a:tr>
              <a:tr h="211015">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субсидий из краевого бюджета частным образовательным организациям, осуществляющим образовательную деятельность по образовательным программам среднего профессионального образования,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a:t>
                      </a:r>
                    </a:p>
                  </a:txBody>
                  <a:tcPr marL="9525" marR="9525" marT="9525" marB="0" anchor="ctr"/>
                </a:tc>
                <a:extLst>
                  <a:ext uri="{0D108BD9-81ED-4DB2-BD59-A6C34878D82A}">
                    <a16:rowId xmlns:a16="http://schemas.microsoft.com/office/drawing/2014/main" val="237162089"/>
                  </a:ext>
                </a:extLst>
              </a:tr>
              <a:tr h="219807">
                <a:tc>
                  <a:txBody>
                    <a:bodyPr/>
                    <a:lstStyle/>
                    <a:p>
                      <a:pPr algn="ctr"/>
                      <a:r>
                        <a:rPr lang="ru-RU" sz="900" b="0" i="0" dirty="0" smtClean="0"/>
                        <a:t>2.3.</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региональной системы оценки качества образования и информационной прозрачности системы образования Камчатского края"</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115,8</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115,0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115,9</a:t>
                      </a:r>
                    </a:p>
                  </a:txBody>
                  <a:tcPr marL="9525" marR="9525" marT="9525" marB="0" anchor="ctr"/>
                </a:tc>
                <a:extLst>
                  <a:ext uri="{0D108BD9-81ED-4DB2-BD59-A6C34878D82A}">
                    <a16:rowId xmlns:a16="http://schemas.microsoft.com/office/drawing/2014/main" val="2897535475"/>
                  </a:ext>
                </a:extLst>
              </a:tr>
              <a:tr h="141939">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отдела контроля и надзора Министерства образования и науки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6,4</a:t>
                      </a:r>
                    </a:p>
                  </a:txBody>
                  <a:tcPr marL="9525" marR="9525" marT="9525" marB="0" anchor="ctr"/>
                </a:tc>
                <a:extLst>
                  <a:ext uri="{0D108BD9-81ED-4DB2-BD59-A6C34878D82A}">
                    <a16:rowId xmlns:a16="http://schemas.microsoft.com/office/drawing/2014/main" val="7666637"/>
                  </a:ext>
                </a:extLst>
              </a:tr>
              <a:tr h="185901">
                <a:tc>
                  <a:txBody>
                    <a:bodyPr/>
                    <a:lstStyle/>
                    <a:p>
                      <a:pPr algn="ctr"/>
                      <a:endParaRPr lang="ru-RU" sz="900" b="0"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"Формирование и развитие  региональной системы оценки качества образования"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109,8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108,8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109,5</a:t>
                      </a:r>
                    </a:p>
                  </a:txBody>
                  <a:tcPr marL="9525" marR="9525" marT="9525" marB="0" anchor="ctr"/>
                </a:tc>
                <a:extLst>
                  <a:ext uri="{0D108BD9-81ED-4DB2-BD59-A6C34878D82A}">
                    <a16:rowId xmlns:a16="http://schemas.microsoft.com/office/drawing/2014/main" val="4080420532"/>
                  </a:ext>
                </a:extLst>
              </a:tr>
              <a:tr h="186983">
                <a:tc>
                  <a:txBody>
                    <a:bodyPr/>
                    <a:lstStyle/>
                    <a:p>
                      <a:pPr algn="ctr"/>
                      <a:r>
                        <a:rPr lang="ru-RU" sz="900" b="0" i="0" dirty="0" smtClean="0"/>
                        <a:t>2.4.</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"Поддержка научной деятельности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ученым Камчатки по участию в мероприятиях, способствующих развитию научного потенциала региона"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i="0" dirty="0" smtClean="0"/>
                        <a:t>2.5.</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161,8</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161,9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162,2</a:t>
                      </a:r>
                    </a:p>
                  </a:txBody>
                  <a:tcPr marL="9525" marR="9525" marT="9525" marB="0" anchor="ctr"/>
                </a:tc>
                <a:extLst>
                  <a:ext uri="{0D108BD9-81ED-4DB2-BD59-A6C34878D82A}">
                    <a16:rowId xmlns:a16="http://schemas.microsoft.com/office/drawing/2014/main" val="2613654590"/>
                  </a:ext>
                </a:extLst>
              </a:tr>
              <a:tr h="161868">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"Организационное, аналитическое, информационное обеспечение реализации Программы"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161,3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161,6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161,9</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"Другие вопросы в области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2847286262"/>
                  </a:ext>
                </a:extLst>
              </a:tr>
              <a:tr h="205830">
                <a:tc>
                  <a:txBody>
                    <a:bodyPr/>
                    <a:lstStyle/>
                    <a:p>
                      <a:pPr algn="ctr"/>
                      <a:r>
                        <a:rPr lang="ru-RU" sz="900" b="1" i="0" dirty="0" smtClean="0"/>
                        <a:t>3.</a:t>
                      </a:r>
                      <a:endParaRPr lang="ru-RU" sz="900" b="1" i="0"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культуры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1 013,7</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938,7</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992,9</a:t>
                      </a:r>
                    </a:p>
                  </a:txBody>
                  <a:tcPr marL="9525" marR="9525" marT="9525" marB="0" anchor="ctr"/>
                </a:tc>
                <a:extLst>
                  <a:ext uri="{0D108BD9-81ED-4DB2-BD59-A6C34878D82A}">
                    <a16:rowId xmlns:a16="http://schemas.microsoft.com/office/drawing/2014/main" val="3041175175"/>
                  </a:ext>
                </a:extLst>
              </a:tr>
              <a:tr h="179453">
                <a:tc>
                  <a:txBody>
                    <a:bodyPr/>
                    <a:lstStyle/>
                    <a:p>
                      <a:pPr algn="ctr"/>
                      <a:r>
                        <a:rPr lang="ru-RU" sz="900" b="0" i="0" dirty="0" smtClean="0"/>
                        <a:t>3.1.</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"Наследие"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233,0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231,2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229,6</a:t>
                      </a:r>
                    </a:p>
                  </a:txBody>
                  <a:tcPr marL="9525" marR="9525" marT="9525" marB="0" anchor="ctr"/>
                </a:tc>
                <a:extLst>
                  <a:ext uri="{0D108BD9-81ED-4DB2-BD59-A6C34878D82A}">
                    <a16:rowId xmlns:a16="http://schemas.microsoft.com/office/drawing/2014/main" val="753720518"/>
                  </a:ext>
                </a:extLst>
              </a:tr>
              <a:tr h="170661">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"Сохранение, использование, популяризация и государственная охрана объектов культурного наследия, расположенных на территории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4282473348"/>
                  </a:ext>
                </a:extLst>
              </a:tr>
              <a:tr h="170661">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библиотечного дела"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158,9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159,4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159,7</a:t>
                      </a:r>
                    </a:p>
                  </a:txBody>
                  <a:tcPr marL="9525" marR="9525" marT="9525" marB="0" anchor="ctr"/>
                </a:tc>
                <a:extLst>
                  <a:ext uri="{0D108BD9-81ED-4DB2-BD59-A6C34878D82A}">
                    <a16:rowId xmlns:a16="http://schemas.microsoft.com/office/drawing/2014/main" val="4050347759"/>
                  </a:ext>
                </a:extLst>
              </a:tr>
              <a:tr h="179453">
                <a:tc>
                  <a:txBody>
                    <a:bodyPr/>
                    <a:lstStyle/>
                    <a:p>
                      <a:pPr algn="ctr"/>
                      <a:endParaRPr lang="ru-RU" sz="900" b="1" i="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музейного дела"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69,6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69,8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69,9</a:t>
                      </a:r>
                    </a:p>
                  </a:txBody>
                  <a:tcPr marL="9525" marR="9525" marT="9525" marB="0" anchor="ctr"/>
                </a:tc>
                <a:extLst>
                  <a:ext uri="{0D108BD9-81ED-4DB2-BD59-A6C34878D82A}">
                    <a16:rowId xmlns:a16="http://schemas.microsoft.com/office/drawing/2014/main" val="1080416760"/>
                  </a:ext>
                </a:extLst>
              </a:tr>
              <a:tr h="205830">
                <a:tc>
                  <a:txBody>
                    <a:bodyPr/>
                    <a:lstStyle/>
                    <a:p>
                      <a:pPr algn="ctr"/>
                      <a:r>
                        <a:rPr lang="ru-RU" sz="900" b="0" i="0" dirty="0" smtClean="0"/>
                        <a:t>3.2.</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"Искусство"</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213,3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212,2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214,3</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i="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Основное мероприятие "Поддержка и развитие исполнительских искусств"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211,8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212,2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212,9</a:t>
                      </a:r>
                    </a:p>
                  </a:txBody>
                  <a:tcPr marL="9525" marR="9525" marT="9525" marB="0" anchor="ctr"/>
                </a:tc>
                <a:extLst>
                  <a:ext uri="{0D108BD9-81ED-4DB2-BD59-A6C34878D82A}">
                    <a16:rowId xmlns:a16="http://schemas.microsoft.com/office/drawing/2014/main" val="1981999995"/>
                  </a:ext>
                </a:extLst>
              </a:tr>
            </a:tbl>
          </a:graphicData>
        </a:graphic>
      </p:graphicFrame>
      <p:sp>
        <p:nvSpPr>
          <p:cNvPr id="8" name="TextBox 7"/>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48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16907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3" y="888023"/>
            <a:ext cx="10585937" cy="5275385"/>
          </a:xfrm>
        </p:spPr>
        <p:txBody>
          <a:bodyPr>
            <a:noAutofit/>
          </a:bodyPr>
          <a:lstStyle/>
          <a:p>
            <a:pPr algn="just"/>
            <a:r>
              <a:rPr lang="ru-RU" sz="1800" b="1" dirty="0">
                <a:solidFill>
                  <a:schemeClr val="accent1">
                    <a:lumMod val="50000"/>
                  </a:schemeClr>
                </a:solidFill>
                <a:latin typeface="Palatino Linotype" panose="02040502050505030304" pitchFamily="18" charset="0"/>
              </a:rPr>
              <a:t>Межбюджетные отношения </a:t>
            </a:r>
            <a:r>
              <a:rPr lang="ru-RU" sz="1800" dirty="0">
                <a:latin typeface="Palatino Linotype" panose="02040502050505030304" pitchFamily="18" charset="0"/>
              </a:rPr>
              <a:t>- взаимоотношения между публично-правовыми образованиями по вопросам осуществления бюджетного процесса</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Расходные </a:t>
            </a:r>
            <a:r>
              <a:rPr lang="ru-RU" sz="1800" b="1" dirty="0">
                <a:solidFill>
                  <a:schemeClr val="accent1">
                    <a:lumMod val="50000"/>
                  </a:schemeClr>
                </a:solidFill>
                <a:latin typeface="Palatino Linotype" panose="02040502050505030304" pitchFamily="18" charset="0"/>
              </a:rPr>
              <a:t>обязательства </a:t>
            </a:r>
            <a:r>
              <a:rPr lang="ru-RU" sz="1800" dirty="0">
                <a:latin typeface="Palatino Linotype" panose="02040502050505030304" pitchFamily="18" charset="0"/>
              </a:rPr>
              <a:t>-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Публичные нормативные обязательства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a:t>
            </a:r>
            <a:r>
              <a:rPr lang="ru-RU" sz="1800" dirty="0" smtClean="0">
                <a:latin typeface="Palatino Linotype" panose="02040502050505030304" pitchFamily="18" charset="0"/>
              </a:rPr>
              <a:t>учреждениях.</a:t>
            </a:r>
            <a:endParaRPr lang="ru-RU" sz="1800" dirty="0">
              <a:latin typeface="Palatino Linotype" panose="02040502050505030304" pitchFamily="18" charset="0"/>
            </a:endParaRPr>
          </a:p>
          <a:p>
            <a:endParaRPr lang="ru-RU" sz="1800" dirty="0">
              <a:latin typeface="+mn-lt"/>
            </a:endParaRPr>
          </a:p>
          <a:p>
            <a:pPr algn="just"/>
            <a:endParaRPr lang="ru-RU" sz="1800" dirty="0" smtClean="0">
              <a:latin typeface="+mn-lt"/>
            </a:endParaRPr>
          </a:p>
        </p:txBody>
      </p:sp>
      <p:sp>
        <p:nvSpPr>
          <p:cNvPr id="5" name="TextBox 4"/>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effectLst>
                  <a:outerShdw blurRad="38100" dist="38100" dir="2700000" algn="tl">
                    <a:srgbClr val="000000">
                      <a:alpha val="43137"/>
                    </a:srgbClr>
                  </a:outerShdw>
                </a:effectLst>
              </a:rPr>
              <a:t>  </a:t>
            </a:r>
            <a:r>
              <a:rPr lang="ru-RU" sz="1400" b="1" i="1" dirty="0" smtClean="0">
                <a:solidFill>
                  <a:schemeClr val="bg1">
                    <a:lumMod val="50000"/>
                  </a:schemeClr>
                </a:solidFill>
              </a:rPr>
              <a:t>4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797493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487640755"/>
              </p:ext>
            </p:extLst>
          </p:nvPr>
        </p:nvGraphicFramePr>
        <p:xfrm>
          <a:off x="565638" y="351480"/>
          <a:ext cx="10972800" cy="6320302"/>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1122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международного, межрегионального и регионального значения, посвященных значимым событиям региональной, отечественной и мировой культуры, а также мероприятий по развитию международного и межрегионального сотрудничества в сфере культуры"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a:t>
                      </a:r>
                    </a:p>
                  </a:txBody>
                  <a:tcPr marL="9525" marR="9525" marT="9525" marB="0" anchor="ctr"/>
                </a:tc>
                <a:extLst>
                  <a:ext uri="{0D108BD9-81ED-4DB2-BD59-A6C34878D82A}">
                    <a16:rowId xmlns:a16="http://schemas.microsoft.com/office/drawing/2014/main" val="3159570387"/>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3.3.</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"Традиционная культура и народное творчество"</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89,3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89,7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90,1</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и проведение мероприятий по сохранению нематериального культурного наследия народов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"Поддержка разнообразных видов и форм традиционной народной культуры и творческих инициатив в области художественного самодеятельного творчества и обеспечение доступа граждан к участию в культурной жизни"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88,9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89,7</a:t>
                      </a:r>
                    </a:p>
                  </a:txBody>
                  <a:tcPr marL="9525" marR="9525" marT="9525" marB="0" anchor="ctr"/>
                </a:tc>
                <a:extLst>
                  <a:ext uri="{0D108BD9-81ED-4DB2-BD59-A6C34878D82A}">
                    <a16:rowId xmlns:a16="http://schemas.microsoft.com/office/drawing/2014/main" val="382191137"/>
                  </a:ext>
                </a:extLst>
              </a:tr>
              <a:tr h="219808">
                <a:tc>
                  <a:txBody>
                    <a:bodyPr/>
                    <a:lstStyle/>
                    <a:p>
                      <a:pPr algn="ctr"/>
                      <a:r>
                        <a:rPr lang="ru-RU" sz="900" b="0" dirty="0" smtClean="0"/>
                        <a:t>3.4.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"Образование в сфере культуры"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442,0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393,9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445,1</a:t>
                      </a:r>
                    </a:p>
                  </a:txBody>
                  <a:tcPr marL="9525" marR="9525" marT="9525" marB="0" anchor="ctr"/>
                </a:tc>
                <a:extLst>
                  <a:ext uri="{0D108BD9-81ED-4DB2-BD59-A6C34878D82A}">
                    <a16:rowId xmlns:a16="http://schemas.microsoft.com/office/drawing/2014/main" val="2736943306"/>
                  </a:ext>
                </a:extLst>
              </a:tr>
              <a:tr h="207262">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системы образования в сфере культуры и искусства"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159,1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154,7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155,1</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по выявлению художественно одаренных детей и молодежи по созданию условий для их творческого развития"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extLst>
                  <a:ext uri="{0D108BD9-81ED-4DB2-BD59-A6C34878D82A}">
                    <a16:rowId xmlns:a16="http://schemas.microsoft.com/office/drawing/2014/main" val="1628803903"/>
                  </a:ext>
                </a:extLst>
              </a:tr>
              <a:tr h="211015">
                <a:tc>
                  <a:txBody>
                    <a:bodyPr/>
                    <a:lstStyle/>
                    <a:p>
                      <a:pPr algn="l"/>
                      <a:r>
                        <a:rPr lang="ru-RU" sz="900" b="0" dirty="0" smtClean="0"/>
                        <a:t>3.5.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280,0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236,3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287,0</a:t>
                      </a:r>
                    </a:p>
                  </a:txBody>
                  <a:tcPr marL="9525" marR="9525" marT="9525" marB="0" anchor="ctr"/>
                </a:tc>
                <a:extLst>
                  <a:ext uri="{0D108BD9-81ED-4DB2-BD59-A6C34878D82A}">
                    <a16:rowId xmlns:a16="http://schemas.microsoft.com/office/drawing/2014/main" val="1589852792"/>
                  </a:ext>
                </a:extLst>
              </a:tr>
              <a:tr h="18953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системы управления в сфере культуры"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48,2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48,2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48,3</a:t>
                      </a:r>
                    </a:p>
                  </a:txBody>
                  <a:tcPr marL="9525" marR="9525" marT="9525" marB="0" anchor="ctr"/>
                </a:tc>
                <a:extLst>
                  <a:ext uri="{0D108BD9-81ED-4DB2-BD59-A6C34878D82A}">
                    <a16:rowId xmlns:a16="http://schemas.microsoft.com/office/drawing/2014/main" val="2897535475"/>
                  </a:ext>
                </a:extLst>
              </a:tr>
              <a:tr h="147914">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инфраструктуры в сфере культуры"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209,7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167,1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217,6</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кадрового потенциала в учреждениях культуры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18,4</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цифрового контента в сфере культуры"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проведения независимой оценки качества оказания услуг учреждениями культуры"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и проведение торжественных мероприятий, посвященных праздничным, памятным и юбилейным датам, значимым для России и Камчатского края, а также иных </a:t>
                      </a:r>
                      <a:r>
                        <a:rPr lang="ru-RU" sz="900" b="0" i="0" u="none" strike="noStrike" dirty="0" err="1">
                          <a:solidFill>
                            <a:srgbClr val="000000"/>
                          </a:solidFill>
                          <a:effectLst/>
                          <a:latin typeface="Times New Roman" panose="02020603050405020304" pitchFamily="18" charset="0"/>
                        </a:rPr>
                        <a:t>имиджевых</a:t>
                      </a:r>
                      <a:r>
                        <a:rPr lang="ru-RU" sz="900" b="0" i="0" u="none" strike="noStrike" dirty="0">
                          <a:solidFill>
                            <a:srgbClr val="000000"/>
                          </a:solidFill>
                          <a:effectLst/>
                          <a:latin typeface="Times New Roman" panose="02020603050405020304" pitchFamily="18" charset="0"/>
                        </a:rPr>
                        <a:t> и торжественных мероприятий"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0" dirty="0" smtClean="0"/>
                        <a:t>3.6.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инфраструктуры в сфере культуры"</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36,1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13,8</a:t>
                      </a:r>
                    </a:p>
                  </a:txBody>
                  <a:tcPr marL="9525" marR="9525" marT="9525" marB="0" anchor="ctr"/>
                </a:tc>
                <a:extLst>
                  <a:ext uri="{0D108BD9-81ED-4DB2-BD59-A6C34878D82A}">
                    <a16:rowId xmlns:a16="http://schemas.microsoft.com/office/drawing/2014/main" val="329528971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капитального и текущего ремонтов зданий и помещений краевых и муниципальных учреждений культуры и учреждений дополнительного образования в сфере культуры (в том числе проектных работ) и экспертизы выполненных работ"</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9,0</a:t>
                      </a:r>
                    </a:p>
                  </a:txBody>
                  <a:tcPr marL="9525" marR="9525" marT="9525" marB="0" anchor="ctr"/>
                </a:tc>
                <a:extLst>
                  <a:ext uri="{0D108BD9-81ED-4DB2-BD59-A6C34878D82A}">
                    <a16:rowId xmlns:a16="http://schemas.microsoft.com/office/drawing/2014/main" val="389446165"/>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по укреплению материально-технической базы краевых и муниципальных учреждений культуры и учреждений дополнительного образования в сфере культуры"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4,8</a:t>
                      </a:r>
                    </a:p>
                  </a:txBody>
                  <a:tcPr marL="9525" marR="9525" marT="9525" marB="0" anchor="ctr"/>
                </a:tc>
                <a:extLst>
                  <a:ext uri="{0D108BD9-81ED-4DB2-BD59-A6C34878D82A}">
                    <a16:rowId xmlns:a16="http://schemas.microsoft.com/office/drawing/2014/main" val="2540381091"/>
                  </a:ext>
                </a:extLst>
              </a:tr>
              <a:tr h="211016">
                <a:tc>
                  <a:txBody>
                    <a:bodyPr/>
                    <a:lstStyle/>
                    <a:p>
                      <a:pPr algn="ctr"/>
                      <a:r>
                        <a:rPr lang="ru-RU" sz="900" b="1" dirty="0" smtClean="0"/>
                        <a:t>4.</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"Семья и дети Камчатки"</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33,2</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33,2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35,5</a:t>
                      </a: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4.1.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a:t>
                      </a:r>
                      <a:r>
                        <a:rPr lang="ru-RU" sz="1000" b="0" i="1" u="none" strike="noStrike" dirty="0" smtClean="0">
                          <a:solidFill>
                            <a:srgbClr val="000000"/>
                          </a:solidFill>
                          <a:effectLst/>
                          <a:latin typeface="Times New Roman" panose="02020603050405020304" pitchFamily="18" charset="0"/>
                        </a:rPr>
                        <a:t>Семья"</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10,3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10,6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11,6</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социального института семьи, пропаганда положительных семейных традиций и семейных ценностей и ответственного </a:t>
                      </a:r>
                      <a:r>
                        <a:rPr lang="ru-RU" sz="900" b="0" i="0" u="none" strike="noStrike" dirty="0" err="1">
                          <a:solidFill>
                            <a:srgbClr val="000000"/>
                          </a:solidFill>
                          <a:effectLst/>
                          <a:latin typeface="Times New Roman" panose="02020603050405020304" pitchFamily="18" charset="0"/>
                        </a:rPr>
                        <a:t>родительства</a:t>
                      </a:r>
                      <a:r>
                        <a:rPr lang="ru-RU" sz="900" b="0" i="0"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7,7</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системы социальных услуг, оказание поддержки семей с детьми. Ресурсное обеспечение, организационно-методическая поддержка учреждений и организаций, работающих с семьями и детьми"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3,9</a:t>
                      </a:r>
                    </a:p>
                  </a:txBody>
                  <a:tcPr marL="9525" marR="9525" marT="9525" marB="0" anchor="ctr"/>
                </a:tc>
                <a:extLst>
                  <a:ext uri="{0D108BD9-81ED-4DB2-BD59-A6C34878D82A}">
                    <a16:rowId xmlns:a16="http://schemas.microsoft.com/office/drawing/2014/main" val="753720518"/>
                  </a:ext>
                </a:extLst>
              </a:tr>
              <a:tr h="197884">
                <a:tc>
                  <a:txBody>
                    <a:bodyPr/>
                    <a:lstStyle/>
                    <a:p>
                      <a:pPr algn="ctr"/>
                      <a:r>
                        <a:rPr lang="ru-RU" sz="900" b="0" dirty="0" smtClean="0"/>
                        <a:t>4.2.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"Особый ребенок"</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15,2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15,4</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16,7</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"Медицинская и социальная реабилитация детей с особыми потребностями, использование новых методов и технологий в реабилитационном процессе"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11,0</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"Социализация детей с особенностями развития и членов их семей, повышение их адаптивных возможностей. Социокультурная и трудовая реабилитация, профориентация детей с особыми потребностями"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a:t>
                      </a:r>
                    </a:p>
                  </a:txBody>
                  <a:tcPr marL="9525" marR="9525" marT="9525" marB="0" anchor="ctr"/>
                </a:tc>
                <a:extLst>
                  <a:ext uri="{0D108BD9-81ED-4DB2-BD59-A6C34878D82A}">
                    <a16:rowId xmlns:a16="http://schemas.microsoft.com/office/drawing/2014/main" val="3020715768"/>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49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6638192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990841765"/>
              </p:ext>
            </p:extLst>
          </p:nvPr>
        </p:nvGraphicFramePr>
        <p:xfrm>
          <a:off x="565638" y="423640"/>
          <a:ext cx="10972800" cy="5620769"/>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4457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"Ресурсное обеспечение реабилитации и социализации детей с особыми потребностями и членов их семей. Организация и проведение информационно-просветительской кампании, направленной на развитие толерантности в отношении к детям, имеющим нарушения в развитии"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2,2</a:t>
                      </a:r>
                    </a:p>
                  </a:txBody>
                  <a:tcPr marL="9525" marR="9525" marT="9525" marB="0" anchor="ctr"/>
                </a:tc>
                <a:extLst>
                  <a:ext uri="{0D108BD9-81ED-4DB2-BD59-A6C34878D82A}">
                    <a16:rowId xmlns:a16="http://schemas.microsoft.com/office/drawing/2014/main" val="1843869850"/>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4.3.</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"Профилактика и преодоление семейного и детского неблагополучия"</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7,7</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7,2</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"Профилактика семейного и детского неблагополучия, суицидального поведения. Организация межведомственного взаимодействия по вопросам предотвращения и выявления случаев неблагополучия"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4,5</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"Выявление, реабилитация и сопровождение семей и детей, находящихся на разных стадиях неблагополучия с применением эффективных технологий и специализированных методик. Расширение спектра социальных услуг детям и семьям, попавшим в трудную жизненную ситуацию"</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2,1</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"Своевременное оказание помощи детям, подвергшимся различным формам насилия, жестокого обращения, профилактика рисков жестокого обращения с детьми"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2736943306"/>
                  </a:ext>
                </a:extLst>
              </a:tr>
              <a:tr h="178190">
                <a:tc>
                  <a:txBody>
                    <a:bodyPr/>
                    <a:lstStyle/>
                    <a:p>
                      <a:pPr algn="ctr"/>
                      <a:r>
                        <a:rPr lang="ru-RU" sz="900" b="1" dirty="0" smtClean="0"/>
                        <a:t>5.</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"Социальная поддержка граждан в Камчатском крае"</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7 481,7</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7 366,3</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7 579,9</a:t>
                      </a:r>
                    </a:p>
                  </a:txBody>
                  <a:tcPr marL="9525" marR="9525" marT="9525" marB="0" anchor="ctr"/>
                </a:tc>
                <a:extLst>
                  <a:ext uri="{0D108BD9-81ED-4DB2-BD59-A6C34878D82A}">
                    <a16:rowId xmlns:a16="http://schemas.microsoft.com/office/drawing/2014/main" val="7666637"/>
                  </a:ext>
                </a:extLst>
              </a:tr>
              <a:tr h="217813">
                <a:tc>
                  <a:txBody>
                    <a:bodyPr/>
                    <a:lstStyle/>
                    <a:p>
                      <a:pPr algn="ctr"/>
                      <a:r>
                        <a:rPr lang="ru-RU" sz="900" b="0" dirty="0" smtClean="0"/>
                        <a:t>5.1.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"Старшее поколение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38,0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35,9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37,5</a:t>
                      </a:r>
                    </a:p>
                  </a:txBody>
                  <a:tcPr marL="9525" marR="9525" marT="9525" marB="0" anchor="ctr"/>
                </a:tc>
                <a:extLst>
                  <a:ext uri="{0D108BD9-81ED-4DB2-BD59-A6C34878D82A}">
                    <a16:rowId xmlns:a16="http://schemas.microsoft.com/office/drawing/2014/main" val="4080420532"/>
                  </a:ext>
                </a:extLst>
              </a:tr>
              <a:tr h="17385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социальной защищенности граждан пожилого возраста"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a:t>
                      </a:r>
                    </a:p>
                  </a:txBody>
                  <a:tcPr marL="9525" marR="9525" marT="9525" marB="0" anchor="ctr"/>
                </a:tc>
                <a:extLst>
                  <a:ext uri="{0D108BD9-81ED-4DB2-BD59-A6C34878D82A}">
                    <a16:rowId xmlns:a16="http://schemas.microsoft.com/office/drawing/2014/main" val="3330564503"/>
                  </a:ext>
                </a:extLst>
              </a:tr>
              <a:tr h="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здоровья граждан пожилого возраста "</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34,9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32,9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34,4</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коммуникационных связей и развитие интеллектуального потенциала граждан пожилого возраста"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свободного времени и культурного досуга граждан пожилого возраста"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5.2.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"Меры социальной поддержки отдельных категорий граждан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5 177,5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5 389,6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5 593,5</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мер социальной поддержки отдельных категорий граждан, установленных федеральным законодательством"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1 058,0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1 096,6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1 130,3</a:t>
                      </a:r>
                    </a:p>
                  </a:txBody>
                  <a:tcPr marL="9525" marR="9525" marT="9525" marB="0" anchor="ctr"/>
                </a:tc>
                <a:extLst>
                  <a:ext uri="{0D108BD9-81ED-4DB2-BD59-A6C34878D82A}">
                    <a16:rowId xmlns:a16="http://schemas.microsoft.com/office/drawing/2014/main" val="753720518"/>
                  </a:ext>
                </a:extLst>
              </a:tr>
              <a:tr h="200229">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мер социальной поддержки отдельных категорий граждан, установленных законодательством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1 871,5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1 940,3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2 014,2</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дополнительных мер социальной поддержки отдельных категорий граждан"</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557,0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563,8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572,0</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мер социальной поддержки семей с детьми"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1 626,9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1 722,6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1 808,5</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"Оказание поддержки гражданам, оказавшимся в трудной жизненной ситуации"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64,1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66,3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68,5</a:t>
                      </a:r>
                    </a:p>
                  </a:txBody>
                  <a:tcPr marL="9525" marR="9525" marT="9525" marB="0" anchor="ctr"/>
                </a:tc>
                <a:extLst>
                  <a:ext uri="{0D108BD9-81ED-4DB2-BD59-A6C34878D82A}">
                    <a16:rowId xmlns:a16="http://schemas.microsoft.com/office/drawing/2014/main" val="1981999995"/>
                  </a:ext>
                </a:extLst>
              </a:tr>
              <a:tr h="1742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5.3.</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"Доступная среда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39,7</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11,7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14,9</a:t>
                      </a:r>
                    </a:p>
                  </a:txBody>
                  <a:tcPr marL="9525" marR="9525" marT="9525" marB="0" anchor="ctr"/>
                </a:tc>
                <a:extLst>
                  <a:ext uri="{0D108BD9-81ED-4DB2-BD59-A6C34878D82A}">
                    <a16:rowId xmlns:a16="http://schemas.microsoft.com/office/drawing/2014/main" val="3323864844"/>
                  </a:ext>
                </a:extLst>
              </a:tr>
              <a:tr h="1742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уровня доступности и качества приоритетных объектов и услуг в основных сферах жизнедеятельности инвалидов и других  маломобильных групп населения"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8,6</a:t>
                      </a:r>
                    </a:p>
                  </a:txBody>
                  <a:tcPr marL="9525" marR="9525" marT="9525" marB="0" anchor="ctr"/>
                </a:tc>
                <a:extLst>
                  <a:ext uri="{0D108BD9-81ED-4DB2-BD59-A6C34878D82A}">
                    <a16:rowId xmlns:a16="http://schemas.microsoft.com/office/drawing/2014/main" val="356287838"/>
                  </a:ext>
                </a:extLst>
              </a:tr>
              <a:tr h="1742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уровня доступности и качества реабилитационных услуг (развитие системы реабилитации и социальной интеграции инвалидов в общество)"</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6,0</a:t>
                      </a:r>
                    </a:p>
                  </a:txBody>
                  <a:tcPr marL="9525" marR="9525" marT="9525" marB="0" anchor="ctr"/>
                </a:tc>
                <a:extLst>
                  <a:ext uri="{0D108BD9-81ED-4DB2-BD59-A6C34878D82A}">
                    <a16:rowId xmlns:a16="http://schemas.microsoft.com/office/drawing/2014/main" val="3041025491"/>
                  </a:ext>
                </a:extLst>
              </a:tr>
              <a:tr h="1742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"Преодоление социальной разобщенности в обществе и формирование позитивного  отношения к проблемам инвалидов и к вопросам обеспечения доступной среды жизнедеятельности для инвалидов и других маломобильных групп населения"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2072559913"/>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50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6952197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256468945"/>
              </p:ext>
            </p:extLst>
          </p:nvPr>
        </p:nvGraphicFramePr>
        <p:xfrm>
          <a:off x="574430" y="307778"/>
          <a:ext cx="10972800" cy="6233699"/>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39401">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226661">
                <a:tc>
                  <a:txBody>
                    <a:bodyPr/>
                    <a:lstStyle/>
                    <a:p>
                      <a:pPr algn="ctr"/>
                      <a:r>
                        <a:rPr lang="ru-RU" sz="900" b="0" dirty="0" smtClean="0"/>
                        <a:t>5.4.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системы социального обслуживания населения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323,7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44,3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44,3</a:t>
                      </a:r>
                    </a:p>
                  </a:txBody>
                  <a:tcPr marL="9525" marR="9525" marT="9525" marB="0" anchor="ctr"/>
                </a:tc>
                <a:extLst>
                  <a:ext uri="{0D108BD9-81ED-4DB2-BD59-A6C34878D82A}">
                    <a16:rowId xmlns:a16="http://schemas.microsoft.com/office/drawing/2014/main" val="2736943306"/>
                  </a:ext>
                </a:extLst>
              </a:tr>
              <a:tr h="22666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"Расширение сети социальных учреждений (инвестиционные мероприятия)"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257,3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1630671584"/>
                  </a:ext>
                </a:extLst>
              </a:tr>
              <a:tr h="22666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комплексной безопасности учреждений социального обслуживания граждан"</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34,1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33,0</a:t>
                      </a:r>
                    </a:p>
                  </a:txBody>
                  <a:tcPr marL="9525" marR="9525" marT="9525" marB="0" anchor="ctr"/>
                </a:tc>
                <a:extLst>
                  <a:ext uri="{0D108BD9-81ED-4DB2-BD59-A6C34878D82A}">
                    <a16:rowId xmlns:a16="http://schemas.microsoft.com/office/drawing/2014/main" val="1628803903"/>
                  </a:ext>
                </a:extLst>
              </a:tr>
              <a:tr h="22666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материально-технической базы учреждений социального обслуживания граждан"</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22,5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11,3</a:t>
                      </a:r>
                    </a:p>
                  </a:txBody>
                  <a:tcPr marL="9525" marR="9525" marT="9525" marB="0" anchor="ctr"/>
                </a:tc>
                <a:extLst>
                  <a:ext uri="{0D108BD9-81ED-4DB2-BD59-A6C34878D82A}">
                    <a16:rowId xmlns:a16="http://schemas.microsoft.com/office/drawing/2014/main" val="1589852792"/>
                  </a:ext>
                </a:extLst>
              </a:tr>
              <a:tr h="226661">
                <a:tc>
                  <a:txBody>
                    <a:bodyPr/>
                    <a:lstStyle/>
                    <a:p>
                      <a:pPr algn="ctr"/>
                      <a:r>
                        <a:rPr lang="ru-RU" sz="900" b="0" dirty="0" smtClean="0"/>
                        <a:t>5.5.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"Повышение эффективности государственной поддержки социально ориентированных некоммерческих организаций"</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17,7</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12,7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12,7</a:t>
                      </a:r>
                    </a:p>
                  </a:txBody>
                  <a:tcPr marL="9525" marR="9525" marT="9525" marB="0" anchor="ctr"/>
                </a:tc>
                <a:extLst>
                  <a:ext uri="{0D108BD9-81ED-4DB2-BD59-A6C34878D82A}">
                    <a16:rowId xmlns:a16="http://schemas.microsoft.com/office/drawing/2014/main" val="7666637"/>
                  </a:ext>
                </a:extLst>
              </a:tr>
              <a:tr h="28143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"Финансовая поддержка деятельности социально ориентированных некоммерческих организаций на региональном и муниципальном уровнях"</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12,3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12,3</a:t>
                      </a:r>
                    </a:p>
                  </a:txBody>
                  <a:tcPr marL="9525" marR="9525" marT="9525" marB="0" anchor="ctr"/>
                </a:tc>
                <a:extLst>
                  <a:ext uri="{0D108BD9-81ED-4DB2-BD59-A6C34878D82A}">
                    <a16:rowId xmlns:a16="http://schemas.microsoft.com/office/drawing/2014/main" val="4080420532"/>
                  </a:ext>
                </a:extLst>
              </a:tr>
              <a:tr h="28143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"Привлечение социально ориентированных некоммерческих организаций к реализации государственной политики в социальной сфере, развитие благотворительности и добровольчества, в том числе информационная поддержка"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3330564503"/>
                  </a:ext>
                </a:extLst>
              </a:tr>
              <a:tr h="28143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"Изучение состояния некоммерческого сектора, консультирование и содействие дополнительному профессиональному образованию"</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2770597236"/>
                  </a:ext>
                </a:extLst>
              </a:tr>
              <a:tr h="228985">
                <a:tc>
                  <a:txBody>
                    <a:bodyPr/>
                    <a:lstStyle/>
                    <a:p>
                      <a:pPr algn="ctr"/>
                      <a:r>
                        <a:rPr lang="ru-RU" sz="900" b="0" dirty="0" smtClean="0"/>
                        <a:t>5.6.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защиты трудовых прав работников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0,8</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2613654590"/>
                  </a:ext>
                </a:extLst>
              </a:tr>
              <a:tr h="28143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проведения специальной оценки условий труда работающих в организациях, расположенных на территории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1294302220"/>
                  </a:ext>
                </a:extLst>
              </a:tr>
              <a:tr h="22666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непрерывной подготовки работников по охране труда на основе современных технологий обучения"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041175175"/>
                  </a:ext>
                </a:extLst>
              </a:tr>
              <a:tr h="22666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"Информационное обеспечение и пропаганда охраны труда"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753720518"/>
                  </a:ext>
                </a:extLst>
              </a:tr>
              <a:tr h="226661">
                <a:tc>
                  <a:txBody>
                    <a:bodyPr/>
                    <a:lstStyle/>
                    <a:p>
                      <a:pPr algn="ctr"/>
                      <a:r>
                        <a:rPr lang="ru-RU" sz="900" b="0" dirty="0" smtClean="0"/>
                        <a:t>5.7.</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1 884,3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1 871,7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1 876,6</a:t>
                      </a:r>
                    </a:p>
                  </a:txBody>
                  <a:tcPr marL="9525" marR="9525" marT="9525" marB="0" anchor="ctr"/>
                </a:tc>
                <a:extLst>
                  <a:ext uri="{0D108BD9-81ED-4DB2-BD59-A6C34878D82A}">
                    <a16:rowId xmlns:a16="http://schemas.microsoft.com/office/drawing/2014/main" val="4050347759"/>
                  </a:ext>
                </a:extLst>
              </a:tr>
              <a:tr h="22666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"Финансовая поддержка подведомственных учреждений"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1 741,2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1 728,4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1 732,9</a:t>
                      </a:r>
                    </a:p>
                  </a:txBody>
                  <a:tcPr marL="9525" marR="9525" marT="9525" marB="0" anchor="ctr"/>
                </a:tc>
                <a:extLst>
                  <a:ext uri="{0D108BD9-81ED-4DB2-BD59-A6C34878D82A}">
                    <a16:rowId xmlns:a16="http://schemas.microsoft.com/office/drawing/2014/main" val="1080416760"/>
                  </a:ext>
                </a:extLst>
              </a:tr>
              <a:tr h="22666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тематических мероприятий"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6,9</a:t>
                      </a:r>
                    </a:p>
                  </a:txBody>
                  <a:tcPr marL="9525" marR="9525" marT="9525" marB="0" anchor="ctr"/>
                </a:tc>
                <a:extLst>
                  <a:ext uri="{0D108BD9-81ED-4DB2-BD59-A6C34878D82A}">
                    <a16:rowId xmlns:a16="http://schemas.microsoft.com/office/drawing/2014/main" val="3020715768"/>
                  </a:ext>
                </a:extLst>
              </a:tr>
              <a:tr h="22666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деятельности Министерства социального развития и труда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89,6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89,6</a:t>
                      </a:r>
                    </a:p>
                  </a:txBody>
                  <a:tcPr marL="9525" marR="9525" marT="9525" marB="0" anchor="ctr"/>
                </a:tc>
                <a:extLst>
                  <a:ext uri="{0D108BD9-81ED-4DB2-BD59-A6C34878D82A}">
                    <a16:rowId xmlns:a16="http://schemas.microsoft.com/office/drawing/2014/main" val="1981999995"/>
                  </a:ext>
                </a:extLst>
              </a:tr>
              <a:tr h="41743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престижа профессии "Социальный работник" в Камчатском крае, в том числе внедрение системы материального и морального стимулирования социальных работников и специалистов сферы социального обслуживания и социальной защиты населения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4221629555"/>
                  </a:ext>
                </a:extLst>
              </a:tr>
              <a:tr h="22666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мероприятий, направленных на организацию социального обслуживания"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29,2</a:t>
                      </a:r>
                    </a:p>
                  </a:txBody>
                  <a:tcPr marL="9525" marR="9525" marT="9525" marB="0" anchor="ctr"/>
                </a:tc>
                <a:extLst>
                  <a:ext uri="{0D108BD9-81ED-4DB2-BD59-A6C34878D82A}">
                    <a16:rowId xmlns:a16="http://schemas.microsoft.com/office/drawing/2014/main" val="69768317"/>
                  </a:ext>
                </a:extLst>
              </a:tr>
              <a:tr h="367694">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перевозки несовершеннолетних, самовольно ушедших из семей, организаций для детей-сирот и детей, оставшихся без попечения родителей, образовательных организаций и иных организаций,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410944526"/>
                  </a:ext>
                </a:extLst>
              </a:tr>
              <a:tr h="367694">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организации и осуществления деятельности по опеке и попечительству в отношении совершеннолетних граждан"</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17,2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17,2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17,2</a:t>
                      </a:r>
                    </a:p>
                  </a:txBody>
                  <a:tcPr marL="9525" marR="9525" marT="9525" marB="0" anchor="ctr"/>
                </a:tc>
                <a:extLst>
                  <a:ext uri="{0D108BD9-81ED-4DB2-BD59-A6C34878D82A}">
                    <a16:rowId xmlns:a16="http://schemas.microsoft.com/office/drawing/2014/main" val="3832062090"/>
                  </a:ext>
                </a:extLst>
              </a:tr>
              <a:tr h="23445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0" u="none" strike="noStrike" dirty="0" smtClean="0">
                          <a:solidFill>
                            <a:srgbClr val="000000"/>
                          </a:solidFill>
                          <a:effectLst/>
                          <a:latin typeface="Times New Roman" panose="02020603050405020304" pitchFamily="18" charset="0"/>
                        </a:rPr>
                        <a:t>6.</a:t>
                      </a:r>
                    </a:p>
                  </a:txBody>
                  <a:tcPr marL="9525" marR="9525" marT="9525" marB="0" anchor="ct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"Содействие занятости населения Камчатского края"</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549,9</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532,6</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536,6</a:t>
                      </a:r>
                    </a:p>
                  </a:txBody>
                  <a:tcPr marL="9525" marR="9525" marT="9525" marB="0" anchor="ctr"/>
                </a:tc>
                <a:extLst>
                  <a:ext uri="{0D108BD9-81ED-4DB2-BD59-A6C34878D82A}">
                    <a16:rowId xmlns:a16="http://schemas.microsoft.com/office/drawing/2014/main" val="680525784"/>
                  </a:ext>
                </a:extLst>
              </a:tr>
              <a:tr h="24090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6.1.</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"Активная политика занятости населения и социальная поддержка безработных граждан"</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486,9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469,7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473,4</a:t>
                      </a:r>
                    </a:p>
                  </a:txBody>
                  <a:tcPr marL="9525" marR="9525" marT="9525" marB="0" anchor="ctr"/>
                </a:tc>
                <a:extLst>
                  <a:ext uri="{0D108BD9-81ED-4DB2-BD59-A6C34878D82A}">
                    <a16:rowId xmlns:a16="http://schemas.microsoft.com/office/drawing/2014/main" val="681948957"/>
                  </a:ext>
                </a:extLst>
              </a:tr>
              <a:tr h="254977">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мероприятий активной политики занятости населения  и дополнительных мероприятий в сфере занятости населения"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74,5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46,9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47,5</a:t>
                      </a:r>
                    </a:p>
                  </a:txBody>
                  <a:tcPr marL="9525" marR="9525" marT="9525" marB="0" anchor="ctr"/>
                </a:tc>
                <a:extLst>
                  <a:ext uri="{0D108BD9-81ED-4DB2-BD59-A6C34878D82A}">
                    <a16:rowId xmlns:a16="http://schemas.microsoft.com/office/drawing/2014/main" val="976839757"/>
                  </a:ext>
                </a:extLst>
              </a:tr>
            </a:tbl>
          </a:graphicData>
        </a:graphic>
      </p:graphicFrame>
      <p:sp>
        <p:nvSpPr>
          <p:cNvPr id="5" name="TextBox 4"/>
          <p:cNvSpPr txBox="1"/>
          <p:nvPr/>
        </p:nvSpPr>
        <p:spPr>
          <a:xfrm>
            <a:off x="10585938" y="0"/>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51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8591668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3005642348"/>
              </p:ext>
            </p:extLst>
          </p:nvPr>
        </p:nvGraphicFramePr>
        <p:xfrm>
          <a:off x="592015" y="450628"/>
          <a:ext cx="10972800" cy="6298078"/>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53367">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7584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"Социальные выплаты безработным гражданам"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139,9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149,8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152,5</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деятельности центров занятости населения для оказания государственных услуг в сфере занятости населения"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272,5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273,0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273,4</a:t>
                      </a:r>
                    </a:p>
                  </a:txBody>
                  <a:tcPr marL="9525" marR="9525" marT="9525" marB="0" anchor="ctr"/>
                </a:tc>
                <a:extLst>
                  <a:ext uri="{0D108BD9-81ED-4DB2-BD59-A6C34878D82A}">
                    <a16:rowId xmlns:a16="http://schemas.microsoft.com/office/drawing/2014/main" val="1630671584"/>
                  </a:ext>
                </a:extLst>
              </a:tr>
              <a:tr h="142232">
                <a:tc>
                  <a:txBody>
                    <a:bodyPr/>
                    <a:lstStyle/>
                    <a:p>
                      <a:pPr algn="ctr"/>
                      <a:r>
                        <a:rPr lang="ru-RU" sz="900" b="0" dirty="0" smtClean="0"/>
                        <a:t>6.2.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"Управление миграционными потоками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1628803903"/>
                  </a:ext>
                </a:extLst>
              </a:tr>
              <a:tr h="18214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"Разработка комплексного подхода к управлению миграционными потоками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6.3.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"Оказание содействия добровольному переселению в Камчатский край соотечественников, проживающих за рубежом, на 2014 - 2017 годы"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5,1</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5,2</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способствующих добровольному переселению в Камчатский край соотечественников, проживающих за рубежом"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обеспечению потребности экономики Камчатского края в квалифицированных кадрах, дальнейшему развитию малого и среднего предпринимательства. Привлечение талантливой молодежи для получения образования в образовательных организациях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4080420532"/>
                  </a:ext>
                </a:extLst>
              </a:tr>
              <a:tr h="232117">
                <a:tc>
                  <a:txBody>
                    <a:bodyPr/>
                    <a:lstStyle/>
                    <a:p>
                      <a:pPr algn="ctr"/>
                      <a:r>
                        <a:rPr lang="ru-RU" sz="900" b="0" dirty="0" smtClean="0"/>
                        <a:t>6.4.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56,4</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56,4</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56,4</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"Освоение финансовых средств, направленных на оплату труда  и дополнительных выплат и компенсаций с учетом страховых взносов"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51,1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51,1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51,1</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"Освоение финансовых средств, направленных на обеспечение государственных нужд"</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5,3</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0" dirty="0" smtClean="0"/>
                        <a:t>6.5.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"Повышение мобильности трудовых ресурсов Камчатского края"</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0,9</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работодателям в привлечении трудовых ресурсов для реализации в Камчатском крае инвестиционных проектов"</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0,9</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0,9</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0,9</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0" dirty="0" smtClean="0"/>
                        <a:t>6.6.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"Комплексная </a:t>
                      </a:r>
                      <a:r>
                        <a:rPr lang="ru-RU" sz="1000" b="0" i="1" u="none" strike="noStrike" dirty="0" err="1">
                          <a:solidFill>
                            <a:srgbClr val="000000"/>
                          </a:solidFill>
                          <a:effectLst/>
                          <a:latin typeface="Times New Roman" panose="02020603050405020304" pitchFamily="18" charset="0"/>
                        </a:rPr>
                        <a:t>ресоциализация</a:t>
                      </a:r>
                      <a:r>
                        <a:rPr lang="ru-RU" sz="1000" b="0" i="1" u="none" strike="noStrike" dirty="0">
                          <a:solidFill>
                            <a:srgbClr val="000000"/>
                          </a:solidFill>
                          <a:effectLst/>
                          <a:latin typeface="Times New Roman" panose="02020603050405020304" pitchFamily="18" charset="0"/>
                        </a:rPr>
                        <a:t> граждан, уволенных с военной службы, и обеспечение их социальной интеграции в общество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1202722101"/>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уровня информированности граждан, уволенных с военной службы, в том числе с использованием информационных технологий в сфере занятости населения"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496571232"/>
                  </a:ext>
                </a:extLst>
              </a:tr>
              <a:tr h="1934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0" dirty="0" smtClean="0"/>
                        <a:t>6.7.</a:t>
                      </a:r>
                    </a:p>
                    <a:p>
                      <a:pPr algn="ctr"/>
                      <a:endParaRPr lang="ru-RU" sz="900" b="1"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"Сопровождение инвалидов молодого возраста при трудоустройстве в рамках мероприятий по содействию занятости населения"</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1839964673"/>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уровня информированности инвалидов молодого возраста, в том числе с использованием информационных технологий в сфере занятости населения"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519139405"/>
                  </a:ext>
                </a:extLst>
              </a:tr>
              <a:tr h="193431">
                <a:tc>
                  <a:txBody>
                    <a:bodyPr/>
                    <a:lstStyle/>
                    <a:p>
                      <a:pPr algn="ctr"/>
                      <a:r>
                        <a:rPr lang="ru-RU" sz="900" b="1" dirty="0" smtClean="0"/>
                        <a:t>7.</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"Физическая культура, спорт, молодежная политика, отдых и оздоровление детей в Камчатском крае"</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1 740,4</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1 192,3</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1 199,2</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0" dirty="0" smtClean="0"/>
                        <a:t>7.1.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массовой физической культуры и спорта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40,3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753720518"/>
                  </a:ext>
                </a:extLst>
              </a:tr>
              <a:tr h="21717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"Мероприятия по вовлечению населения в занятия физической культурой и массовым спортом"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"Физическое воспитание и обеспечение организации и проведения физкультурных мероприятий и массовых спортивных мероприятий"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32,8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материально-технической базы для занятий физической культурой и массовым спортом"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47405997"/>
                  </a:ext>
                </a:extLst>
              </a:tr>
              <a:tr h="165491">
                <a:tc>
                  <a:txBody>
                    <a:bodyPr/>
                    <a:lstStyle/>
                    <a:p>
                      <a:pPr algn="ctr"/>
                      <a:r>
                        <a:rPr lang="ru-RU" sz="900" b="0" dirty="0" smtClean="0"/>
                        <a:t>7.2.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спорта высших достижений и системы подготовки спортивного резерва"</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898,8</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789,3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794,1</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спортивной подготовки спортсменов высокого класса и спортивного резерва"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69,0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31,2</a:t>
                      </a:r>
                    </a:p>
                  </a:txBody>
                  <a:tcPr marL="9525" marR="9525" marT="9525" marB="0" anchor="ctr"/>
                </a:tc>
                <a:extLst>
                  <a:ext uri="{0D108BD9-81ED-4DB2-BD59-A6C34878D82A}">
                    <a16:rowId xmlns:a16="http://schemas.microsoft.com/office/drawing/2014/main" val="1981999995"/>
                  </a:ext>
                </a:extLst>
              </a:tr>
            </a:tbl>
          </a:graphicData>
        </a:graphic>
      </p:graphicFrame>
      <p:sp>
        <p:nvSpPr>
          <p:cNvPr id="5" name="TextBox 4"/>
          <p:cNvSpPr txBox="1"/>
          <p:nvPr/>
        </p:nvSpPr>
        <p:spPr>
          <a:xfrm>
            <a:off x="10585938" y="142851"/>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52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905728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914269518"/>
              </p:ext>
            </p:extLst>
          </p:nvPr>
        </p:nvGraphicFramePr>
        <p:xfrm>
          <a:off x="592014" y="397874"/>
          <a:ext cx="10972800" cy="6402446"/>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35783">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учреждений сферы физической культуры и спорта"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826,5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759,0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762,9</a:t>
                      </a:r>
                    </a:p>
                  </a:txBody>
                  <a:tcPr marL="9525" marR="9525" marT="9525" marB="0" anchor="ctr"/>
                </a:tc>
                <a:extLst>
                  <a:ext uri="{0D108BD9-81ED-4DB2-BD59-A6C34878D82A}">
                    <a16:rowId xmlns:a16="http://schemas.microsoft.com/office/drawing/2014/main" val="2300068959"/>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кадрового потенциала в сфере физической культуры и спорта"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2522353113"/>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7.3.</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40,3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40,3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40,3</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функционирования Министерства спорта и молодежной политики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40,3</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r>
                        <a:rPr lang="ru-RU" sz="900" b="0" i="0" u="none" strike="noStrike" dirty="0" smtClean="0">
                          <a:solidFill>
                            <a:srgbClr val="000000"/>
                          </a:solidFill>
                          <a:effectLst/>
                          <a:latin typeface="Times New Roman" panose="02020603050405020304" pitchFamily="18" charset="0"/>
                        </a:rPr>
                        <a:t>7.4.</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инфраструктуры для занятий физической культурой и спортом"</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277,6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"Проектирование, строительство, реконструкция и модернизация спортивных объектов для занятий физической культурой и массовым спортом"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90062852"/>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"Проектирование, строительство, реконструкция и модернизация  спортивных объектов для подготовки спортивного резерва и спортсменов высокого класса"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64,1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 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 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3696760300"/>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"Приобретение и монтаж временных некапитальных спортивных сооружений, капитальный ремонт, обследование, снос и демонтаж спортивных объектов"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23,1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 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 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0" dirty="0" smtClean="0"/>
                        <a:t>7.5.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"Молодежь Камчатки"</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83,1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49,2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50,3</a:t>
                      </a:r>
                    </a:p>
                  </a:txBody>
                  <a:tcPr marL="9525" marR="9525" marT="9525" marB="0" anchor="ctr"/>
                </a:tc>
                <a:extLst>
                  <a:ext uri="{0D108BD9-81ED-4DB2-BD59-A6C34878D82A}">
                    <a16:rowId xmlns:a16="http://schemas.microsoft.com/office/drawing/2014/main" val="1630671584"/>
                  </a:ext>
                </a:extLst>
              </a:tr>
              <a:tr h="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"Вовлечение молодёжи в социальную практику и её информирование о потенциальных возможностях развития"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интеллектуального, творческого развития молодежи, реализации ее научно-технического и творческого потенциала"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14,6</a:t>
                      </a:r>
                    </a:p>
                  </a:txBody>
                  <a:tcPr marL="9525" marR="9525" marT="9525" marB="0" anchor="ctr"/>
                </a:tc>
                <a:extLst>
                  <a:ext uri="{0D108BD9-81ED-4DB2-BD59-A6C34878D82A}">
                    <a16:rowId xmlns:a16="http://schemas.microsoft.com/office/drawing/2014/main" val="1589852792"/>
                  </a:ext>
                </a:extLst>
              </a:tr>
              <a:tr h="15328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института молодой семьи"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2897535475"/>
                  </a:ext>
                </a:extLst>
              </a:tr>
              <a:tr h="13569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учреждений сферы молодежной политики"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67,2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33,5</a:t>
                      </a:r>
                    </a:p>
                  </a:txBody>
                  <a:tcPr marL="9525" marR="9525" marT="9525" marB="0" anchor="ctr"/>
                </a:tc>
                <a:extLst>
                  <a:ext uri="{0D108BD9-81ED-4DB2-BD59-A6C34878D82A}">
                    <a16:rowId xmlns:a16="http://schemas.microsoft.com/office/drawing/2014/main" val="7666637"/>
                  </a:ext>
                </a:extLst>
              </a:tr>
              <a:tr h="178190">
                <a:tc>
                  <a:txBody>
                    <a:bodyPr/>
                    <a:lstStyle/>
                    <a:p>
                      <a:pPr algn="ctr"/>
                      <a:r>
                        <a:rPr lang="ru-RU" sz="900" b="0" dirty="0" smtClean="0"/>
                        <a:t>7.6.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"Организация отдыха, оздоровления и занятости детей и молодежи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400,3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313,5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314,5</a:t>
                      </a:r>
                    </a:p>
                  </a:txBody>
                  <a:tcPr marL="9525" marR="9525" marT="9525" marB="0" anchor="ctr"/>
                </a:tc>
                <a:extLst>
                  <a:ext uri="{0D108BD9-81ED-4DB2-BD59-A6C34878D82A}">
                    <a16:rowId xmlns:a16="http://schemas.microsoft.com/office/drawing/2014/main" val="4080420532"/>
                  </a:ext>
                </a:extLst>
              </a:tr>
              <a:tr h="206034">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"Координация и организация проведения оздоровительной кампании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330564503"/>
                  </a:ext>
                </a:extLst>
              </a:tr>
              <a:tr h="14448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"Мероприятия по повышению качества услуг, предоставляемых организациями отдыха детей и их оздоровления"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221,7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221,7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221,7</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отдыха и оздоровления отдельных категорий детей и подростков, нуждающихся в психолого-педагогическом и ином специальном сопровождении, в том числе детей и подростков, оказавшихся в трудной жизненной ситуации"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101,3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89,9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89,9</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"Страхование детей и подростков во время их пребывания в организациях отдыха и оздоровления, а также во время их проезда к месту отдыха и обратно"</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"Мероприятия по улучшению инфраструктуры и материально-технической базы загородных оздоровительных лагерей, созданию новых зон отдыха"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76,4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"Научно-методическое, кадровое и информационное обеспечение оздоровительной кампании детей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2,6</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1" dirty="0" smtClean="0"/>
                        <a:t>8.</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экономики и внешнеэкономической деятельности Камчатского края"</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4 089,7</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3 987,6</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3 991,2</a:t>
                      </a:r>
                    </a:p>
                  </a:txBody>
                  <a:tcPr marL="9525" marR="9525" marT="9525" marB="0" anchor="ctr"/>
                </a:tc>
                <a:extLst>
                  <a:ext uri="{0D108BD9-81ED-4DB2-BD59-A6C34878D82A}">
                    <a16:rowId xmlns:a16="http://schemas.microsoft.com/office/drawing/2014/main" val="753720518"/>
                  </a:ext>
                </a:extLst>
              </a:tr>
              <a:tr h="224937">
                <a:tc>
                  <a:txBody>
                    <a:bodyPr/>
                    <a:lstStyle/>
                    <a:p>
                      <a:pPr algn="ctr"/>
                      <a:r>
                        <a:rPr lang="ru-RU" sz="900" b="0" dirty="0" smtClean="0"/>
                        <a:t>8.1.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"Формирование благоприятной инвестиционной среды"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248,3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232,9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233,0</a:t>
                      </a:r>
                    </a:p>
                  </a:txBody>
                  <a:tcPr marL="9525" marR="9525" marT="9525" marB="0" anchor="ctr"/>
                </a:tc>
                <a:extLst>
                  <a:ext uri="{0D108BD9-81ED-4DB2-BD59-A6C34878D82A}">
                    <a16:rowId xmlns:a16="http://schemas.microsoft.com/office/drawing/2014/main" val="4050347759"/>
                  </a:ext>
                </a:extLst>
              </a:tr>
              <a:tr h="18097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"Разработка и реализация системных мер, направленных на улучшение условий ведения инвестиционной деятельности"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120,0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120,0</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"Формирование и продвижение инвестиционного имиджа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148,3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112,9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113,0</a:t>
                      </a:r>
                    </a:p>
                  </a:txBody>
                  <a:tcPr marL="9525" marR="9525" marT="9525" marB="0" anchor="ctr"/>
                </a:tc>
                <a:extLst>
                  <a:ext uri="{0D108BD9-81ED-4DB2-BD59-A6C34878D82A}">
                    <a16:rowId xmlns:a16="http://schemas.microsoft.com/office/drawing/2014/main" val="3020715768"/>
                  </a:ext>
                </a:extLst>
              </a:tr>
              <a:tr h="174283">
                <a:tc>
                  <a:txBody>
                    <a:bodyPr/>
                    <a:lstStyle/>
                    <a:p>
                      <a:pPr algn="ctr"/>
                      <a:r>
                        <a:rPr lang="ru-RU" sz="900" b="0" dirty="0" smtClean="0"/>
                        <a:t>8.2.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субъектов малого и среднего предпринимательства"</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172,8</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102,7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102,7</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"Оказание мер государственной поддержки субъектам малого и среднего предпринимательства"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151,8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81,8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81,8</a:t>
                      </a:r>
                    </a:p>
                  </a:txBody>
                  <a:tcPr marL="9525" marR="9525" marT="9525" marB="0" anchor="ctr"/>
                </a:tc>
                <a:extLst>
                  <a:ext uri="{0D108BD9-81ED-4DB2-BD59-A6C34878D82A}">
                    <a16:rowId xmlns:a16="http://schemas.microsoft.com/office/drawing/2014/main" val="538131638"/>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53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5723898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476247339"/>
              </p:ext>
            </p:extLst>
          </p:nvPr>
        </p:nvGraphicFramePr>
        <p:xfrm>
          <a:off x="592015" y="391302"/>
          <a:ext cx="10972800" cy="6393832"/>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4457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"Подготовка управленческих кадров для отраслей экономики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367542793"/>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промышленного парка или промышленной площадки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20,0</a:t>
                      </a:r>
                    </a:p>
                  </a:txBody>
                  <a:tcPr marL="9525" marR="9525" marT="9525" marB="0" anchor="ctr"/>
                </a:tc>
                <a:extLst>
                  <a:ext uri="{0D108BD9-81ED-4DB2-BD59-A6C34878D82A}">
                    <a16:rowId xmlns:a16="http://schemas.microsoft.com/office/drawing/2014/main" val="1066962170"/>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"Привлечение промышленных предприятий к участию в региональных этапах Всероссийского конкурса профессионального мастерства "Лучший по профессии"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306745197"/>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8.3.</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доступности энергетических ресурсов"</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3 198,8</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3 201,2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3 203,7</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мер государственной поддержки при осуществлении тарифообразования на электрическую энергию"</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3 198,8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3 201,2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3 203,7</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r>
                        <a:rPr lang="ru-RU" sz="900" b="0" i="0" u="none" strike="noStrike" dirty="0" smtClean="0">
                          <a:solidFill>
                            <a:srgbClr val="000000"/>
                          </a:solidFill>
                          <a:effectLst/>
                          <a:latin typeface="Times New Roman" panose="02020603050405020304" pitchFamily="18" charset="0"/>
                        </a:rPr>
                        <a:t>8.4.</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"Снижение административных барьеров, повышение качества предоставления и доступности государственных услуг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350,3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342,6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344,0</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предоставления государственных и муниципальных услуг по принципу "одного окна"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350,3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342,6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344,0</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0" dirty="0" smtClean="0"/>
                        <a:t>8.5.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119,5</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108,2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107,8</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 экономического развития и торговли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80,2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68,9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68,5</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"Всероссийский конкурс "Российская организация высокой социальной эффективности""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1589852792"/>
                  </a:ext>
                </a:extLst>
              </a:tr>
              <a:tr h="21980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Агентства инвестиций и предпринимательства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38,7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38,7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38,7</a:t>
                      </a:r>
                    </a:p>
                  </a:txBody>
                  <a:tcPr marL="9525" marR="9525" marT="9525" marB="0" anchor="ctr"/>
                </a:tc>
                <a:extLst>
                  <a:ext uri="{0D108BD9-81ED-4DB2-BD59-A6C34878D82A}">
                    <a16:rowId xmlns:a16="http://schemas.microsoft.com/office/drawing/2014/main" val="2897535475"/>
                  </a:ext>
                </a:extLst>
              </a:tr>
              <a:tr h="178190">
                <a:tc>
                  <a:txBody>
                    <a:bodyPr/>
                    <a:lstStyle/>
                    <a:p>
                      <a:pPr algn="ctr"/>
                      <a:r>
                        <a:rPr lang="ru-RU" sz="900" b="1" dirty="0" smtClean="0"/>
                        <a:t>9.</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сельского хозяйства и регулирование рынков сельскохозяйственной продукции, сырья и продовольствия Камчатского края"</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1 325,4</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1 048,5</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1 037,9</a:t>
                      </a:r>
                    </a:p>
                  </a:txBody>
                  <a:tcPr marL="9525" marR="9525" marT="9525" marB="0" anchor="ctr"/>
                </a:tc>
                <a:extLst>
                  <a:ext uri="{0D108BD9-81ED-4DB2-BD59-A6C34878D82A}">
                    <a16:rowId xmlns:a16="http://schemas.microsoft.com/office/drawing/2014/main" val="7666637"/>
                  </a:ext>
                </a:extLst>
              </a:tr>
              <a:tr h="178190">
                <a:tc>
                  <a:txBody>
                    <a:bodyPr/>
                    <a:lstStyle/>
                    <a:p>
                      <a:pPr algn="ctr"/>
                      <a:r>
                        <a:rPr lang="ru-RU" sz="900" b="0" dirty="0" smtClean="0"/>
                        <a:t>9.1.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растениеводства и мелиорации земель сельскохозяйственного назначения"</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75,6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57,0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57,0</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мелиоративных мероприятий"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плодородия почв"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39,5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36,0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36,0</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"Поддержка отдельных подотраслей растениеводства"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21,0</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0" dirty="0" smtClean="0"/>
                        <a:t>9.2.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животноводства"</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600,8</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497,4</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497,5</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племенного дела в животноводстве"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производства продукции животноводства"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363,8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265,4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265,5</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"Поддержка отдельных </a:t>
                      </a:r>
                      <a:r>
                        <a:rPr lang="ru-RU" sz="900" b="0" i="0" u="none" strike="noStrike" dirty="0" err="1">
                          <a:solidFill>
                            <a:srgbClr val="000000"/>
                          </a:solidFill>
                          <a:effectLst/>
                          <a:latin typeface="Times New Roman" panose="02020603050405020304" pitchFamily="18" charset="0"/>
                        </a:rPr>
                        <a:t>подотраслей</a:t>
                      </a:r>
                      <a:r>
                        <a:rPr lang="ru-RU" sz="900" b="0" i="0" u="none" strike="noStrike" dirty="0">
                          <a:solidFill>
                            <a:srgbClr val="000000"/>
                          </a:solidFill>
                          <a:effectLst/>
                          <a:latin typeface="Times New Roman" panose="02020603050405020304" pitchFamily="18" charset="0"/>
                        </a:rPr>
                        <a:t> животноводства"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753720518"/>
                  </a:ext>
                </a:extLst>
              </a:tr>
              <a:tr h="20087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учреждения, предоставляющего услуги в области животноводства"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31,9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31,9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31,9</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"Поддержка и развитие северного оленеводства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198,6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198,6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198,6</a:t>
                      </a:r>
                    </a:p>
                  </a:txBody>
                  <a:tcPr marL="9525" marR="9525" marT="9525" marB="0" anchor="ctr"/>
                </a:tc>
                <a:extLst>
                  <a:ext uri="{0D108BD9-81ED-4DB2-BD59-A6C34878D82A}">
                    <a16:rowId xmlns:a16="http://schemas.microsoft.com/office/drawing/2014/main" val="1080416760"/>
                  </a:ext>
                </a:extLst>
              </a:tr>
              <a:tr h="165491">
                <a:tc>
                  <a:txBody>
                    <a:bodyPr/>
                    <a:lstStyle/>
                    <a:p>
                      <a:pPr algn="ctr"/>
                      <a:r>
                        <a:rPr lang="ru-RU" sz="900" b="0" dirty="0" smtClean="0"/>
                        <a:t>9.3.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пищевой и перерабатывающей промышленности"</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76,0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61,0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61,0</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увеличения объемов производства, расширения ассортимента и улучшения качества продукции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72,5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58,5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58,5</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продвижения продукции предприятий пищевой и перерабатывающей промышленности на потребительский рынок Камчатского края и за его пределы"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a:t>
                      </a:r>
                    </a:p>
                  </a:txBody>
                  <a:tcPr marL="9525" marR="9525" marT="9525" marB="0" anchor="ctr"/>
                </a:tc>
                <a:extLst>
                  <a:ext uri="{0D108BD9-81ED-4DB2-BD59-A6C34878D82A}">
                    <a16:rowId xmlns:a16="http://schemas.microsoft.com/office/drawing/2014/main" val="4221629555"/>
                  </a:ext>
                </a:extLst>
              </a:tr>
              <a:tr h="200660">
                <a:tc>
                  <a:txBody>
                    <a:bodyPr/>
                    <a:lstStyle/>
                    <a:p>
                      <a:pPr algn="ctr"/>
                      <a:r>
                        <a:rPr lang="ru-RU" sz="900" b="0" dirty="0" smtClean="0"/>
                        <a:t>9.4.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"Техническая и технологическая модернизация, инновационное развитие агропромышленного комплекса"</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103,0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78,8</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89,0</a:t>
                      </a:r>
                    </a:p>
                  </a:txBody>
                  <a:tcPr marL="9525" marR="9525" marT="9525" marB="0" anchor="ctr"/>
                </a:tc>
                <a:extLst>
                  <a:ext uri="{0D108BD9-81ED-4DB2-BD59-A6C34878D82A}">
                    <a16:rowId xmlns:a16="http://schemas.microsoft.com/office/drawing/2014/main" val="69768317"/>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54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123548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058996010"/>
              </p:ext>
            </p:extLst>
          </p:nvPr>
        </p:nvGraphicFramePr>
        <p:xfrm>
          <a:off x="556845" y="599486"/>
          <a:ext cx="10972800" cy="5689333"/>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5336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"Государственная поддержка кредитования"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14,0</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820949075"/>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технического переоснащения агропромышленного комплекса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89,0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78,8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89,0</a:t>
                      </a:r>
                    </a:p>
                  </a:txBody>
                  <a:tcPr marL="9525" marR="9525" marT="9525" marB="0" anchor="ctr"/>
                </a:tc>
                <a:extLst>
                  <a:ext uri="{0D108BD9-81ED-4DB2-BD59-A6C34878D82A}">
                    <a16:rowId xmlns:a16="http://schemas.microsoft.com/office/drawing/2014/main" val="2061567725"/>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9.5.</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"Устойчивое развитие сельских территорий"</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164,1</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75,3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52,3</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"Улучшение жилищных условий граждан, проживающих в сельской местности, в том числе молодых семей и молодых специалистов "</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66,9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58,3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34,6</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уровня развития социальной инфраструктуры и инженерного обустройства населенных пунктов, расположенных в сельской местности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97,2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17,7</a:t>
                      </a:r>
                    </a:p>
                  </a:txBody>
                  <a:tcPr marL="9525" marR="9525" marT="9525" marB="0" anchor="ctr"/>
                </a:tc>
                <a:extLst>
                  <a:ext uri="{0D108BD9-81ED-4DB2-BD59-A6C34878D82A}">
                    <a16:rowId xmlns:a16="http://schemas.microsoft.com/office/drawing/2014/main" val="382191137"/>
                  </a:ext>
                </a:extLst>
              </a:tr>
              <a:tr h="201434">
                <a:tc>
                  <a:txBody>
                    <a:bodyPr/>
                    <a:lstStyle/>
                    <a:p>
                      <a:pPr algn="ctr"/>
                      <a:r>
                        <a:rPr lang="ru-RU" sz="900" b="0" dirty="0" smtClean="0"/>
                        <a:t>9.6.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малых форм хозяйствования"</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42,0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35,0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35,0</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семейных животноводческих ферм на базе крестьянских (фермерских) хозяйств и поддержка начинающих фермеров"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42,0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35,0</a:t>
                      </a:r>
                    </a:p>
                  </a:txBody>
                  <a:tcPr marL="9525" marR="9525" marT="9525" marB="0" anchor="ctr"/>
                </a:tc>
                <a:extLst>
                  <a:ext uri="{0D108BD9-81ED-4DB2-BD59-A6C34878D82A}">
                    <a16:rowId xmlns:a16="http://schemas.microsoft.com/office/drawing/2014/main" val="1628803903"/>
                  </a:ext>
                </a:extLst>
              </a:tr>
              <a:tr h="219807">
                <a:tc>
                  <a:txBody>
                    <a:bodyPr/>
                    <a:lstStyle/>
                    <a:p>
                      <a:pPr algn="ctr"/>
                      <a:r>
                        <a:rPr lang="ru-RU" sz="900" b="0" dirty="0" smtClean="0"/>
                        <a:t>9.7.</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"Повышение уровня кадрового потенциала и информационного обеспечения агропромышленного комплекса"</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15,0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15,0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15,0</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агропромышленного комплекса квалифицированными кадрами"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6,0</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престижа агропромышленного комплекса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9,0</a:t>
                      </a:r>
                    </a:p>
                  </a:txBody>
                  <a:tcPr marL="9525" marR="9525" marT="9525" marB="0" anchor="ctr"/>
                </a:tc>
                <a:extLst>
                  <a:ext uri="{0D108BD9-81ED-4DB2-BD59-A6C34878D82A}">
                    <a16:rowId xmlns:a16="http://schemas.microsoft.com/office/drawing/2014/main" val="4080420532"/>
                  </a:ext>
                </a:extLst>
              </a:tr>
              <a:tr h="186983">
                <a:tc>
                  <a:txBody>
                    <a:bodyPr/>
                    <a:lstStyle/>
                    <a:p>
                      <a:pPr algn="ctr"/>
                      <a:r>
                        <a:rPr lang="ru-RU" sz="900" b="0" dirty="0" smtClean="0"/>
                        <a:t>9.8.</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эпизоотического и ветеринарно-санитарного благополучия"</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197,0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177,1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179,2</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плановых профилактических обработок и диагностических исследований"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154,5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152,8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153,1</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объектов ветеринарного назначения"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17,2</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Краевая ведомственная целевая программа "Обеспечение эпизоотического благополучия Камчатского края, повышение качества и доступности ветеринарных услуг на территории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подпрограммы"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19,1</a:t>
                      </a: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0" dirty="0" smtClean="0"/>
                        <a:t>9.9.</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51,9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51,9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51,9</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"Руководство и управление в сфере установленных функций органов государственной власти"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47,9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47,9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47,9</a:t>
                      </a:r>
                    </a:p>
                  </a:txBody>
                  <a:tcPr marL="9525" marR="9525" marT="9525" marB="0" anchor="ctr"/>
                </a:tc>
                <a:extLst>
                  <a:ext uri="{0D108BD9-81ED-4DB2-BD59-A6C34878D82A}">
                    <a16:rowId xmlns:a16="http://schemas.microsoft.com/office/drawing/2014/main" val="753720518"/>
                  </a:ext>
                </a:extLst>
              </a:tr>
              <a:tr h="19949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"Выполнение научно-исследовательских работ в области растениеводства"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a:t>
                      </a: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1" dirty="0" smtClean="0"/>
                        <a:t>10.</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"Обеспечение доступным и комфортным жильем жителей Камчатского края"</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1 254,7</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851,6</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718,7</a:t>
                      </a:r>
                    </a:p>
                  </a:txBody>
                  <a:tcPr marL="9525" marR="9525" marT="9525" marB="0" anchor="ctr"/>
                </a:tc>
                <a:extLst>
                  <a:ext uri="{0D108BD9-81ED-4DB2-BD59-A6C34878D82A}">
                    <a16:rowId xmlns:a16="http://schemas.microsoft.com/office/drawing/2014/main" val="1080416760"/>
                  </a:ext>
                </a:extLst>
              </a:tr>
              <a:tr h="165491">
                <a:tc>
                  <a:txBody>
                    <a:bodyPr/>
                    <a:lstStyle/>
                    <a:p>
                      <a:pPr algn="ctr"/>
                      <a:r>
                        <a:rPr lang="ru-RU" sz="900" b="0" dirty="0" smtClean="0"/>
                        <a:t>10.1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"Стимулирование развития жилищного </a:t>
                      </a:r>
                      <a:r>
                        <a:rPr lang="ru-RU" sz="1000" b="0" i="1" u="none" strike="noStrike" dirty="0" smtClean="0">
                          <a:solidFill>
                            <a:srgbClr val="000000"/>
                          </a:solidFill>
                          <a:effectLst/>
                          <a:latin typeface="Times New Roman" panose="02020603050405020304" pitchFamily="18" charset="0"/>
                        </a:rPr>
                        <a:t>строительства"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220,0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50,0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40,0</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"Разработка проектов планировки и проектов межевания  территорий  городских округов и поселений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20,0</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"Внесение изменений в схему территориального планирования Камчатского края и документы территориального планирования и градостроительного зонирования городских  округов и  поселений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20,0</a:t>
                      </a:r>
                    </a:p>
                  </a:txBody>
                  <a:tcPr marL="9525" marR="9525" marT="9525" marB="0" anchor="ctr"/>
                </a:tc>
                <a:extLst>
                  <a:ext uri="{0D108BD9-81ED-4DB2-BD59-A6C34878D82A}">
                    <a16:rowId xmlns:a16="http://schemas.microsoft.com/office/drawing/2014/main" val="4221629555"/>
                  </a:ext>
                </a:extLst>
              </a:tr>
              <a:tr h="20066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инженерной инфраструктуры до границ земельных участков, предоставленных для строительства жилья экономического класса"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69768317"/>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55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3064921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981282793"/>
              </p:ext>
            </p:extLst>
          </p:nvPr>
        </p:nvGraphicFramePr>
        <p:xfrm>
          <a:off x="518745" y="423640"/>
          <a:ext cx="11019693" cy="6167341"/>
        </p:xfrm>
        <a:graphic>
          <a:graphicData uri="http://schemas.openxmlformats.org/drawingml/2006/table">
            <a:tbl>
              <a:tblPr firstRow="1" bandRow="1">
                <a:tableStyleId>{5C22544A-7EE6-4342-B048-85BDC9FD1C3A}</a:tableStyleId>
              </a:tblPr>
              <a:tblGrid>
                <a:gridCol w="422032">
                  <a:extLst>
                    <a:ext uri="{9D8B030D-6E8A-4147-A177-3AD203B41FA5}">
                      <a16:colId xmlns:a16="http://schemas.microsoft.com/office/drawing/2014/main" val="362266838"/>
                    </a:ext>
                  </a:extLst>
                </a:gridCol>
                <a:gridCol w="7672027">
                  <a:extLst>
                    <a:ext uri="{9D8B030D-6E8A-4147-A177-3AD203B41FA5}">
                      <a16:colId xmlns:a16="http://schemas.microsoft.com/office/drawing/2014/main" val="2997573379"/>
                    </a:ext>
                  </a:extLst>
                </a:gridCol>
                <a:gridCol w="980117">
                  <a:extLst>
                    <a:ext uri="{9D8B030D-6E8A-4147-A177-3AD203B41FA5}">
                      <a16:colId xmlns:a16="http://schemas.microsoft.com/office/drawing/2014/main" val="1668693803"/>
                    </a:ext>
                  </a:extLst>
                </a:gridCol>
                <a:gridCol w="980117">
                  <a:extLst>
                    <a:ext uri="{9D8B030D-6E8A-4147-A177-3AD203B41FA5}">
                      <a16:colId xmlns:a16="http://schemas.microsoft.com/office/drawing/2014/main" val="1110253511"/>
                    </a:ext>
                  </a:extLst>
                </a:gridCol>
                <a:gridCol w="965400">
                  <a:extLst>
                    <a:ext uri="{9D8B030D-6E8A-4147-A177-3AD203B41FA5}">
                      <a16:colId xmlns:a16="http://schemas.microsoft.com/office/drawing/2014/main" val="3602214359"/>
                    </a:ext>
                  </a:extLst>
                </a:gridCol>
              </a:tblGrid>
              <a:tr h="24457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10.2</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"Повышение устойчивости жилых домов, основных объектов и систем </a:t>
                      </a:r>
                      <a:r>
                        <a:rPr lang="ru-RU" sz="1000" b="0" i="1" u="none" strike="noStrike" dirty="0" smtClean="0">
                          <a:solidFill>
                            <a:srgbClr val="000000"/>
                          </a:solidFill>
                          <a:effectLst/>
                          <a:latin typeface="Times New Roman" panose="02020603050405020304" pitchFamily="18" charset="0"/>
                        </a:rPr>
                        <a:t>жизнеобеспечения"</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130,9</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189,2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135,3</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сейсмостойких жилых домов взамен тех, </a:t>
                      </a:r>
                      <a:r>
                        <a:rPr lang="ru-RU" sz="900" b="0" i="0" u="none" strike="noStrike" dirty="0" err="1">
                          <a:solidFill>
                            <a:srgbClr val="000000"/>
                          </a:solidFill>
                          <a:effectLst/>
                          <a:latin typeface="Times New Roman" panose="02020603050405020304" pitchFamily="18" charset="0"/>
                        </a:rPr>
                        <a:t>сейсмоусиление</a:t>
                      </a:r>
                      <a:r>
                        <a:rPr lang="ru-RU" sz="900" b="0" i="0" u="none" strike="noStrike" dirty="0">
                          <a:solidFill>
                            <a:srgbClr val="000000"/>
                          </a:solidFill>
                          <a:effectLst/>
                          <a:latin typeface="Times New Roman" panose="02020603050405020304" pitchFamily="18" charset="0"/>
                        </a:rPr>
                        <a:t> или реконструкция которых экономически нецелесообразны"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146,2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135,3</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a:solidFill>
                            <a:srgbClr val="000000"/>
                          </a:solidFill>
                          <a:effectLst/>
                          <a:latin typeface="Times New Roman" panose="02020603050405020304" pitchFamily="18" charset="0"/>
                        </a:rPr>
                        <a:t>Основное мероприятие "Сейсмоусиление жилых домов"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17,9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43,0</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1106622628"/>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сейсмостойкости основных объектов и систем жизнеобеспечения"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382191137"/>
                  </a:ext>
                </a:extLst>
              </a:tr>
              <a:tr h="142232">
                <a:tc>
                  <a:txBody>
                    <a:bodyPr/>
                    <a:lstStyle/>
                    <a:p>
                      <a:pPr algn="ctr"/>
                      <a:r>
                        <a:rPr lang="ru-RU" sz="900" b="0" dirty="0" smtClean="0"/>
                        <a:t>10.3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"Переселение граждан из аварийных жилых домов и непригодных для проживания жилых </a:t>
                      </a:r>
                      <a:r>
                        <a:rPr lang="ru-RU" sz="1000" b="0" i="1" u="none" strike="noStrike" dirty="0" smtClean="0">
                          <a:solidFill>
                            <a:srgbClr val="000000"/>
                          </a:solidFill>
                          <a:effectLst/>
                          <a:latin typeface="Times New Roman" panose="02020603050405020304" pitchFamily="18" charset="0"/>
                        </a:rPr>
                        <a:t>помещений"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289,1</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40,0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20,0</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"Переселение граждан из аварийных жилых домов и непригодных для проживания жилых помещений в соответствии с жилищным законодательством"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289,1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1000" b="0" dirty="0" smtClean="0"/>
                        <a:t>10.4</a:t>
                      </a:r>
                      <a:endParaRPr lang="ru-RU" sz="10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жильем молодых семей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88,5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50,0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20,0</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молодым семьям социальных выплат на приобретение жилого помещения или строительство индивидуального жилого дома"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88,5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a:t>
                      </a:r>
                    </a:p>
                  </a:txBody>
                  <a:tcPr marL="9525" marR="9525" marT="9525" marB="0" anchor="ctr"/>
                </a:tc>
                <a:extLst>
                  <a:ext uri="{0D108BD9-81ED-4DB2-BD59-A6C34878D82A}">
                    <a16:rowId xmlns:a16="http://schemas.microsoft.com/office/drawing/2014/main" val="7666637"/>
                  </a:ext>
                </a:extLst>
              </a:tr>
              <a:tr h="178190">
                <a:tc>
                  <a:txBody>
                    <a:bodyPr/>
                    <a:lstStyle/>
                    <a:p>
                      <a:pPr algn="ctr"/>
                      <a:r>
                        <a:rPr lang="ru-RU" sz="900" b="0" dirty="0" smtClean="0"/>
                        <a:t>10.5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системы ипотечного жилищного кредитования"</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37,0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37,0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37,0</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социальных выплат отдельным категориям граждан, проживающим в Камчатском </a:t>
                      </a:r>
                      <a:r>
                        <a:rPr lang="ru-RU" sz="900" b="0" i="0" u="none" strike="noStrike" dirty="0" err="1">
                          <a:solidFill>
                            <a:srgbClr val="000000"/>
                          </a:solidFill>
                          <a:effectLst/>
                          <a:latin typeface="Times New Roman" panose="02020603050405020304" pitchFamily="18" charset="0"/>
                        </a:rPr>
                        <a:t>крае,на</a:t>
                      </a:r>
                      <a:r>
                        <a:rPr lang="ru-RU" sz="900" b="0" i="0" u="none" strike="noStrike" dirty="0">
                          <a:solidFill>
                            <a:srgbClr val="000000"/>
                          </a:solidFill>
                          <a:effectLst/>
                          <a:latin typeface="Times New Roman" panose="02020603050405020304" pitchFamily="18" charset="0"/>
                        </a:rPr>
                        <a:t> уплату первоначального взноса по ипотечному жилищному кредиту (займу) на приобретение жилого помещения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30,0</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учителям общеобразовательных учреждений в Камчатском крае в возрасте до 35 лет (включительно) социальных выплат на уплату первоначального взноса по ипотечному жилищному кредиту (займу) на приобретение жилого помещения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7,0</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10.6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158,0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158,1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158,2</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полномочий Министерства строительства Камчатского края и подведомственных ему краевых государственных учреждений"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158,0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158,1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158,2</a:t>
                      </a: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10.7</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жилыми помещениями отдельных категорий граждан"</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331,2</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327,3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308,2</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детей-сирот и детей, оставшихся без попечения родителей, лиц из числа детей-сирот и детей, оставшихся без попечения родителей, жилыми помещениями специализированного жилищного фонда по договорам найма специализированных жилых помещений"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324,4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327,3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308,2</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"Приобретение жилых помещений в целях обеспечения жилыми помещениями отдельных категорий граждан в соответствии с Федеральным законом от 08.12.2010 № 342-ФЗ "О внесении изменений в Федеральный закон "О статусе военнослужащих" и об обеспечении жилыми помещениями некоторых категорий граждан"</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2,6</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16408280"/>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единовременной денежной выплаты в целях обеспечения  жилыми помещениями отдельных категорий граждан в соответствии с Федеральным законом от 08.12.2010 № 342-ФЗ "О внесении изменений в Федеральный закон "О статусе военнослужащих" и об обеспечении жилыми помещениями некоторых категорий граждан"</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53720518"/>
                  </a:ext>
                </a:extLst>
              </a:tr>
              <a:tr h="370840">
                <a:tc>
                  <a:txBody>
                    <a:bodyPr/>
                    <a:lstStyle/>
                    <a:p>
                      <a:pPr algn="ctr"/>
                      <a:endParaRPr lang="ru-RU" sz="900" b="1" dirty="0" smtClean="0"/>
                    </a:p>
                    <a:p>
                      <a:pPr algn="ctr"/>
                      <a:r>
                        <a:rPr lang="ru-RU" sz="900" b="1" dirty="0" smtClean="0"/>
                        <a:t>11</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"Энергоэффективность, развитие энергетики и коммунального хозяйства, обеспечение жителей населенных пунктов Камчатского края коммунальными услугами"</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7 685,3</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7 309,2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7 125,7</a:t>
                      </a: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1" dirty="0" smtClean="0"/>
                        <a:t>11.1</a:t>
                      </a:r>
                      <a:endParaRPr lang="ru-RU" sz="900" b="1"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"Энергосбережение и повышение энергетической эффективности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6 061,6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5 880,1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5 879,0</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энергосберегающих мероприятий по результатам проведенных энергетических обследований согласно составленным энергетическим паспортам и программам энергосбережения в организациях с участием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6,7</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ремонт ветхих и аварийных сетей"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103,1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56,7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56,7</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"Модернизация систем </a:t>
                      </a:r>
                      <a:r>
                        <a:rPr lang="ru-RU" sz="900" b="0" i="0" u="none" strike="noStrike" dirty="0" err="1">
                          <a:solidFill>
                            <a:srgbClr val="000000"/>
                          </a:solidFill>
                          <a:effectLst/>
                          <a:latin typeface="Times New Roman" panose="02020603050405020304" pitchFamily="18" charset="0"/>
                        </a:rPr>
                        <a:t>энерго</a:t>
                      </a:r>
                      <a:r>
                        <a:rPr lang="ru-RU" sz="900" b="0" i="0" u="none" strike="noStrike" dirty="0">
                          <a:solidFill>
                            <a:srgbClr val="000000"/>
                          </a:solidFill>
                          <a:effectLst/>
                          <a:latin typeface="Times New Roman" panose="02020603050405020304" pitchFamily="18" charset="0"/>
                        </a:rPr>
                        <a:t>-, теплоснабжения и объектов коммунально-бытового назначения на территории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96,5</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21629555"/>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56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1329309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519202116"/>
              </p:ext>
            </p:extLst>
          </p:nvPr>
        </p:nvGraphicFramePr>
        <p:xfrm>
          <a:off x="597878" y="549571"/>
          <a:ext cx="11072445" cy="5584057"/>
        </p:xfrm>
        <a:graphic>
          <a:graphicData uri="http://schemas.openxmlformats.org/drawingml/2006/table">
            <a:tbl>
              <a:tblPr firstRow="1" bandRow="1">
                <a:tableStyleId>{5C22544A-7EE6-4342-B048-85BDC9FD1C3A}</a:tableStyleId>
              </a:tblPr>
              <a:tblGrid>
                <a:gridCol w="413237">
                  <a:extLst>
                    <a:ext uri="{9D8B030D-6E8A-4147-A177-3AD203B41FA5}">
                      <a16:colId xmlns:a16="http://schemas.microsoft.com/office/drawing/2014/main" val="362266838"/>
                    </a:ext>
                  </a:extLst>
                </a:gridCol>
                <a:gridCol w="7719569">
                  <a:extLst>
                    <a:ext uri="{9D8B030D-6E8A-4147-A177-3AD203B41FA5}">
                      <a16:colId xmlns:a16="http://schemas.microsoft.com/office/drawing/2014/main" val="2997573379"/>
                    </a:ext>
                  </a:extLst>
                </a:gridCol>
                <a:gridCol w="984809">
                  <a:extLst>
                    <a:ext uri="{9D8B030D-6E8A-4147-A177-3AD203B41FA5}">
                      <a16:colId xmlns:a16="http://schemas.microsoft.com/office/drawing/2014/main" val="1668693803"/>
                    </a:ext>
                  </a:extLst>
                </a:gridCol>
                <a:gridCol w="984809">
                  <a:extLst>
                    <a:ext uri="{9D8B030D-6E8A-4147-A177-3AD203B41FA5}">
                      <a16:colId xmlns:a16="http://schemas.microsoft.com/office/drawing/2014/main" val="1110253511"/>
                    </a:ext>
                  </a:extLst>
                </a:gridCol>
                <a:gridCol w="970021">
                  <a:extLst>
                    <a:ext uri="{9D8B030D-6E8A-4147-A177-3AD203B41FA5}">
                      <a16:colId xmlns:a16="http://schemas.microsoft.com/office/drawing/2014/main" val="3602214359"/>
                    </a:ext>
                  </a:extLst>
                </a:gridCol>
              </a:tblGrid>
              <a:tr h="241737">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приобретение, установку резервных источников электроснабжения на объектах тепло-, водоснабжения и водоотведения"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8,4</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по организационно-правовому и информационному обеспечению энергосбережения и повышения энергетической эффективности и реализации региональной информационной системы в области энергосбережения и повышения энергетической эффективности в Камчатском крае и внедрение технического обслуживания электронной системы отчетности"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в рамках заключенных концессионных соглашений"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выполнения органами местного самоуправления муниципальных образований в Камчатском крае государственных полномочий по предоставлению гражданам субсидий на оплату жилого помещения и коммунальных услуг"</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827,2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827,2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827,2</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"Возмещение предприятиям коммунального комплекса недополученных доходов в связи с оказанием потребителям коммунальных услуг по льготным (сниженным) тарифам"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4 700,0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4 700,0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4 700,0</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"Возмещение предприятиям коммунального комплекса затрат или недополученных доходов  в связи с ограничением изменения вносимой гражданами платы за коммунальные услуги до установленного уровня"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80,0</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"Возмещение юридическим лицам недополученных доходов, связанных с фактическим превышением объемов тепловой энергии, потребленной на нагрев воды в открытой системе теплоснабжения и закрытой системе горячего водоснабжения для целей горячего водоснабжения, над утвержденной величиной норматива расхода тепловой энергии, используемой на подогрев холодной воды в целях предоставления коммунальной услуги по горячему водоснабжению"</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200,0</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11.2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"Чистая вода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938,4</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724,6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521,4</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технических мероприятий, направленных на решение вопросов по улучшению работы систем водоснабжения и водоотведения"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реконструкцию и строительство систем водоснабжения"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260,9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262,9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40,4</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реконструкцию и строительство систем водоотведения"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210,7</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(возмещение) юридическим лицам - государственным унитарным предприятиям Камчатского края, осуществляющим деятельность в сфере водоснабжения и водоотведения, затрат в связи с выполнением работ, оказанием услуг"</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390,0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404,9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424,2</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(возмещение)  юридическим лицам, осуществляющим деятельность в сфере водоснабжения и водоотведения, затрат по внесению платы за негативное воздействие на окружающую среду, возникших в связи с оказанием услуг по водоснабжению и водоотведению"</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56,8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56,8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56,8</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0" dirty="0" smtClean="0"/>
                        <a:t>11.3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"Капитальный ремонт многоквартирных домов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580,1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599,9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620,7</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проведения некоммерческой организацией «Фонд капитального ремонта многоквартирных домов  Камчатского края» мероприятий, направленных на информирование граждан об их правах и обязанностях в сфере жилищно-коммунального хозяйства"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3,3</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административно-хозяйственной деятельности некоммерческой организации «Фонд капитального ремонта многоквартирных домов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90,2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90,2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90,2</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государственной поддержки на финансовое обеспечение части затрат в связи с оказанием услуг и (или) выполнением работ по капитальному ремонту общего имущества в многоквартирных домах в связи с установлением минимального размера взноса на капитальный ремонт общего имущества в многоквартирных домах в Камчатском крае, а также  в целях стимулирования деятельности по капитальному ремонту общего имущества в многоквартирных домах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486,6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506,4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527,2</a:t>
                      </a:r>
                    </a:p>
                  </a:txBody>
                  <a:tcPr marL="9525" marR="9525" marT="9525" marB="0" anchor="ctr"/>
                </a:tc>
                <a:extLst>
                  <a:ext uri="{0D108BD9-81ED-4DB2-BD59-A6C34878D82A}">
                    <a16:rowId xmlns:a16="http://schemas.microsoft.com/office/drawing/2014/main" val="753720518"/>
                  </a:ext>
                </a:extLst>
              </a:tr>
            </a:tbl>
          </a:graphicData>
        </a:graphic>
      </p:graphicFrame>
      <p:sp>
        <p:nvSpPr>
          <p:cNvPr id="5" name="TextBox 4"/>
          <p:cNvSpPr txBox="1"/>
          <p:nvPr/>
        </p:nvSpPr>
        <p:spPr>
          <a:xfrm>
            <a:off x="10612315" y="98889"/>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57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7119496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328152462"/>
              </p:ext>
            </p:extLst>
          </p:nvPr>
        </p:nvGraphicFramePr>
        <p:xfrm>
          <a:off x="483577" y="423640"/>
          <a:ext cx="11054861" cy="6159307"/>
        </p:xfrm>
        <a:graphic>
          <a:graphicData uri="http://schemas.openxmlformats.org/drawingml/2006/table">
            <a:tbl>
              <a:tblPr firstRow="1" bandRow="1">
                <a:tableStyleId>{5C22544A-7EE6-4342-B048-85BDC9FD1C3A}</a:tableStyleId>
              </a:tblPr>
              <a:tblGrid>
                <a:gridCol w="448408">
                  <a:extLst>
                    <a:ext uri="{9D8B030D-6E8A-4147-A177-3AD203B41FA5}">
                      <a16:colId xmlns:a16="http://schemas.microsoft.com/office/drawing/2014/main" val="362266838"/>
                    </a:ext>
                  </a:extLst>
                </a:gridCol>
                <a:gridCol w="7671482">
                  <a:extLst>
                    <a:ext uri="{9D8B030D-6E8A-4147-A177-3AD203B41FA5}">
                      <a16:colId xmlns:a16="http://schemas.microsoft.com/office/drawing/2014/main" val="2997573379"/>
                    </a:ext>
                  </a:extLst>
                </a:gridCol>
                <a:gridCol w="983245">
                  <a:extLst>
                    <a:ext uri="{9D8B030D-6E8A-4147-A177-3AD203B41FA5}">
                      <a16:colId xmlns:a16="http://schemas.microsoft.com/office/drawing/2014/main" val="1668693803"/>
                    </a:ext>
                  </a:extLst>
                </a:gridCol>
                <a:gridCol w="983245">
                  <a:extLst>
                    <a:ext uri="{9D8B030D-6E8A-4147-A177-3AD203B41FA5}">
                      <a16:colId xmlns:a16="http://schemas.microsoft.com/office/drawing/2014/main" val="1110253511"/>
                    </a:ext>
                  </a:extLst>
                </a:gridCol>
                <a:gridCol w="968481">
                  <a:extLst>
                    <a:ext uri="{9D8B030D-6E8A-4147-A177-3AD203B41FA5}">
                      <a16:colId xmlns:a16="http://schemas.microsoft.com/office/drawing/2014/main" val="3602214359"/>
                    </a:ext>
                  </a:extLst>
                </a:gridCol>
              </a:tblGrid>
              <a:tr h="25336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201434">
                <a:tc>
                  <a:txBody>
                    <a:bodyPr/>
                    <a:lstStyle/>
                    <a:p>
                      <a:pPr algn="ctr"/>
                      <a:r>
                        <a:rPr lang="ru-RU" sz="900" b="0" dirty="0" smtClean="0"/>
                        <a:t>11.4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105,2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104,6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104,6</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 жилищно-коммунального хозяйства и энергетики Камчатского края, как ответственного  исполнителя Программы"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68,9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68,3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68,3</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подведомственных организаций"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36,3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36,3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36,3</a:t>
                      </a:r>
                    </a:p>
                  </a:txBody>
                  <a:tcPr marL="9525" marR="9525" marT="9525" marB="0" anchor="ctr"/>
                </a:tc>
                <a:extLst>
                  <a:ext uri="{0D108BD9-81ED-4DB2-BD59-A6C34878D82A}">
                    <a16:rowId xmlns:a16="http://schemas.microsoft.com/office/drawing/2014/main" val="1013752141"/>
                  </a:ext>
                </a:extLst>
              </a:tr>
              <a:tr h="219807">
                <a:tc>
                  <a:txBody>
                    <a:bodyPr/>
                    <a:lstStyle/>
                    <a:p>
                      <a:pPr algn="ctr"/>
                      <a:r>
                        <a:rPr lang="ru-RU" sz="900" b="1" dirty="0" smtClean="0"/>
                        <a:t>12</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транспортной системы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2 622,6</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2 032,2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2 016,7</a:t>
                      </a:r>
                    </a:p>
                  </a:txBody>
                  <a:tcPr marL="9525" marR="9525" marT="9525" marB="0" anchor="ctr"/>
                </a:tc>
                <a:extLst>
                  <a:ext uri="{0D108BD9-81ED-4DB2-BD59-A6C34878D82A}">
                    <a16:rowId xmlns:a16="http://schemas.microsoft.com/office/drawing/2014/main" val="2897535475"/>
                  </a:ext>
                </a:extLst>
              </a:tr>
              <a:tr h="178190">
                <a:tc>
                  <a:txBody>
                    <a:bodyPr/>
                    <a:lstStyle/>
                    <a:p>
                      <a:pPr algn="ctr"/>
                      <a:r>
                        <a:rPr lang="ru-RU" sz="900" b="0" dirty="0" smtClean="0"/>
                        <a:t>12.1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дорожного хозяйства"</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1 657,3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1 229,7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1 281,1</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"Капитальный ремонт, ремонт, содержание автомобильных дорог общего пользования регионального и межмуниципального значения"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1 189,7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1 045,4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1 099,1</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"Проектирование, строительство и реконструкция автомобильных дорог регионального и межмуниципального значения"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236,8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69,5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45,8</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и реконструкция автомобильных дорог, транспортных развязок и мостовых переходов на автомобильных дорогах местного значения, предусматривающие  </a:t>
                      </a:r>
                      <a:r>
                        <a:rPr lang="ru-RU" sz="900" b="0" i="0" u="none" strike="noStrike" dirty="0" err="1">
                          <a:solidFill>
                            <a:srgbClr val="000000"/>
                          </a:solidFill>
                          <a:effectLst/>
                          <a:latin typeface="Times New Roman" panose="02020603050405020304" pitchFamily="18" charset="0"/>
                        </a:rPr>
                        <a:t>софинансирование</a:t>
                      </a:r>
                      <a:r>
                        <a:rPr lang="ru-RU" sz="900" b="0" i="0" u="none" strike="noStrike" dirty="0">
                          <a:solidFill>
                            <a:srgbClr val="000000"/>
                          </a:solidFill>
                          <a:effectLst/>
                          <a:latin typeface="Times New Roman" panose="02020603050405020304" pitchFamily="18" charset="0"/>
                        </a:rPr>
                        <a:t> из краевого бюджета"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214,8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104,2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125,3</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"Содержание автомобильных дорог общего пользования местного значения"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10,9</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транспортной инфраструктуры ТОР "Камчатка"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12.2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пассажирского автомобильного транспорта"</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158,9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75,9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75,9</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"Обновление парка транспортных средств организаций пассажирского транспорта"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158,9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75,9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75,9</a:t>
                      </a:r>
                    </a:p>
                  </a:txBody>
                  <a:tcPr marL="9525" marR="9525" marT="9525" marB="0" anchor="ctr"/>
                </a:tc>
                <a:extLst>
                  <a:ext uri="{0D108BD9-81ED-4DB2-BD59-A6C34878D82A}">
                    <a16:rowId xmlns:a16="http://schemas.microsoft.com/office/drawing/2014/main" val="753720518"/>
                  </a:ext>
                </a:extLst>
              </a:tr>
              <a:tr h="165491">
                <a:tc>
                  <a:txBody>
                    <a:bodyPr/>
                    <a:lstStyle/>
                    <a:p>
                      <a:pPr algn="ctr"/>
                      <a:r>
                        <a:rPr lang="ru-RU" sz="900" b="0" dirty="0" smtClean="0"/>
                        <a:t>12.3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водного транспорта"</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188,9</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109,5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42,6</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"Государственная поддержка организаций, осуществляющих деятельность в сфере перевозок пассажиров водным транспортом на межмуниципальных маршрутах"</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22,5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22,5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22,5</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перевозок пассажиров водным транспортом на </a:t>
                      </a:r>
                      <a:r>
                        <a:rPr lang="ru-RU" sz="900" b="0" i="0" u="none" strike="noStrike" dirty="0" err="1">
                          <a:solidFill>
                            <a:srgbClr val="000000"/>
                          </a:solidFill>
                          <a:effectLst/>
                          <a:latin typeface="Times New Roman" panose="02020603050405020304" pitchFamily="18" charset="0"/>
                        </a:rPr>
                        <a:t>внутримуниципальных</a:t>
                      </a:r>
                      <a:r>
                        <a:rPr lang="ru-RU" sz="900" b="0" i="0" u="none" strike="noStrike" dirty="0">
                          <a:solidFill>
                            <a:srgbClr val="000000"/>
                          </a:solidFill>
                          <a:effectLst/>
                          <a:latin typeface="Times New Roman" panose="02020603050405020304" pitchFamily="18" charset="0"/>
                        </a:rPr>
                        <a:t> маршрутах по сниженным тарифам (субсидии местным бюджетам)"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20,1</a:t>
                      </a:r>
                    </a:p>
                  </a:txBody>
                  <a:tcPr marL="9525" marR="9525" marT="9525" marB="0" anchor="ctr"/>
                </a:tc>
                <a:extLst>
                  <a:ext uri="{0D108BD9-81ED-4DB2-BD59-A6C34878D82A}">
                    <a16:rowId xmlns:a16="http://schemas.microsoft.com/office/drawing/2014/main" val="422162955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"Обновление парка транспортных средств организаций водного транспорта"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146,3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66,9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1625812318"/>
                  </a:ext>
                </a:extLst>
              </a:tr>
              <a:tr h="183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0" dirty="0" smtClean="0"/>
                        <a:t>12.4</a:t>
                      </a:r>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воздушного транспорта"</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492,5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492,5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492,5</a:t>
                      </a:r>
                    </a:p>
                  </a:txBody>
                  <a:tcPr marL="9525" marR="9525" marT="9525" marB="0" anchor="ctr"/>
                </a:tc>
                <a:extLst>
                  <a:ext uri="{0D108BD9-81ED-4DB2-BD59-A6C34878D82A}">
                    <a16:rowId xmlns:a16="http://schemas.microsoft.com/office/drawing/2014/main" val="3697935261"/>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"Государственная поддержка организаций, осуществляющих деятельность в сфере воздушных межмуниципальных перевозок населения"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492,5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492,5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492,5</a:t>
                      </a:r>
                    </a:p>
                  </a:txBody>
                  <a:tcPr marL="9525" marR="9525" marT="9525" marB="0" anchor="ctr"/>
                </a:tc>
                <a:extLst>
                  <a:ext uri="{0D108BD9-81ED-4DB2-BD59-A6C34878D82A}">
                    <a16:rowId xmlns:a16="http://schemas.microsoft.com/office/drawing/2014/main" val="711629864"/>
                  </a:ext>
                </a:extLst>
              </a:tr>
              <a:tr h="183076">
                <a:tc>
                  <a:txBody>
                    <a:bodyPr/>
                    <a:lstStyle/>
                    <a:p>
                      <a:pPr algn="ctr"/>
                      <a:r>
                        <a:rPr lang="ru-RU" sz="900" b="0" dirty="0" smtClean="0"/>
                        <a:t>12.5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125,0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124,6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124,6</a:t>
                      </a:r>
                    </a:p>
                  </a:txBody>
                  <a:tcPr marL="9525" marR="9525" marT="9525" marB="0" anchor="ctr"/>
                </a:tc>
                <a:extLst>
                  <a:ext uri="{0D108BD9-81ED-4DB2-BD59-A6C34878D82A}">
                    <a16:rowId xmlns:a16="http://schemas.microsoft.com/office/drawing/2014/main" val="466436129"/>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"Управление реализацией Программы"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124,6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124,6</a:t>
                      </a:r>
                    </a:p>
                  </a:txBody>
                  <a:tcPr marL="9525" marR="9525" marT="9525" marB="0" anchor="ctr"/>
                </a:tc>
                <a:extLst>
                  <a:ext uri="{0D108BD9-81ED-4DB2-BD59-A6C34878D82A}">
                    <a16:rowId xmlns:a16="http://schemas.microsoft.com/office/drawing/2014/main" val="455070029"/>
                  </a:ext>
                </a:extLst>
              </a:tr>
              <a:tr h="183076">
                <a:tc>
                  <a:txBody>
                    <a:bodyPr/>
                    <a:lstStyle/>
                    <a:p>
                      <a:pPr algn="ctr"/>
                      <a:r>
                        <a:rPr lang="ru-RU" sz="900" b="1" dirty="0" smtClean="0"/>
                        <a:t>13</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"Совершенствование управления имуществом, находящимся в государственной собственности Камчатского края"</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274,9</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163,8</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151,8</a:t>
                      </a:r>
                    </a:p>
                  </a:txBody>
                  <a:tcPr marL="9525" marR="9525" marT="9525" marB="0" anchor="ctr"/>
                </a:tc>
                <a:extLst>
                  <a:ext uri="{0D108BD9-81ED-4DB2-BD59-A6C34878D82A}">
                    <a16:rowId xmlns:a16="http://schemas.microsoft.com/office/drawing/2014/main" val="1021005364"/>
                  </a:ext>
                </a:extLst>
              </a:tr>
              <a:tr h="183076">
                <a:tc>
                  <a:txBody>
                    <a:bodyPr/>
                    <a:lstStyle/>
                    <a:p>
                      <a:pPr algn="ctr"/>
                      <a:r>
                        <a:rPr lang="ru-RU" sz="900" b="0" dirty="0" smtClean="0"/>
                        <a:t>13.1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"Повышение эффективности управления краевым имуществом"</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198,7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89,3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77,2</a:t>
                      </a:r>
                    </a:p>
                  </a:txBody>
                  <a:tcPr marL="9525" marR="9525" marT="9525" marB="0" anchor="ctr"/>
                </a:tc>
                <a:extLst>
                  <a:ext uri="{0D108BD9-81ED-4DB2-BD59-A6C34878D82A}">
                    <a16:rowId xmlns:a16="http://schemas.microsoft.com/office/drawing/2014/main" val="1763658486"/>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"Учет, содержание и распоряжение краевым имуществом"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178,1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39,1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39,1</a:t>
                      </a:r>
                    </a:p>
                  </a:txBody>
                  <a:tcPr marL="9525" marR="9525" marT="9525" marB="0" anchor="ctr"/>
                </a:tc>
                <a:extLst>
                  <a:ext uri="{0D108BD9-81ED-4DB2-BD59-A6C34878D82A}">
                    <a16:rowId xmlns:a16="http://schemas.microsoft.com/office/drawing/2014/main" val="138532701"/>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"Содержание жилищного фонда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a:t>
                      </a:r>
                    </a:p>
                  </a:txBody>
                  <a:tcPr marL="9525" marR="9525" marT="9525" marB="0" anchor="ctr"/>
                </a:tc>
                <a:extLst>
                  <a:ext uri="{0D108BD9-81ED-4DB2-BD59-A6C34878D82A}">
                    <a16:rowId xmlns:a16="http://schemas.microsoft.com/office/drawing/2014/main" val="3781697678"/>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58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847424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2515" y="1316438"/>
            <a:ext cx="10577146" cy="418754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расходные обязательства, подлежащие исполнению в соответствующем финансовом </a:t>
            </a:r>
            <a:r>
              <a:rPr lang="ru-RU" sz="1800" dirty="0" smtClean="0">
                <a:latin typeface="Palatino Linotype" panose="02040502050505030304" pitchFamily="18" charset="0"/>
              </a:rPr>
              <a:t>году.</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Денежные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a:t>
            </a:r>
            <a:r>
              <a:rPr lang="ru-RU" sz="1800" dirty="0" smtClean="0">
                <a:latin typeface="Palatino Linotype" panose="02040502050505030304" pitchFamily="18" charset="0"/>
              </a:rPr>
              <a:t>соглашения.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Бюджетная роспись</a:t>
            </a:r>
            <a:r>
              <a:rPr lang="ru-RU" sz="1800" dirty="0" smtClean="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800" dirty="0" smtClean="0">
                <a:latin typeface="Palatino Linotype" panose="02040502050505030304" pitchFamily="18" charset="0"/>
              </a:rPr>
              <a:t>).</a:t>
            </a:r>
          </a:p>
          <a:p>
            <a:pPr algn="just"/>
            <a:r>
              <a:rPr lang="ru-RU" sz="1800" b="1" dirty="0">
                <a:solidFill>
                  <a:schemeClr val="accent1">
                    <a:lumMod val="50000"/>
                  </a:schemeClr>
                </a:solidFill>
                <a:latin typeface="Palatino Linotype" panose="02040502050505030304" pitchFamily="18" charset="0"/>
              </a:rPr>
              <a:t>Источники финансирования дефицита бюджета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800" dirty="0" smtClean="0">
                <a:latin typeface="Palatino Linotype" panose="02040502050505030304" pitchFamily="18" charset="0"/>
              </a:rPr>
              <a:t>).</a:t>
            </a:r>
            <a:endParaRPr lang="ru-RU" sz="1800" dirty="0">
              <a:latin typeface="Palatino Linotype" panose="02040502050505030304" pitchFamily="18" charset="0"/>
            </a:endParaRPr>
          </a:p>
          <a:p>
            <a:pPr algn="just"/>
            <a:endParaRPr lang="ru-RU" sz="1800" b="1" dirty="0" smtClean="0">
              <a:latin typeface="+mn-lt"/>
            </a:endParaRPr>
          </a:p>
        </p:txBody>
      </p:sp>
      <p:sp>
        <p:nvSpPr>
          <p:cNvPr id="5" name="TextBox 4"/>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5</a:t>
            </a:r>
            <a:r>
              <a:rPr lang="ru-RU" sz="1400" b="1" i="1" dirty="0" smtClean="0">
                <a:solidFill>
                  <a:schemeClr val="bg1">
                    <a:lumMod val="50000"/>
                  </a:schemeClr>
                </a:solidFill>
              </a:rPr>
              <a:t>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0320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551291135"/>
              </p:ext>
            </p:extLst>
          </p:nvPr>
        </p:nvGraphicFramePr>
        <p:xfrm>
          <a:off x="565638" y="493979"/>
          <a:ext cx="10972800" cy="5711388"/>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88536">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"Управление земельными ресурсами на территории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15,5</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комплексных кадастровых работ в рамках федеральной целевой программы "Развитие единой государственной системы регистрации прав и кадастрового учета недвижимости (2014-2019 годы)""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39,1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18,1</a:t>
                      </a:r>
                    </a:p>
                  </a:txBody>
                  <a:tcPr marL="9525" marR="9525" marT="9525" marB="0" anchor="ctr"/>
                </a:tc>
                <a:extLst>
                  <a:ext uri="{0D108BD9-81ED-4DB2-BD59-A6C34878D82A}">
                    <a16:rowId xmlns:a16="http://schemas.microsoft.com/office/drawing/2014/main" val="3330564503"/>
                  </a:ext>
                </a:extLst>
              </a:tr>
              <a:tr h="204567">
                <a:tc>
                  <a:txBody>
                    <a:bodyPr/>
                    <a:lstStyle/>
                    <a:p>
                      <a:pPr algn="ctr"/>
                      <a:r>
                        <a:rPr lang="ru-RU" sz="900" b="0" dirty="0" smtClean="0"/>
                        <a:t>13.2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76,2</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74,5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74,6</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76,2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74,5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74,6</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1" dirty="0" smtClean="0"/>
                        <a:t>14</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рыбохозяйственного комплекса Камчатского края"</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146,2</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60,2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61,2</a:t>
                      </a: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14.1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аквакультуры"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строительства лососевых рыбоводных заводов в Камчатском крае"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0" dirty="0" smtClean="0"/>
                        <a:t>14.2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берегового рыбоперерабатывающего комплекса"</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114,0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28,0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29,0</a:t>
                      </a:r>
                    </a:p>
                  </a:txBody>
                  <a:tcPr marL="9525" marR="9525" marT="9525" marB="0" anchor="ctr"/>
                </a:tc>
                <a:extLst>
                  <a:ext uri="{0D108BD9-81ED-4DB2-BD59-A6C34878D82A}">
                    <a16:rowId xmlns:a16="http://schemas.microsoft.com/office/drawing/2014/main" val="753720518"/>
                  </a:ext>
                </a:extLst>
              </a:tr>
              <a:tr h="29586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обновления и модернизации основных производственных фондов рыбохозяйственного комплекса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114,0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28,0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29,0</a:t>
                      </a: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0" dirty="0" smtClean="0"/>
                        <a:t>14.3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кадрового потенциала рыбохозяйственного комплекса"</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престижа рыбацких профессий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3020715768"/>
                  </a:ext>
                </a:extLst>
              </a:tr>
              <a:tr h="174283">
                <a:tc>
                  <a:txBody>
                    <a:bodyPr/>
                    <a:lstStyle/>
                    <a:p>
                      <a:pPr algn="ctr"/>
                      <a:r>
                        <a:rPr lang="ru-RU" sz="900" b="0" dirty="0" smtClean="0"/>
                        <a:t>14.4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30,4</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30,4</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30,4</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 рыбного хозяйства Камчатского края в установленной сфере деятельности"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29,9</a:t>
                      </a:r>
                    </a:p>
                  </a:txBody>
                  <a:tcPr marL="9525" marR="9525" marT="9525" marB="0" anchor="ctr"/>
                </a:tc>
                <a:extLst>
                  <a:ext uri="{0D108BD9-81ED-4DB2-BD59-A6C34878D82A}">
                    <a16:rowId xmlns:a16="http://schemas.microsoft.com/office/drawing/2014/main" val="422162955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информационной системы и порядка формирования информационных ресурсов"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853882314"/>
                  </a:ext>
                </a:extLst>
              </a:tr>
              <a:tr h="183076">
                <a:tc>
                  <a:txBody>
                    <a:bodyPr/>
                    <a:lstStyle/>
                    <a:p>
                      <a:pPr algn="ctr"/>
                      <a:r>
                        <a:rPr lang="ru-RU" sz="900" b="1" dirty="0" smtClean="0"/>
                        <a:t>15</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"Охрана окружающей среды, воспроизводство и использование природных ресурсов в Камчатском крае"</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188,6</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125,0</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121,9</a:t>
                      </a:r>
                    </a:p>
                  </a:txBody>
                  <a:tcPr marL="9525" marR="9525" marT="9525" marB="0" anchor="ctr"/>
                </a:tc>
                <a:extLst>
                  <a:ext uri="{0D108BD9-81ED-4DB2-BD59-A6C34878D82A}">
                    <a16:rowId xmlns:a16="http://schemas.microsoft.com/office/drawing/2014/main" val="88992377"/>
                  </a:ext>
                </a:extLst>
              </a:tr>
              <a:tr h="183076">
                <a:tc>
                  <a:txBody>
                    <a:bodyPr/>
                    <a:lstStyle/>
                    <a:p>
                      <a:pPr algn="ctr"/>
                      <a:r>
                        <a:rPr lang="ru-RU" sz="900" b="0" dirty="0" smtClean="0"/>
                        <a:t>15.1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"Охрана окружающей среды и обеспечение экологической безопасности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81,0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53,5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49,1</a:t>
                      </a:r>
                    </a:p>
                  </a:txBody>
                  <a:tcPr marL="9525" marR="9525" marT="9525" marB="0" anchor="ctr"/>
                </a:tc>
                <a:extLst>
                  <a:ext uri="{0D108BD9-81ED-4DB2-BD59-A6C34878D82A}">
                    <a16:rowId xmlns:a16="http://schemas.microsoft.com/office/drawing/2014/main" val="1062705590"/>
                  </a:ext>
                </a:extLst>
              </a:tr>
              <a:tr h="183076">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государственного экологического мониторинга"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2478953920"/>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"Поддержка и развитие особо охраняемых природных территорий регионального значения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37,3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4,2</a:t>
                      </a:r>
                    </a:p>
                  </a:txBody>
                  <a:tcPr marL="9525" marR="9525" marT="9525" marB="0" anchor="ctr"/>
                </a:tc>
                <a:extLst>
                  <a:ext uri="{0D108BD9-81ED-4DB2-BD59-A6C34878D82A}">
                    <a16:rowId xmlns:a16="http://schemas.microsoft.com/office/drawing/2014/main" val="4143446413"/>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"Формирование экологической культуры населения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a:t>
                      </a:r>
                    </a:p>
                  </a:txBody>
                  <a:tcPr marL="9525" marR="9525" marT="9525" marB="0" anchor="ctr"/>
                </a:tc>
                <a:extLst>
                  <a:ext uri="{0D108BD9-81ED-4DB2-BD59-A6C34878D82A}">
                    <a16:rowId xmlns:a16="http://schemas.microsoft.com/office/drawing/2014/main" val="2694220844"/>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(оказание услуг) подведомственных учреждений"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43,1</a:t>
                      </a:r>
                    </a:p>
                  </a:txBody>
                  <a:tcPr marL="9525" marR="9525" marT="9525" marB="0" anchor="ctr"/>
                </a:tc>
                <a:extLst>
                  <a:ext uri="{0D108BD9-81ED-4DB2-BD59-A6C34878D82A}">
                    <a16:rowId xmlns:a16="http://schemas.microsoft.com/office/drawing/2014/main" val="11895509"/>
                  </a:ext>
                </a:extLst>
              </a:tr>
              <a:tr h="183076">
                <a:tc>
                  <a:txBody>
                    <a:bodyPr/>
                    <a:lstStyle/>
                    <a:p>
                      <a:pPr algn="ctr"/>
                      <a:r>
                        <a:rPr lang="ru-RU" sz="900" b="0" dirty="0" smtClean="0"/>
                        <a:t>15.2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и использование минерально-сырьевой базы Камчатского края"</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48,7</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10,5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12,0</a:t>
                      </a:r>
                    </a:p>
                  </a:txBody>
                  <a:tcPr marL="9525" marR="9525" marT="9525" marB="0" anchor="ctr"/>
                </a:tc>
                <a:extLst>
                  <a:ext uri="{0D108BD9-81ED-4DB2-BD59-A6C34878D82A}">
                    <a16:rowId xmlns:a16="http://schemas.microsoft.com/office/drawing/2014/main" val="3916806857"/>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"Воспроизводство минерально-сырьевой базы общераспространенных полезных ископаемых"</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2441858846"/>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"Воспроизводство минерально-сырьевой базы питьевых подземных вод"</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39,2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12,0</a:t>
                      </a:r>
                    </a:p>
                  </a:txBody>
                  <a:tcPr marL="9525" marR="9525" marT="9525" marB="0" anchor="ctr"/>
                </a:tc>
                <a:extLst>
                  <a:ext uri="{0D108BD9-81ED-4DB2-BD59-A6C34878D82A}">
                    <a16:rowId xmlns:a16="http://schemas.microsoft.com/office/drawing/2014/main" val="820767645"/>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59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8113292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3319477092"/>
              </p:ext>
            </p:extLst>
          </p:nvPr>
        </p:nvGraphicFramePr>
        <p:xfrm>
          <a:off x="627184" y="590694"/>
          <a:ext cx="10972800" cy="5571396"/>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7974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78190">
                <a:tc>
                  <a:txBody>
                    <a:bodyPr/>
                    <a:lstStyle/>
                    <a:p>
                      <a:pPr algn="ctr"/>
                      <a:r>
                        <a:rPr lang="ru-RU" sz="900" b="0" dirty="0" smtClean="0"/>
                        <a:t>15.3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"Использование и охрана водных объектов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15,3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17,7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17,3</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мер по предотвращению негативного воздействия вод и ликвидации его последствий в отношении водных объектов, находящихся в федеральной собственности и расположенных на территории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7,3</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мер  по охране водных объектов или их частей, находящихся в федеральной собственности и расположенных на территории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a:t>
                      </a:r>
                    </a:p>
                  </a:txBody>
                  <a:tcPr marL="9525" marR="9525" marT="9525" marB="0" anchor="ctr"/>
                </a:tc>
                <a:extLst>
                  <a:ext uri="{0D108BD9-81ED-4DB2-BD59-A6C34878D82A}">
                    <a16:rowId xmlns:a16="http://schemas.microsoft.com/office/drawing/2014/main" val="2770597236"/>
                  </a:ext>
                </a:extLst>
              </a:tr>
              <a:tr h="193431">
                <a:tc>
                  <a:txBody>
                    <a:bodyPr/>
                    <a:lstStyle/>
                    <a:p>
                      <a:pPr algn="ctr"/>
                      <a:r>
                        <a:rPr lang="ru-RU" sz="900" b="0" dirty="0" smtClean="0"/>
                        <a:t>15.5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43,6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43,3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43,5</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 природных ресурсов и экологии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43,5</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1" dirty="0" smtClean="0"/>
                        <a:t>16</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"Безопасная Камчатка"</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1 387,1</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1 223,4</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1 221,5</a:t>
                      </a:r>
                    </a:p>
                  </a:txBody>
                  <a:tcPr marL="9525" marR="9525" marT="9525" marB="0" anchor="ctr"/>
                </a:tc>
                <a:extLst>
                  <a:ext uri="{0D108BD9-81ED-4DB2-BD59-A6C34878D82A}">
                    <a16:rowId xmlns:a16="http://schemas.microsoft.com/office/drawing/2014/main" val="753720518"/>
                  </a:ext>
                </a:extLst>
              </a:tr>
              <a:tr h="233876">
                <a:tc>
                  <a:txBody>
                    <a:bodyPr/>
                    <a:lstStyle/>
                    <a:p>
                      <a:pPr algn="ctr"/>
                      <a:r>
                        <a:rPr lang="ru-RU" sz="900" b="0" dirty="0" smtClean="0"/>
                        <a:t>16.1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39,7</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39,7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40,0</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программы"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39,7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39,7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40,0</a:t>
                      </a:r>
                    </a:p>
                  </a:txBody>
                  <a:tcPr marL="9525" marR="9525" marT="9525" marB="0" anchor="ctr"/>
                </a:tc>
                <a:extLst>
                  <a:ext uri="{0D108BD9-81ED-4DB2-BD59-A6C34878D82A}">
                    <a16:rowId xmlns:a16="http://schemas.microsoft.com/office/drawing/2014/main" val="1080416760"/>
                  </a:ext>
                </a:extLst>
              </a:tr>
              <a:tr h="165491">
                <a:tc>
                  <a:txBody>
                    <a:bodyPr/>
                    <a:lstStyle/>
                    <a:p>
                      <a:pPr algn="ctr"/>
                      <a:r>
                        <a:rPr lang="ru-RU" sz="900" b="0" dirty="0" smtClean="0"/>
                        <a:t>16.2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"Защита населения и территорий Камчатского края от чрезвычайных ситуаций, обеспечение пожарной безопасности и развитие гражданской обороны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1 194,3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1 111,1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1 112,5</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функционирования органов управления Камчатской территориальной подсистемы Единой государственной системы предупреждения и ликвидации чрезвычайных ситуаций, систем оповещения и информирования населения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4,5</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уровня защиты населения в Камчатском крае от чрезвычайных ситуаций природного и техногенного характера, пожарной безопасности и безопасности людей на водных объектах"</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17,4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10,2</a:t>
                      </a:r>
                    </a:p>
                  </a:txBody>
                  <a:tcPr marL="9525" marR="9525" marT="9525" marB="0" anchor="ctr"/>
                </a:tc>
                <a:extLst>
                  <a:ext uri="{0D108BD9-81ED-4DB2-BD59-A6C34878D82A}">
                    <a16:rowId xmlns:a16="http://schemas.microsoft.com/office/drawing/2014/main" val="4221629555"/>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технологий спасения и накопление средств защиты населения и территорий от чрезвычайных ситуаций"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66,8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10,0</a:t>
                      </a:r>
                    </a:p>
                  </a:txBody>
                  <a:tcPr marL="9525" marR="9525" marT="9525" marB="0" anchor="ctr"/>
                </a:tc>
                <a:extLst>
                  <a:ext uri="{0D108BD9-81ED-4DB2-BD59-A6C34878D82A}">
                    <a16:rowId xmlns:a16="http://schemas.microsoft.com/office/drawing/2014/main" val="214893597"/>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и содержание подведомственных учреждений"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1 106,0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1 086,2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1 087,8</a:t>
                      </a:r>
                    </a:p>
                  </a:txBody>
                  <a:tcPr marL="9525" marR="9525" marT="9525" marB="0" anchor="ctr"/>
                </a:tc>
                <a:extLst>
                  <a:ext uri="{0D108BD9-81ED-4DB2-BD59-A6C34878D82A}">
                    <a16:rowId xmlns:a16="http://schemas.microsoft.com/office/drawing/2014/main" val="1507995924"/>
                  </a:ext>
                </a:extLst>
              </a:tr>
              <a:tr h="183076">
                <a:tc>
                  <a:txBody>
                    <a:bodyPr/>
                    <a:lstStyle/>
                    <a:p>
                      <a:pPr algn="ctr" fontAlgn="ctr"/>
                      <a:r>
                        <a:rPr lang="ru-RU" sz="900" b="0" i="0" u="none" strike="noStrike" dirty="0" smtClean="0">
                          <a:solidFill>
                            <a:srgbClr val="000000"/>
                          </a:solidFill>
                          <a:effectLst/>
                          <a:latin typeface="Times New Roman" panose="02020603050405020304" pitchFamily="18" charset="0"/>
                        </a:rPr>
                        <a:t>16.3</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"Построение и развитие аппаратно-программного комплекса "Безопасный город", обеспечение комплексной безопасности учреждений социальной сферы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131,6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57,6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52,6</a:t>
                      </a:r>
                    </a:p>
                  </a:txBody>
                  <a:tcPr marL="9525" marR="9525" marT="9525" marB="0" anchor="ctr"/>
                </a:tc>
                <a:extLst>
                  <a:ext uri="{0D108BD9-81ED-4DB2-BD59-A6C34878D82A}">
                    <a16:rowId xmlns:a16="http://schemas.microsoft.com/office/drawing/2014/main" val="1675450053"/>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региональной интеграционной платформы и развитие регионального центра мониторинга АПК "Безопасный город", обеспечение удаленного доступа к АПК "Безопасный город" для единых дежурно-диспетчерских служб муниципальных образований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extLst>
                  <a:ext uri="{0D108BD9-81ED-4DB2-BD59-A6C34878D82A}">
                    <a16:rowId xmlns:a16="http://schemas.microsoft.com/office/drawing/2014/main" val="3749830460"/>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системы обеспечения вызова экстренных оперативных служб по единому номеру "112" и других средств приема сообщений от населения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28,1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19,6</a:t>
                      </a:r>
                    </a:p>
                  </a:txBody>
                  <a:tcPr marL="9525" marR="9525" marT="9525" marB="0" anchor="ctr"/>
                </a:tc>
                <a:extLst>
                  <a:ext uri="{0D108BD9-81ED-4DB2-BD59-A6C34878D82A}">
                    <a16:rowId xmlns:a16="http://schemas.microsoft.com/office/drawing/2014/main" val="3306707074"/>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комплексной системы экстренного оповещения населения об угрозе возникновения или о возникновении чрезвычайных ситуаций на базе региональной автоматизированной системы централизованного оповещения населения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11,3</a:t>
                      </a:r>
                    </a:p>
                  </a:txBody>
                  <a:tcPr marL="9525" marR="9525" marT="9525" marB="0" anchor="ctr"/>
                </a:tc>
                <a:extLst>
                  <a:ext uri="{0D108BD9-81ED-4DB2-BD59-A6C34878D82A}">
                    <a16:rowId xmlns:a16="http://schemas.microsoft.com/office/drawing/2014/main" val="4249538454"/>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"Оборудование техническими средствами безопасности мест массового пребывания людей в  населённых пунктах Камчатского края с подключением к АПК "Безопасный город" и выводом информации в единые диспетчерские службы муниципальных образований. Обеспечение доступа к видеопотокам и тревожным сообщениям для дежурных частей УМВД России по Камчатскому краю и УФСБ России по Камчатскому краю"</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2768166018"/>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 содержание систем обеспечения комплексной безопасности в краевых государственных и муниципальных учреждениях социальной сферы в Камчатском крае. Централизация сбора данных с объектовых систем комплексной безопасности и мониторинга, обеспечение передачи данных в АПК "Безопасный город"</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68,5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15,7</a:t>
                      </a:r>
                    </a:p>
                  </a:txBody>
                  <a:tcPr marL="9525" marR="9525" marT="9525" marB="0" anchor="ctr"/>
                </a:tc>
                <a:extLst>
                  <a:ext uri="{0D108BD9-81ED-4DB2-BD59-A6C34878D82A}">
                    <a16:rowId xmlns:a16="http://schemas.microsoft.com/office/drawing/2014/main" val="256028607"/>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60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2745900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247898267"/>
              </p:ext>
            </p:extLst>
          </p:nvPr>
        </p:nvGraphicFramePr>
        <p:xfrm>
          <a:off x="565638" y="553915"/>
          <a:ext cx="10972800" cy="5501884"/>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5888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211015">
                <a:tc>
                  <a:txBody>
                    <a:bodyPr/>
                    <a:lstStyle/>
                    <a:p>
                      <a:pPr algn="ctr"/>
                      <a:r>
                        <a:rPr lang="ru-RU" sz="900" b="0" dirty="0" smtClean="0"/>
                        <a:t>16.4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"Профилактика правонарушений, преступлений и повышение безопасности дорожного движения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9,8</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6,5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7,1</a:t>
                      </a:r>
                    </a:p>
                  </a:txBody>
                  <a:tcPr marL="9525" marR="9525" marT="9525" marB="0" anchor="ctr"/>
                </a:tc>
                <a:extLst>
                  <a:ext uri="{0D108BD9-81ED-4DB2-BD59-A6C34878D82A}">
                    <a16:rowId xmlns:a16="http://schemas.microsoft.com/office/drawing/2014/main" val="1589852792"/>
                  </a:ext>
                </a:extLst>
              </a:tr>
              <a:tr h="174088">
                <a:tc>
                  <a:txBody>
                    <a:bodyPr/>
                    <a:lstStyle/>
                    <a:p>
                      <a:pPr algn="ctr"/>
                      <a:endParaRPr lang="ru-RU" sz="10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"Профилактика рецидивной преступности"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"Профилактика правонарушений среди несовершеннолетних, предупреждений детского дорожно-транспортного травматизма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народных дружин по охране общественного порядка и стимулирование их деятельности"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0,9</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организации безопасного движения транспортных средств и пешеходов"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"Приобретение специализированных укладок (комплектов) для оказания экстренной медицинской помощи пострадавшим в дорожно-транспортных происшествиях и соответствующее оснащение (</a:t>
                      </a:r>
                      <a:r>
                        <a:rPr lang="ru-RU" sz="900" b="0" i="0" u="none" strike="noStrike" dirty="0" err="1">
                          <a:solidFill>
                            <a:srgbClr val="000000"/>
                          </a:solidFill>
                          <a:effectLst/>
                          <a:latin typeface="Times New Roman" panose="02020603050405020304" pitchFamily="18" charset="0"/>
                        </a:rPr>
                        <a:t>экипирование</a:t>
                      </a:r>
                      <a:r>
                        <a:rPr lang="ru-RU" sz="900" b="0" i="0" u="none" strike="noStrike" dirty="0">
                          <a:solidFill>
                            <a:srgbClr val="000000"/>
                          </a:solidFill>
                          <a:effectLst/>
                          <a:latin typeface="Times New Roman" panose="02020603050405020304" pitchFamily="18" charset="0"/>
                        </a:rPr>
                        <a:t>) бригад скорой медицинской помощи, выезжающих на место совершения дорожно-транспортного происшествия"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16.5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"Профилактика терроризма и экстремизма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2,2</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1,7</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мониторинга общественно-политических, социально-экономических и иных процессов, происходящих в Камчатском крае с целью выявления факторов, способствующих возникновению и распространению идеологии терроризма"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"Информирование граждан, проживающих на территории Камчатского края, о методах предупреждения угрозы террористического акта, минимизации и ликвидации последствий его проявлений"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по разъяснению сущности терроризма и его общественной опасности, формированию стойкого непринятия обществом, прежде всего молодежью, идеологии терроризма в различных его проявлениях"</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0" dirty="0" smtClean="0"/>
                        <a:t>16.6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"Профилактика наркомании и алкоголизма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6,6</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4,8</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5,2</a:t>
                      </a:r>
                    </a:p>
                  </a:txBody>
                  <a:tcPr marL="9525" marR="9525" marT="9525" marB="0" anchor="ctr"/>
                </a:tc>
                <a:extLst>
                  <a:ext uri="{0D108BD9-81ED-4DB2-BD59-A6C34878D82A}">
                    <a16:rowId xmlns:a16="http://schemas.microsoft.com/office/drawing/2014/main" val="753720518"/>
                  </a:ext>
                </a:extLst>
              </a:tr>
              <a:tr h="37084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информационно-пропагандистской работы, направленной на формирование негативного отношения населения Камчатского края к потреблению наркотических средств, психотропных веществ и алкогольной продукции, а также популяризацию здорового образа жизни"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системы раннего выявления незаконного потребления наркотических средств и психотропных веществ, в том числе в образовательных организациях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1,8</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и проведение мониторинга </a:t>
                      </a:r>
                      <a:r>
                        <a:rPr lang="ru-RU" sz="900" b="0" i="0" u="none" strike="noStrike" dirty="0" err="1">
                          <a:solidFill>
                            <a:srgbClr val="000000"/>
                          </a:solidFill>
                          <a:effectLst/>
                          <a:latin typeface="Times New Roman" panose="02020603050405020304" pitchFamily="18" charset="0"/>
                        </a:rPr>
                        <a:t>наркоситуации</a:t>
                      </a:r>
                      <a:r>
                        <a:rPr lang="ru-RU" sz="900" b="0" i="0" u="none" strike="noStrike" dirty="0">
                          <a:solidFill>
                            <a:srgbClr val="000000"/>
                          </a:solidFill>
                          <a:effectLst/>
                          <a:latin typeface="Times New Roman" panose="02020603050405020304" pitchFamily="18" charset="0"/>
                        </a:rPr>
                        <a:t> и изучения масштабов потребления алкоголя населением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квалификации специалистов, осуществляющих работу по профилактике наркомании и алкоголизма"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повышения эффективности лечения лиц, больных наркоманией и алкоголизмом, а также развития системы их комплексной реабилитации и </a:t>
                      </a:r>
                      <a:r>
                        <a:rPr lang="ru-RU" sz="900" b="0" i="0" u="none" strike="noStrike" dirty="0" err="1">
                          <a:solidFill>
                            <a:srgbClr val="000000"/>
                          </a:solidFill>
                          <a:effectLst/>
                          <a:latin typeface="Times New Roman" panose="02020603050405020304" pitchFamily="18" charset="0"/>
                        </a:rPr>
                        <a:t>ресоциализации</a:t>
                      </a:r>
                      <a:r>
                        <a:rPr lang="ru-RU" sz="900" b="0" i="0"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a:t>
                      </a:r>
                    </a:p>
                  </a:txBody>
                  <a:tcPr marL="9525" marR="9525" marT="9525" marB="0" anchor="ctr"/>
                </a:tc>
                <a:extLst>
                  <a:ext uri="{0D108BD9-81ED-4DB2-BD59-A6C34878D82A}">
                    <a16:rowId xmlns:a16="http://schemas.microsoft.com/office/drawing/2014/main" val="4221629555"/>
                  </a:ext>
                </a:extLst>
              </a:tr>
              <a:tr h="183076">
                <a:tc>
                  <a:txBody>
                    <a:bodyPr/>
                    <a:lstStyle/>
                    <a:p>
                      <a:pPr algn="ctr"/>
                      <a:r>
                        <a:rPr lang="ru-RU" sz="900" b="0" dirty="0" smtClean="0"/>
                        <a:t>16.7</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российского казачества на территории Камчатского края"</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2,9</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2,4</a:t>
                      </a:r>
                    </a:p>
                  </a:txBody>
                  <a:tcPr marL="9525" marR="9525" marT="9525" marB="0" anchor="ctr"/>
                </a:tc>
                <a:extLst>
                  <a:ext uri="{0D108BD9-81ED-4DB2-BD59-A6C34878D82A}">
                    <a16:rowId xmlns:a16="http://schemas.microsoft.com/office/drawing/2014/main" val="3226317734"/>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казачьим обществам Камчатского края, внесенных в государственный реестр казачьих обществ в Российской Федерации, в осуществлении уставной деятельности"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a:t>
                      </a:r>
                    </a:p>
                  </a:txBody>
                  <a:tcPr marL="9525" marR="9525" marT="9525" marB="0" anchor="ctr"/>
                </a:tc>
                <a:extLst>
                  <a:ext uri="{0D108BD9-81ED-4DB2-BD59-A6C34878D82A}">
                    <a16:rowId xmlns:a16="http://schemas.microsoft.com/office/drawing/2014/main" val="1445489607"/>
                  </a:ext>
                </a:extLst>
              </a:tr>
              <a:tr h="183076">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в организации работы с казачьей молодежью, ее военно-патриотическому, духовно-нравственному и физическому воспитанию, сохранению и развитию казачьей культуры"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3847400900"/>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61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7298001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260725141"/>
              </p:ext>
            </p:extLst>
          </p:nvPr>
        </p:nvGraphicFramePr>
        <p:xfrm>
          <a:off x="565638" y="423640"/>
          <a:ext cx="10972800" cy="6013504"/>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70952">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201434">
                <a:tc>
                  <a:txBody>
                    <a:bodyPr/>
                    <a:lstStyle/>
                    <a:p>
                      <a:pPr algn="ctr"/>
                      <a:r>
                        <a:rPr lang="ru-RU" sz="900" b="1" dirty="0" smtClean="0"/>
                        <a:t>17</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лесного хозяйства, охрана и воспроизводство животного мира на территории Камчатского края"</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402,9</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377,4</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373,1</a:t>
                      </a:r>
                    </a:p>
                  </a:txBody>
                  <a:tcPr marL="9525" marR="9525" marT="9525" marB="0" anchor="ctr"/>
                </a:tc>
                <a:extLst>
                  <a:ext uri="{0D108BD9-81ED-4DB2-BD59-A6C34878D82A}">
                    <a16:rowId xmlns:a16="http://schemas.microsoft.com/office/drawing/2014/main" val="1630671584"/>
                  </a:ext>
                </a:extLst>
              </a:tr>
              <a:tr h="142232">
                <a:tc>
                  <a:txBody>
                    <a:bodyPr/>
                    <a:lstStyle/>
                    <a:p>
                      <a:pPr algn="ctr"/>
                      <a:r>
                        <a:rPr lang="ru-RU" sz="900" b="0" dirty="0" smtClean="0"/>
                        <a:t>17.1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использования лесов"</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153,0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125,3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120,8</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интенсивного использования лесов, лесное планирование и регламентирование на территории Камчатского края, отвод и таксация лесосек"</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extLst>
                  <a:ext uri="{0D108BD9-81ED-4DB2-BD59-A6C34878D82A}">
                    <a16:rowId xmlns:a16="http://schemas.microsoft.com/office/drawing/2014/main" val="1589852792"/>
                  </a:ext>
                </a:extLst>
              </a:tr>
              <a:tr h="178190">
                <a:tc>
                  <a:txBody>
                    <a:bodyPr/>
                    <a:lstStyle/>
                    <a:p>
                      <a:pPr algn="ctr"/>
                      <a:r>
                        <a:rPr lang="ru-RU" sz="900" b="0" dirty="0" smtClean="0"/>
                        <a:t>17.2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охраны и защиты лесов"</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151,7</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124,0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119,5</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по охране лесов от пожаров, мониторингу пожарной опасности в лесах и тушению лесных пожаров, противопожарной пропаганде"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46,1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49,3</a:t>
                      </a:r>
                    </a:p>
                  </a:txBody>
                  <a:tcPr marL="9525" marR="9525" marT="9525" marB="0" anchor="ctr"/>
                </a:tc>
                <a:extLst>
                  <a:ext uri="{0D108BD9-81ED-4DB2-BD59-A6C34878D82A}">
                    <a16:rowId xmlns:a16="http://schemas.microsoft.com/office/drawing/2014/main" val="3089659360"/>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"Приобретение противопожарной техники и средств пожаротушения, запасных частей, осуществление ремонта противопожарной техники"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102,7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69,6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67,6</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квалификации руководителей и специалистов по организации тушения лесных пожаров"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защиту лесов от вредных организмов"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0,9</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государственного лесного и пожарного надзора в лесах"</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 поддержка движения школьных лесничеств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17.3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воспроизводства лесов"</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11,9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11,9</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воспроизводства и ухода за лесами"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11,9</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0" dirty="0" smtClean="0"/>
                        <a:t>17.4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воспроизводства и сохранения объектов животного мира и охотничьих ресурсов"</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12,0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12,1</a:t>
                      </a:r>
                    </a:p>
                  </a:txBody>
                  <a:tcPr marL="9525" marR="9525" marT="9525" marB="0" anchor="ctr"/>
                </a:tc>
                <a:extLst>
                  <a:ext uri="{0D108BD9-81ED-4DB2-BD59-A6C34878D82A}">
                    <a16:rowId xmlns:a16="http://schemas.microsoft.com/office/drawing/2014/main" val="753720518"/>
                  </a:ext>
                </a:extLst>
              </a:tr>
              <a:tr h="17203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"Сохранение объектов животного мира и биологического разнообразия, популяризация природоохранных мероприятий"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"Охрана и использование объектов животного мира (за исключением охотничьих ресурсов и водных биологических ресурсов)"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регулирование и охрана водных биологических ресурсов"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и проведение мониторинга видов охотничьих ресурсов, ценных в хозяйственном отношении"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8,7</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государственного охотничьего надзора"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a:t>
                      </a:r>
                    </a:p>
                  </a:txBody>
                  <a:tcPr marL="9525" marR="9525" marT="9525" marB="0" anchor="ctr"/>
                </a:tc>
                <a:extLst>
                  <a:ext uri="{0D108BD9-81ED-4DB2-BD59-A6C34878D82A}">
                    <a16:rowId xmlns:a16="http://schemas.microsoft.com/office/drawing/2014/main" val="4221629555"/>
                  </a:ext>
                </a:extLst>
              </a:tr>
              <a:tr h="200660">
                <a:tc>
                  <a:txBody>
                    <a:bodyPr/>
                    <a:lstStyle/>
                    <a:p>
                      <a:pPr algn="ctr"/>
                      <a:r>
                        <a:rPr lang="ru-RU" sz="900" b="0" dirty="0" smtClean="0"/>
                        <a:t>17.5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a:t>
                      </a:r>
                      <a:r>
                        <a:rPr lang="ru-RU" sz="1000" b="0" i="1" u="none" strike="noStrike" dirty="0" smtClean="0">
                          <a:solidFill>
                            <a:srgbClr val="000000"/>
                          </a:solidFill>
                          <a:effectLst/>
                          <a:latin typeface="Times New Roman" panose="02020603050405020304" pitchFamily="18" charset="0"/>
                        </a:rPr>
                        <a:t>Программы</a:t>
                      </a:r>
                      <a:r>
                        <a:rPr lang="ru-RU" sz="1000" b="0" i="1"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235,9</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228,2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228,3</a:t>
                      </a:r>
                    </a:p>
                  </a:txBody>
                  <a:tcPr marL="9525" marR="9525" marT="9525" marB="0" anchor="ctr"/>
                </a:tc>
                <a:extLst>
                  <a:ext uri="{0D108BD9-81ED-4DB2-BD59-A6C34878D82A}">
                    <a16:rowId xmlns:a16="http://schemas.microsoft.com/office/drawing/2014/main" val="69768317"/>
                  </a:ext>
                </a:extLst>
              </a:tr>
              <a:tr h="28633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программы Камчатского края в рамках осуществления отдельных полномочий в области лесных отношений"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45,9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44,7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44,7</a:t>
                      </a:r>
                    </a:p>
                  </a:txBody>
                  <a:tcPr marL="9525" marR="9525" marT="9525" marB="0" anchor="ctr"/>
                </a:tc>
                <a:extLst>
                  <a:ext uri="{0D108BD9-81ED-4DB2-BD59-A6C34878D82A}">
                    <a16:rowId xmlns:a16="http://schemas.microsoft.com/office/drawing/2014/main" val="410944526"/>
                  </a:ext>
                </a:extLst>
              </a:tr>
              <a:tr h="28633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программы Камчатского края в рамках осуществления полномочий в области охраны и использования животного мира и охотничьих ресурсов"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21,8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22,3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22,9</a:t>
                      </a:r>
                    </a:p>
                  </a:txBody>
                  <a:tcPr marL="9525" marR="9525" marT="9525" marB="0" anchor="ctr"/>
                </a:tc>
                <a:extLst>
                  <a:ext uri="{0D108BD9-81ED-4DB2-BD59-A6C34878D82A}">
                    <a16:rowId xmlns:a16="http://schemas.microsoft.com/office/drawing/2014/main" val="174694060"/>
                  </a:ext>
                </a:extLst>
              </a:tr>
              <a:tr h="28633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(оказание услуг) подведомственных учреждений, оказывающих работы и услуги в области лесных отношений"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143,5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136,5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136,0</a:t>
                      </a:r>
                    </a:p>
                  </a:txBody>
                  <a:tcPr marL="9525" marR="9525" marT="9525" marB="0" anchor="ctr"/>
                </a:tc>
                <a:extLst>
                  <a:ext uri="{0D108BD9-81ED-4DB2-BD59-A6C34878D82A}">
                    <a16:rowId xmlns:a16="http://schemas.microsoft.com/office/drawing/2014/main" val="976433623"/>
                  </a:ext>
                </a:extLst>
              </a:tr>
              <a:tr h="28633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(оказание услуг) подведомственных учреждений, оказывающих работы и услуги в рамках охраны и использования животного мира и охотничьих ресурсов"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24,7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24,7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24,7</a:t>
                      </a:r>
                    </a:p>
                  </a:txBody>
                  <a:tcPr marL="9525" marR="9525" marT="9525" marB="0" anchor="ctr"/>
                </a:tc>
                <a:extLst>
                  <a:ext uri="{0D108BD9-81ED-4DB2-BD59-A6C34878D82A}">
                    <a16:rowId xmlns:a16="http://schemas.microsoft.com/office/drawing/2014/main" val="1886249578"/>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62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884180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393069114"/>
              </p:ext>
            </p:extLst>
          </p:nvPr>
        </p:nvGraphicFramePr>
        <p:xfrm>
          <a:off x="565638" y="423640"/>
          <a:ext cx="10972800" cy="5236652"/>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70952">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219808">
                <a:tc>
                  <a:txBody>
                    <a:bodyPr/>
                    <a:lstStyle/>
                    <a:p>
                      <a:pPr algn="ctr"/>
                      <a:r>
                        <a:rPr lang="ru-RU" sz="900" b="1" dirty="0" smtClean="0"/>
                        <a:t>18</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внутреннего и въездного туризма в Камчатском крае"</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72,9</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50,0</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50,2</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0" dirty="0" smtClean="0"/>
                        <a:t>18.1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"Создание и развитие туристской инфраструктуры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10,0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3,6</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3,6</a:t>
                      </a:r>
                    </a:p>
                  </a:txBody>
                  <a:tcPr marL="9525" marR="9525" marT="9525" marB="0" anchor="ctr"/>
                </a:tc>
                <a:extLst>
                  <a:ext uri="{0D108BD9-81ED-4DB2-BD59-A6C34878D82A}">
                    <a16:rowId xmlns:a16="http://schemas.microsoft.com/office/drawing/2014/main" val="1630671584"/>
                  </a:ext>
                </a:extLst>
              </a:tr>
              <a:tr h="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инфраструктуры туристских ресурсов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9,0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3,4</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"Информационное оснащение туристских объектов"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18.2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"Продвижение туристского продукта и популяризация отдельных видов туризма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35,2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22,7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22,9</a:t>
                      </a:r>
                    </a:p>
                  </a:txBody>
                  <a:tcPr marL="9525" marR="9525" marT="9525" marB="0" anchor="ctr"/>
                </a:tc>
                <a:extLst>
                  <a:ext uri="{0D108BD9-81ED-4DB2-BD59-A6C34878D82A}">
                    <a16:rowId xmlns:a16="http://schemas.microsoft.com/office/drawing/2014/main" val="2897535475"/>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"Продвижение туристского продукта"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3,7</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"Популяризация отдельных видов туризма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5,6</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"Информационное обслуживание туристов и повышение качества туристских услуг"</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деятельности подведомственного учреждения" </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13,3</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18.3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государственной поддержки для стимулирования развития социального туризма на территории Камчатского края"</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3,0</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социального туризма на территории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культурно-познавательного детско-юношеского туризма"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0" dirty="0" smtClean="0"/>
                        <a:t>18.4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20,7</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20,7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20,7</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деятельности Агентства"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20,7</a:t>
                      </a:r>
                    </a:p>
                  </a:txBody>
                  <a:tcPr marL="9525" marR="9525" marT="9525" marB="0" anchor="ctr"/>
                </a:tc>
                <a:extLst>
                  <a:ext uri="{0D108BD9-81ED-4DB2-BD59-A6C34878D82A}">
                    <a16:rowId xmlns:a16="http://schemas.microsoft.com/office/drawing/2014/main" val="753720518"/>
                  </a:ext>
                </a:extLst>
              </a:tr>
              <a:tr h="370840">
                <a:tc>
                  <a:txBody>
                    <a:bodyPr/>
                    <a:lstStyle/>
                    <a:p>
                      <a:pPr algn="ctr"/>
                      <a:r>
                        <a:rPr lang="ru-RU" sz="900" b="1" dirty="0" smtClean="0"/>
                        <a:t>19</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"Реализация государственной национальной политики и укрепление гражданского единства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185,5</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175,1</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178,3</a:t>
                      </a: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0" dirty="0" smtClean="0"/>
                        <a:t>19.1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"Укрепление гражданского единства и гармонизация межнациональных отношений в Камчатском крае"</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17,2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11,3</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комплекса мер по гармонизации межнациональных отношений и проведение информационной кампании, направленной на гармонизацию межнациональных отношений"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3,7</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"Противодействие </a:t>
                      </a:r>
                      <a:r>
                        <a:rPr lang="ru-RU" sz="900" b="0" i="0" u="none" strike="noStrike" dirty="0" err="1">
                          <a:solidFill>
                            <a:srgbClr val="000000"/>
                          </a:solidFill>
                          <a:effectLst/>
                          <a:latin typeface="Times New Roman" panose="02020603050405020304" pitchFamily="18" charset="0"/>
                        </a:rPr>
                        <a:t>радикализации</a:t>
                      </a:r>
                      <a:r>
                        <a:rPr lang="ru-RU" sz="900" b="0" i="0" u="none" strike="noStrike" dirty="0">
                          <a:solidFill>
                            <a:srgbClr val="000000"/>
                          </a:solidFill>
                          <a:effectLst/>
                          <a:latin typeface="Times New Roman" panose="02020603050405020304" pitchFamily="18" charset="0"/>
                        </a:rPr>
                        <a:t> молодежи Камчатского края и недопущение ее вовлечения в экстремистскую и террористическую деятельность"</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сохранению национальных культур и поддержка языкового многообразия"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4,2</a:t>
                      </a:r>
                    </a:p>
                  </a:txBody>
                  <a:tcPr marL="9525" marR="9525" marT="9525" marB="0" anchor="ctr"/>
                </a:tc>
                <a:extLst>
                  <a:ext uri="{0D108BD9-81ED-4DB2-BD59-A6C34878D82A}">
                    <a16:rowId xmlns:a16="http://schemas.microsoft.com/office/drawing/2014/main" val="4221629555"/>
                  </a:ext>
                </a:extLst>
              </a:tr>
              <a:tr h="20066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"Расширение форм взаимодействия органов государственной власти и этнокультурных объединений и содействие социальной и культурной интеграции мигрантов в принимающее сообщество"</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3,2</a:t>
                      </a:r>
                    </a:p>
                  </a:txBody>
                  <a:tcPr marL="9525" marR="9525" marT="9525" marB="0" anchor="ctr"/>
                </a:tc>
                <a:extLst>
                  <a:ext uri="{0D108BD9-81ED-4DB2-BD59-A6C34878D82A}">
                    <a16:rowId xmlns:a16="http://schemas.microsoft.com/office/drawing/2014/main" val="69768317"/>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63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1058324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3215854881"/>
              </p:ext>
            </p:extLst>
          </p:nvPr>
        </p:nvGraphicFramePr>
        <p:xfrm>
          <a:off x="574430" y="581902"/>
          <a:ext cx="10972800" cy="5829709"/>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62160">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0" dirty="0" smtClean="0"/>
                        <a:t>19.2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"Патриотическое воспитание граждан Российской Федерации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2,8</a:t>
                      </a:r>
                    </a:p>
                  </a:txBody>
                  <a:tcPr marL="9525" marR="9525" marT="9525" marB="0" anchor="ctr"/>
                </a:tc>
                <a:extLst>
                  <a:ext uri="{0D108BD9-81ED-4DB2-BD59-A6C34878D82A}">
                    <a16:rowId xmlns:a16="http://schemas.microsoft.com/office/drawing/2014/main" val="1226554891"/>
                  </a:ext>
                </a:extLst>
              </a:tr>
              <a:tr h="1951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форм и методов работы по патриотическому воспитанию граждан Российской Федерации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1,7</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 совершенствование информационного и научно-методического обеспечения в области патриотического воспитания"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допризывной подготовки молодежи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0,8</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волонтерского движения как важного элемента системы патриотического воспитания"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1630671584"/>
                  </a:ext>
                </a:extLst>
              </a:tr>
              <a:tr h="142232">
                <a:tc>
                  <a:txBody>
                    <a:bodyPr/>
                    <a:lstStyle/>
                    <a:p>
                      <a:pPr algn="ctr"/>
                      <a:r>
                        <a:rPr lang="ru-RU" sz="900" b="0" dirty="0" smtClean="0"/>
                        <a:t>19.3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"Устойчивое развитие коренных малочисленных народов Севера, Сибири и Дальнего Востока, проживающих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98,3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95,1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97,7</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материально-технической базы традиционных отраслей хозяйствования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extLst>
                  <a:ext uri="{0D108BD9-81ED-4DB2-BD59-A6C34878D82A}">
                    <a16:rowId xmlns:a16="http://schemas.microsoft.com/office/drawing/2014/main" val="1589852792"/>
                  </a:ext>
                </a:extLst>
              </a:tr>
              <a:tr h="21980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дополнительных гарантий по оказанию медицинских и социальных услуг в целях повышения качества жизни коренных малочисленных народов Севера, Сибири и Дальнего Востока"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12,6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13,2</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доступа к образовательным услугам малочисленных народов Севера с учетом их этнокультурных особенностей"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3,7</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3,8</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"Сохранение и развитие национальной культуры, традиций и обычаев коренных малочисленных народов Севера, Сибири и Дальнего Востока"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73,1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75,7</a:t>
                      </a:r>
                    </a:p>
                  </a:txBody>
                  <a:tcPr marL="9525" marR="9525" marT="9525" marB="0" anchor="ctr"/>
                </a:tc>
                <a:extLst>
                  <a:ext uri="{0D108BD9-81ED-4DB2-BD59-A6C34878D82A}">
                    <a16:rowId xmlns:a16="http://schemas.microsoft.com/office/drawing/2014/main" val="4080420532"/>
                  </a:ext>
                </a:extLst>
              </a:tr>
              <a:tr h="186983">
                <a:tc>
                  <a:txBody>
                    <a:bodyPr/>
                    <a:lstStyle/>
                    <a:p>
                      <a:pPr algn="ctr"/>
                      <a:r>
                        <a:rPr lang="ru-RU" sz="900" b="0" dirty="0" smtClean="0"/>
                        <a:t>19.4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66,5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66,5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66,5</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программы"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66,5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66,5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66,5</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1" dirty="0" smtClean="0"/>
                        <a:t>20</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"Информационное общество в Камчатском крае"</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289,3</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148,2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139,8</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0" dirty="0" smtClean="0"/>
                        <a:t>20.1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"Электронное правительство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175,3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50,5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48,2</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"Управление развитием информационного общества и формированием электронного правительства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инфраструктуры электронного правительства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55,6</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23,8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23,3</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межведомственного электронного взаимодействия при предоставлении государственных и муниципальных услуг"</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a:t>
                      </a:r>
                    </a:p>
                  </a:txBody>
                  <a:tcPr marL="9525" marR="9525" marT="9525" marB="0" anchor="ctr"/>
                </a:tc>
                <a:extLst>
                  <a:ext uri="{0D108BD9-81ED-4DB2-BD59-A6C34878D82A}">
                    <a16:rowId xmlns:a16="http://schemas.microsoft.com/office/drawing/2014/main" val="753720518"/>
                  </a:ext>
                </a:extLst>
              </a:tr>
              <a:tr h="19170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государственных и муниципальных услуг в электронном виде"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внедрение и сопровождение информационных систем"</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50,8</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16,1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17,3</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инфраструктуры связи на территории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3020715768"/>
                  </a:ext>
                </a:extLst>
              </a:tr>
              <a:tr h="174283">
                <a:tc>
                  <a:txBody>
                    <a:bodyPr/>
                    <a:lstStyle/>
                    <a:p>
                      <a:pPr algn="ctr"/>
                      <a:r>
                        <a:rPr lang="ru-RU" sz="900" b="0" dirty="0" smtClean="0"/>
                        <a:t>20.2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"Внедрение спутниковых навигационных технологий с использованием системы ГЛОНАСС и иных результатов космической деятельности в интересах социально-экономического и инновационного развития Камчатского края"</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6,3</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развитие и сопровождение государственной информационной системы Камчатского края "Инфраструктура пространственных данных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4221629555"/>
                  </a:ext>
                </a:extLst>
              </a:tr>
              <a:tr h="20066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"Развертывание и поддержание системы высокоточного позиционирования на основе космических систем ГЛОНАСС/GPS"</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5,3</a:t>
                      </a:r>
                    </a:p>
                  </a:txBody>
                  <a:tcPr marL="9525" marR="9525" marT="9525" marB="0" anchor="ctr"/>
                </a:tc>
                <a:extLst>
                  <a:ext uri="{0D108BD9-81ED-4DB2-BD59-A6C34878D82A}">
                    <a16:rowId xmlns:a16="http://schemas.microsoft.com/office/drawing/2014/main" val="69768317"/>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64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8773235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169126679"/>
              </p:ext>
            </p:extLst>
          </p:nvPr>
        </p:nvGraphicFramePr>
        <p:xfrm>
          <a:off x="565638" y="537940"/>
          <a:ext cx="10972800" cy="5862631"/>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70952">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0" dirty="0" smtClean="0"/>
                        <a:t>20.3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a:t>
                      </a:r>
                      <a:r>
                        <a:rPr lang="ru-RU" sz="1000" b="0" i="1" u="none" strike="noStrike" dirty="0" smtClean="0">
                          <a:solidFill>
                            <a:srgbClr val="000000"/>
                          </a:solidFill>
                          <a:effectLst/>
                          <a:latin typeface="Times New Roman" panose="02020603050405020304" pitchFamily="18" charset="0"/>
                        </a:rPr>
                        <a:t>Программы</a:t>
                      </a:r>
                      <a:r>
                        <a:rPr lang="ru-RU" sz="1000" b="0" i="1"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112,5</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96,2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85,3</a:t>
                      </a:r>
                    </a:p>
                  </a:txBody>
                  <a:tcPr marL="9525" marR="9525" marT="9525" marB="0" anchor="ctr"/>
                </a:tc>
                <a:extLst>
                  <a:ext uri="{0D108BD9-81ED-4DB2-BD59-A6C34878D82A}">
                    <a16:rowId xmlns:a16="http://schemas.microsoft.com/office/drawing/2014/main" val="1226554891"/>
                  </a:ext>
                </a:extLst>
              </a:tr>
              <a:tr h="195132">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политики в области информатизации и связи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25,3</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"Выполнение технологических функций в области информатизации"</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50,4</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развитие и сопровождение системы автоматической фиксации административных правонарушений в области безопасности дорожного движения"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9,6</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1" dirty="0" smtClean="0"/>
                        <a:t>21</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"Управление государственными финансами Камчатского края"</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8 288,0</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7 655,4</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7 829,0</a:t>
                      </a:r>
                    </a:p>
                  </a:txBody>
                  <a:tcPr marL="9525" marR="9525" marT="9525" marB="0" anchor="ctr"/>
                </a:tc>
                <a:extLst>
                  <a:ext uri="{0D108BD9-81ED-4DB2-BD59-A6C34878D82A}">
                    <a16:rowId xmlns:a16="http://schemas.microsoft.com/office/drawing/2014/main" val="1630671584"/>
                  </a:ext>
                </a:extLst>
              </a:tr>
              <a:tr h="142232">
                <a:tc>
                  <a:txBody>
                    <a:bodyPr/>
                    <a:lstStyle/>
                    <a:p>
                      <a:pPr algn="ctr"/>
                      <a:r>
                        <a:rPr lang="ru-RU" sz="900" b="0" dirty="0" smtClean="0"/>
                        <a:t>21.1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"Совершенствование управления государственными финансами, повышение открытости и прозрачности бюджетного процесса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77,0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70,1</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73,2</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"Сопровождение и модернизация технических и программных комплексов организации бюджетного процесса и государственных закупок"</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73,2</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21.2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"Управление государственным долгом Камчатского края, средствами резервных фондов и резервами ассигнований"</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1 531,6</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974,9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1 197,8</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"Управление государственным долгом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209,2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189,1</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"Управление средствами резервных фондов и резервами ассигнований, созданных в соответствии с законодательством Российской Федерации 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1 322,4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784,9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1 008,7</a:t>
                      </a:r>
                    </a:p>
                  </a:txBody>
                  <a:tcPr marL="9525" marR="9525" marT="9525" marB="0" anchor="ctr"/>
                </a:tc>
                <a:extLst>
                  <a:ext uri="{0D108BD9-81ED-4DB2-BD59-A6C34878D82A}">
                    <a16:rowId xmlns:a16="http://schemas.microsoft.com/office/drawing/2014/main" val="4080420532"/>
                  </a:ext>
                </a:extLst>
              </a:tr>
              <a:tr h="186983">
                <a:tc>
                  <a:txBody>
                    <a:bodyPr/>
                    <a:lstStyle/>
                    <a:p>
                      <a:pPr algn="ctr"/>
                      <a:r>
                        <a:rPr lang="ru-RU" sz="900" b="0" dirty="0" smtClean="0"/>
                        <a:t>21.3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"Создание условий для эффективного и ответственного управления муниципальными финансами, повышения устойчивости бюджетов муниципальных образований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6 568,7</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6 499,7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6 447,3</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"Выравнивание бюджетной обеспеченности муниципальных образований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2 086,3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2 113,4</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2 086,3</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a:solidFill>
                            <a:srgbClr val="000000"/>
                          </a:solidFill>
                          <a:effectLst/>
                          <a:latin typeface="Times New Roman" panose="02020603050405020304" pitchFamily="18" charset="0"/>
                        </a:rPr>
                        <a:t>Основное мероприятие "Обеспечение сбалансированности местных бюджетов"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322,1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300,0</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в решении вопросов местного значения муниципальных образований в Камчатском крае"</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4 137,0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4 063,0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4 037,7</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0" dirty="0"/>
                    </a:p>
                  </a:txBody>
                  <a:tcPr/>
                </a:tc>
                <a:tc>
                  <a:txBody>
                    <a:bodyPr/>
                    <a:lstStyle/>
                    <a:p>
                      <a:pPr algn="l" fontAlgn="ctr"/>
                      <a:r>
                        <a:rPr lang="ru-RU" sz="900" b="0" i="1" u="none" strike="noStrike" dirty="0">
                          <a:solidFill>
                            <a:srgbClr val="000000"/>
                          </a:solidFill>
                          <a:effectLst/>
                          <a:latin typeface="Times New Roman" panose="02020603050405020304" pitchFamily="18" charset="0"/>
                        </a:rPr>
                        <a:t>Основное мероприятие "Выполнение государственных полномочий Камчатского края по созданию и организации деятельности комиссий по делам несовершеннолетних и защите их прав муниципальных районов и городских округов в Камчатском крае"</a:t>
                      </a:r>
                    </a:p>
                  </a:txBody>
                  <a:tcPr marL="9525" marR="9525" marT="9525" marB="0" anchor="ctr"/>
                </a:tc>
                <a:tc>
                  <a:txBody>
                    <a:bodyPr/>
                    <a:lstStyle/>
                    <a:p>
                      <a:pPr algn="ctr" fontAlgn="ctr"/>
                      <a:r>
                        <a:rPr lang="ru-RU" sz="900" b="0" i="1" u="none" strike="noStrike">
                          <a:solidFill>
                            <a:srgbClr val="000000"/>
                          </a:solidFill>
                          <a:effectLst/>
                          <a:latin typeface="Times New Roman" panose="02020603050405020304" pitchFamily="18" charset="0"/>
                        </a:rPr>
                        <a:t>23,3</a:t>
                      </a:r>
                    </a:p>
                  </a:txBody>
                  <a:tcPr marL="9525" marR="9525" marT="9525" marB="0" anchor="ctr"/>
                </a:tc>
                <a:tc>
                  <a:txBody>
                    <a:bodyPr/>
                    <a:lstStyle/>
                    <a:p>
                      <a:pPr algn="ctr" fontAlgn="ctr"/>
                      <a:r>
                        <a:rPr lang="ru-RU" sz="900" b="0" i="1" u="none" strike="noStrike">
                          <a:solidFill>
                            <a:srgbClr val="000000"/>
                          </a:solidFill>
                          <a:effectLst/>
                          <a:latin typeface="Times New Roman" panose="02020603050405020304" pitchFamily="18" charset="0"/>
                        </a:rPr>
                        <a:t>23,3</a:t>
                      </a:r>
                    </a:p>
                  </a:txBody>
                  <a:tcPr marL="9525" marR="9525" marT="9525" marB="0" anchor="ctr"/>
                </a:tc>
                <a:tc>
                  <a:txBody>
                    <a:bodyPr/>
                    <a:lstStyle/>
                    <a:p>
                      <a:pPr algn="ctr" fontAlgn="ctr"/>
                      <a:r>
                        <a:rPr lang="ru-RU" sz="900" b="0" i="1" u="none" strike="noStrike" dirty="0">
                          <a:solidFill>
                            <a:srgbClr val="000000"/>
                          </a:solidFill>
                          <a:effectLst/>
                          <a:latin typeface="Times New Roman" panose="02020603050405020304" pitchFamily="18" charset="0"/>
                        </a:rPr>
                        <a:t>23,3</a:t>
                      </a: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0" dirty="0" smtClean="0"/>
                        <a:t>21.4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110,7</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110,7</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110,7</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 финансов Камчатского края и подведомственных организаций"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110,7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110,7</a:t>
                      </a:r>
                    </a:p>
                  </a:txBody>
                  <a:tcPr marL="9525" marR="9525" marT="9525" marB="0" anchor="ctr"/>
                </a:tc>
                <a:extLst>
                  <a:ext uri="{0D108BD9-81ED-4DB2-BD59-A6C34878D82A}">
                    <a16:rowId xmlns:a16="http://schemas.microsoft.com/office/drawing/2014/main" val="753720518"/>
                  </a:ext>
                </a:extLst>
              </a:tr>
              <a:tr h="370840">
                <a:tc>
                  <a:txBody>
                    <a:bodyPr/>
                    <a:lstStyle/>
                    <a:p>
                      <a:pPr algn="ctr"/>
                      <a:r>
                        <a:rPr lang="ru-RU" sz="900" b="1" dirty="0" smtClean="0"/>
                        <a:t>22</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"Социальное и экономическое развитие территории с особым статусом "Корякский округ"</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360,4</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132,3</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56,4</a:t>
                      </a: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0" dirty="0" smtClean="0"/>
                        <a:t>22.1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доступным и комфортным жильем и коммунальными услугами населения Корякского округа"</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304,9</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76,3</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жильем эконом-класса специалистов социальной сферы, а также граждан, состоящих на учете в качестве нуждающихся в улучшении жилищных условий"</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304,9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76,3</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extLst>
                  <a:ext uri="{0D108BD9-81ED-4DB2-BD59-A6C34878D82A}">
                    <a16:rowId xmlns:a16="http://schemas.microsoft.com/office/drawing/2014/main" val="3020715768"/>
                  </a:ext>
                </a:extLst>
              </a:tr>
              <a:tr h="174283">
                <a:tc>
                  <a:txBody>
                    <a:bodyPr/>
                    <a:lstStyle/>
                    <a:p>
                      <a:pPr algn="ctr"/>
                      <a:r>
                        <a:rPr lang="ru-RU" sz="900" b="0" dirty="0" smtClean="0"/>
                        <a:t>22.2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55,5</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56,0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56,4</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полномочий и функций администрации Корякского округа"</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55,5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56,4</a:t>
                      </a:r>
                    </a:p>
                  </a:txBody>
                  <a:tcPr marL="9525" marR="9525" marT="9525" marB="0" anchor="ctr"/>
                </a:tc>
                <a:extLst>
                  <a:ext uri="{0D108BD9-81ED-4DB2-BD59-A6C34878D82A}">
                    <a16:rowId xmlns:a16="http://schemas.microsoft.com/office/drawing/2014/main" val="4221629555"/>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65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6988749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3028875786"/>
              </p:ext>
            </p:extLst>
          </p:nvPr>
        </p:nvGraphicFramePr>
        <p:xfrm>
          <a:off x="565638" y="537940"/>
          <a:ext cx="10972800" cy="4719860"/>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70952">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1" dirty="0" smtClean="0"/>
                        <a:t>23</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"Обращение с отходами производства и потребления в Камчатском крае"</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161,2</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67,1</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67,1</a:t>
                      </a:r>
                    </a:p>
                  </a:txBody>
                  <a:tcPr marL="9525" marR="9525" marT="9525" marB="0" anchor="ctr"/>
                </a:tc>
                <a:extLst>
                  <a:ext uri="{0D108BD9-81ED-4DB2-BD59-A6C34878D82A}">
                    <a16:rowId xmlns:a16="http://schemas.microsoft.com/office/drawing/2014/main" val="1226554891"/>
                  </a:ext>
                </a:extLst>
              </a:tr>
              <a:tr h="195132">
                <a:tc>
                  <a:txBody>
                    <a:bodyPr/>
                    <a:lstStyle/>
                    <a:p>
                      <a:pPr algn="ctr"/>
                      <a:r>
                        <a:rPr lang="ru-RU" sz="900" b="0" dirty="0" smtClean="0"/>
                        <a:t>23.1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комплексной системы обращения с твердыми коммунальными отходами на территории Камчатского края"</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148,3</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54,2</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54,2</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реконструкция объектов размещения, переработки и обезвреживания отходов производства и потребления"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55,0</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0,0</a:t>
                      </a:r>
                      <a:r>
                        <a:rPr lang="ru-RU" sz="900" b="0" i="0" u="none" strike="noStrike" dirty="0">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"Установка мусоросортировочного и мусороперегрузочного оборудования в отдельных муниципальных районах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43,5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19,2</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19,2</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"Приобретение, доставка и монтаж установок термического уничтожения отходов (</a:t>
                      </a:r>
                      <a:r>
                        <a:rPr lang="ru-RU" sz="900" b="0" i="0" u="none" strike="noStrike" dirty="0" err="1">
                          <a:solidFill>
                            <a:srgbClr val="000000"/>
                          </a:solidFill>
                          <a:effectLst/>
                          <a:latin typeface="Times New Roman" panose="02020603050405020304" pitchFamily="18" charset="0"/>
                        </a:rPr>
                        <a:t>инсинераторов</a:t>
                      </a:r>
                      <a:r>
                        <a:rPr lang="ru-RU" sz="900" b="0" i="0" u="none" strike="noStrike" dirty="0">
                          <a:solidFill>
                            <a:srgbClr val="000000"/>
                          </a:solidFill>
                          <a:effectLst/>
                          <a:latin typeface="Times New Roman" panose="02020603050405020304" pitchFamily="18" charset="0"/>
                        </a:rPr>
                        <a:t>) для отдаленных и малонаселенных муниципальных районов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"Разработка нормативных правовых актов в области обращения с отходами производства и потребления"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3,5</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a:t>
                      </a:r>
                      <a:r>
                        <a:rPr lang="ru-RU" sz="900" b="0" i="0" u="none" strike="noStrike" dirty="0" err="1">
                          <a:solidFill>
                            <a:srgbClr val="000000"/>
                          </a:solidFill>
                          <a:effectLst/>
                          <a:latin typeface="Times New Roman" panose="02020603050405020304" pitchFamily="18" charset="0"/>
                        </a:rPr>
                        <a:t>Софинансирование</a:t>
                      </a:r>
                      <a:r>
                        <a:rPr lang="ru-RU" sz="900" b="0" i="0" u="none" strike="noStrike" dirty="0">
                          <a:solidFill>
                            <a:srgbClr val="000000"/>
                          </a:solidFill>
                          <a:effectLst/>
                          <a:latin typeface="Times New Roman" panose="02020603050405020304" pitchFamily="18" charset="0"/>
                        </a:rPr>
                        <a:t> строительства (создания) объектов по сбору, транспортированию, обработке и утилизации отходов от использования товаров"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8,0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2,0</a:t>
                      </a:r>
                    </a:p>
                  </a:txBody>
                  <a:tcPr marL="9525" marR="9525" marT="9525" marB="0" anchor="ctr"/>
                </a:tc>
                <a:extLst>
                  <a:ext uri="{0D108BD9-81ED-4DB2-BD59-A6C34878D82A}">
                    <a16:rowId xmlns:a16="http://schemas.microsoft.com/office/drawing/2014/main" val="1589852792"/>
                  </a:ext>
                </a:extLst>
              </a:tr>
              <a:tr h="21980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"Мероприятия по возмещению причиненного вреда окружающей среде при размещении бесхозяйственных отходов"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30,3</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25,0</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"Мероприятия по разработке и установлению нормативов накопления твердых коммунальных отходов"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666637"/>
                  </a:ext>
                </a:extLst>
              </a:tr>
              <a:tr h="178190">
                <a:tc>
                  <a:txBody>
                    <a:bodyPr/>
                    <a:lstStyle/>
                    <a:p>
                      <a:pPr algn="ctr"/>
                      <a:r>
                        <a:rPr lang="ru-RU" sz="900" b="0" dirty="0" smtClean="0"/>
                        <a:t>23.2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12,9</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12,9</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12,9</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Агентства по обращению с отходами Камчатского края"</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12,9</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12,9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12,9</a:t>
                      </a:r>
                    </a:p>
                  </a:txBody>
                  <a:tcPr marL="9525" marR="9525" marT="9525" marB="0" anchor="ctr"/>
                </a:tc>
                <a:extLst>
                  <a:ext uri="{0D108BD9-81ED-4DB2-BD59-A6C34878D82A}">
                    <a16:rowId xmlns:a16="http://schemas.microsoft.com/office/drawing/2014/main" val="3330564503"/>
                  </a:ext>
                </a:extLst>
              </a:tr>
              <a:tr h="204567">
                <a:tc>
                  <a:txBody>
                    <a:bodyPr/>
                    <a:lstStyle/>
                    <a:p>
                      <a:pPr algn="ctr"/>
                      <a:r>
                        <a:rPr lang="ru-RU" sz="900" b="1" dirty="0" smtClean="0"/>
                        <a:t>24</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"Формирование современной городской среды в Камчатском крае"</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653,1</a:t>
                      </a:r>
                    </a:p>
                  </a:txBody>
                  <a:tcPr marL="9525" marR="9525" marT="9525" marB="0" anchor="ctr"/>
                </a:tc>
                <a:tc>
                  <a:txBody>
                    <a:bodyPr/>
                    <a:lstStyle/>
                    <a:p>
                      <a:pPr algn="ctr" fontAlgn="ctr"/>
                      <a:r>
                        <a:rPr lang="ru-RU" sz="1000" b="1" i="0" u="none" strike="noStrike">
                          <a:solidFill>
                            <a:srgbClr val="000000"/>
                          </a:solidFill>
                          <a:effectLst/>
                          <a:latin typeface="Times New Roman" panose="02020603050405020304" pitchFamily="18" charset="0"/>
                        </a:rPr>
                        <a:t>320,0</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320,0</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24.1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"Современная городская среда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75,1</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10,0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10,0</a:t>
                      </a:r>
                    </a:p>
                  </a:txBody>
                  <a:tcPr marL="9525" marR="9525" marT="9525" marB="0" anchor="ctr"/>
                </a:tc>
                <a:extLst>
                  <a:ext uri="{0D108BD9-81ED-4DB2-BD59-A6C34878D82A}">
                    <a16:rowId xmlns:a16="http://schemas.microsoft.com/office/drawing/2014/main" val="2613654590"/>
                  </a:ext>
                </a:extLst>
              </a:tr>
              <a:tr h="283732">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межбюджетных трансфертов муниципальным образованиям в Камчатском крае на поддержку муниципальных программ формирования современной городской среды"</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70,1</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межбюджетных трансфертов муниципальным образованиям в Камчатском крае на поддержку обустройства мест массового отдыха населения (городских парков)"</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a:t>
                      </a: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0" dirty="0" smtClean="0"/>
                        <a:t>24.2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"Благоустройство территорий муниципальных образований в Камчатском крае"</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578,0</a:t>
                      </a:r>
                    </a:p>
                  </a:txBody>
                  <a:tcPr marL="9525" marR="9525" marT="9525" marB="0" anchor="ctr"/>
                </a:tc>
                <a:tc>
                  <a:txBody>
                    <a:bodyPr/>
                    <a:lstStyle/>
                    <a:p>
                      <a:pPr algn="ctr" fontAlgn="ctr"/>
                      <a:r>
                        <a:rPr lang="ru-RU" sz="1000" b="0" i="1" u="none" strike="noStrike">
                          <a:solidFill>
                            <a:srgbClr val="000000"/>
                          </a:solidFill>
                          <a:effectLst/>
                          <a:latin typeface="Times New Roman" panose="02020603050405020304" pitchFamily="18" charset="0"/>
                        </a:rPr>
                        <a:t>310,0</a:t>
                      </a:r>
                    </a:p>
                  </a:txBody>
                  <a:tcPr marL="9525" marR="9525" marT="9525" marB="0" anchor="ctr"/>
                </a:tc>
                <a:tc>
                  <a:txBody>
                    <a:bodyPr/>
                    <a:lstStyle/>
                    <a:p>
                      <a:pPr algn="ctr" fontAlgn="ctr"/>
                      <a:r>
                        <a:rPr lang="ru-RU" sz="1000" b="0" i="1" u="none" strike="noStrike" dirty="0">
                          <a:solidFill>
                            <a:srgbClr val="000000"/>
                          </a:solidFill>
                          <a:effectLst/>
                          <a:latin typeface="Times New Roman" panose="02020603050405020304" pitchFamily="18" charset="0"/>
                        </a:rPr>
                        <a:t>310,0</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0" dirty="0"/>
                    </a:p>
                  </a:txBody>
                  <a:tcPr/>
                </a:tc>
                <a:tc>
                  <a:txBody>
                    <a:bodyPr/>
                    <a:lstStyle/>
                    <a:p>
                      <a:pPr algn="l" fontAlgn="ctr"/>
                      <a:r>
                        <a:rPr lang="ru-RU" sz="900" b="0" i="0" u="none" strike="noStrike">
                          <a:solidFill>
                            <a:srgbClr val="000000"/>
                          </a:solidFill>
                          <a:effectLst/>
                          <a:latin typeface="Times New Roman" panose="02020603050405020304" pitchFamily="18" charset="0"/>
                        </a:rPr>
                        <a:t>Основное мероприятие "Капитальный ремонт и ремонт автомобильных дорог общего пользования населенных пунктов Камчатского края (в том числе элементов улично-дорожной сети, включая тротуары и парковки), дворовых территорий многоквартирных домов и проездов к ним"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560,0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300,0</a:t>
                      </a:r>
                    </a:p>
                  </a:txBody>
                  <a:tcPr marL="9525" marR="9525" marT="9525" marB="0" anchor="ctr"/>
                </a:tc>
                <a:tc>
                  <a:txBody>
                    <a:bodyPr/>
                    <a:lstStyle/>
                    <a:p>
                      <a:pPr algn="ctr" fontAlgn="ctr"/>
                      <a:r>
                        <a:rPr lang="ru-RU" sz="900" b="0" i="0" u="none" strike="noStrike">
                          <a:solidFill>
                            <a:srgbClr val="000000"/>
                          </a:solidFill>
                          <a:effectLst/>
                          <a:latin typeface="Times New Roman" panose="02020603050405020304" pitchFamily="18" charset="0"/>
                        </a:rPr>
                        <a:t>300,0</a:t>
                      </a:r>
                    </a:p>
                  </a:txBody>
                  <a:tcPr marL="9525" marR="9525" marT="9525" marB="0" anchor="ctr"/>
                </a:tc>
                <a:extLst>
                  <a:ext uri="{0D108BD9-81ED-4DB2-BD59-A6C34878D82A}">
                    <a16:rowId xmlns:a16="http://schemas.microsoft.com/office/drawing/2014/main" val="753720518"/>
                  </a:ext>
                </a:extLst>
              </a:tr>
              <a:tr h="258674">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"Ремонт и устройство уличных сетей наружного освещения"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a:t>
                      </a:r>
                    </a:p>
                  </a:txBody>
                  <a:tcPr marL="9525" marR="9525" marT="9525" marB="0" anchor="ctr"/>
                </a:tc>
                <a:extLst>
                  <a:ext uri="{0D108BD9-81ED-4DB2-BD59-A6C34878D82A}">
                    <a16:rowId xmlns:a16="http://schemas.microsoft.com/office/drawing/2014/main" val="4050347759"/>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66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2471354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184" y="335732"/>
            <a:ext cx="10972800" cy="933342"/>
          </a:xfrm>
        </p:spPr>
        <p:txBody>
          <a:bodyPr>
            <a:normAutofit fontScale="90000"/>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наказов избирателей депутатам Законодательного Собрания Камчатского края</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территориальному признаку)</a:t>
            </a:r>
            <a:endPar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7"/>
          <p:cNvGraphicFramePr>
            <a:graphicFrameLocks noGrp="1"/>
          </p:cNvGraphicFramePr>
          <p:nvPr>
            <p:ph idx="1"/>
            <p:extLst>
              <p:ext uri="{D42A27DB-BD31-4B8C-83A1-F6EECF244321}">
                <p14:modId xmlns:p14="http://schemas.microsoft.com/office/powerpoint/2010/main" val="792108982"/>
              </p:ext>
            </p:extLst>
          </p:nvPr>
        </p:nvGraphicFramePr>
        <p:xfrm>
          <a:off x="981075" y="1269074"/>
          <a:ext cx="10618909" cy="501742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
          <p:cNvSpPr txBox="1"/>
          <p:nvPr/>
        </p:nvSpPr>
        <p:spPr>
          <a:xfrm>
            <a:off x="981075" y="1269074"/>
            <a:ext cx="1333524" cy="3545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a:solidFill>
                  <a:schemeClr val="accent5">
                    <a:lumMod val="50000"/>
                  </a:schemeClr>
                </a:solidFill>
                <a:latin typeface="Palatino Linotype" panose="02040502050505030304" pitchFamily="18" charset="0"/>
              </a:rPr>
              <a:t>т</a:t>
            </a:r>
            <a:r>
              <a:rPr lang="ru-RU" sz="1400" b="1" dirty="0" smtClean="0">
                <a:solidFill>
                  <a:schemeClr val="accent5">
                    <a:lumMod val="50000"/>
                  </a:schemeClr>
                </a:solidFill>
                <a:latin typeface="Palatino Linotype" panose="02040502050505030304" pitchFamily="18" charset="0"/>
              </a:rPr>
              <a:t>ыс. рублей</a:t>
            </a:r>
            <a:endParaRPr lang="ru-RU" sz="1400" b="1" dirty="0">
              <a:solidFill>
                <a:schemeClr val="accent5">
                  <a:lumMod val="50000"/>
                </a:schemeClr>
              </a:solidFill>
              <a:latin typeface="Palatino Linotype" panose="02040502050505030304" pitchFamily="18" charset="0"/>
            </a:endParaRPr>
          </a:p>
        </p:txBody>
      </p:sp>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67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3817847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2177" y="334108"/>
            <a:ext cx="10049608" cy="1022451"/>
          </a:xfrm>
        </p:spPr>
        <p:txBody>
          <a:bodyPr>
            <a:normAutofit fontScale="90000"/>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наказов избирателей депутатам Законодательного Собрания Камчатского края</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ведомственному </a:t>
            </a: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признаку)</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7"/>
          <p:cNvGraphicFramePr>
            <a:graphicFrameLocks noGrp="1"/>
          </p:cNvGraphicFramePr>
          <p:nvPr>
            <p:ph idx="1"/>
            <p:extLst>
              <p:ext uri="{D42A27DB-BD31-4B8C-83A1-F6EECF244321}">
                <p14:modId xmlns:p14="http://schemas.microsoft.com/office/powerpoint/2010/main" val="555331880"/>
              </p:ext>
            </p:extLst>
          </p:nvPr>
        </p:nvGraphicFramePr>
        <p:xfrm>
          <a:off x="190501" y="1276350"/>
          <a:ext cx="119253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7340" y="1356559"/>
            <a:ext cx="1999620"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68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143810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745" y="33258"/>
            <a:ext cx="10380785" cy="738554"/>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Бюджетная система</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7" name="Прямоугольник 6"/>
          <p:cNvSpPr/>
          <p:nvPr/>
        </p:nvSpPr>
        <p:spPr>
          <a:xfrm>
            <a:off x="899745" y="1003716"/>
            <a:ext cx="10530255" cy="29893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i="1" dirty="0" smtClean="0">
                <a:solidFill>
                  <a:schemeClr val="tx1">
                    <a:lumMod val="65000"/>
                    <a:lumOff val="35000"/>
                  </a:schemeClr>
                </a:solidFill>
                <a:latin typeface="Palatino Linotype" panose="02040502050505030304" pitchFamily="18" charset="0"/>
                <a:cs typeface="Times New Roman" panose="02020603050405020304" pitchFamily="18" charset="0"/>
              </a:rPr>
              <a:t>Бюджетная система Российской Федерации – совокупность бюджетов всех уровней</a:t>
            </a:r>
            <a:endParaRPr lang="ru-RU" sz="1600" i="1" dirty="0">
              <a:solidFill>
                <a:schemeClr val="tx1">
                  <a:lumMod val="65000"/>
                  <a:lumOff val="35000"/>
                </a:schemeClr>
              </a:solidFill>
              <a:latin typeface="Palatino Linotype" panose="0204050205050503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val="3912283891"/>
              </p:ext>
            </p:extLst>
          </p:nvPr>
        </p:nvGraphicFramePr>
        <p:xfrm>
          <a:off x="-2019302" y="1543049"/>
          <a:ext cx="12201527"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Блок-схема: подготовка 8"/>
          <p:cNvSpPr/>
          <p:nvPr/>
        </p:nvSpPr>
        <p:spPr>
          <a:xfrm>
            <a:off x="6905626" y="2171700"/>
            <a:ext cx="457200" cy="364149"/>
          </a:xfrm>
          <a:prstGeom prst="flowChartPreparation">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подготовка 9"/>
          <p:cNvSpPr/>
          <p:nvPr/>
        </p:nvSpPr>
        <p:spPr>
          <a:xfrm>
            <a:off x="7205663" y="2956457"/>
            <a:ext cx="447675" cy="352425"/>
          </a:xfrm>
          <a:prstGeom prst="flowChartPreparation">
            <a:avLst/>
          </a:prstGeom>
          <a:solidFill>
            <a:srgbClr val="FDF591"/>
          </a:solidFill>
          <a:ln>
            <a:solidFill>
              <a:srgbClr val="FDF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подготовка 10"/>
          <p:cNvSpPr/>
          <p:nvPr/>
        </p:nvSpPr>
        <p:spPr>
          <a:xfrm>
            <a:off x="7546181" y="3668633"/>
            <a:ext cx="423863" cy="382523"/>
          </a:xfrm>
          <a:prstGeom prst="flowChartPreparati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2379602" y="1892293"/>
            <a:ext cx="1387169" cy="738664"/>
          </a:xfrm>
          <a:prstGeom prst="rect">
            <a:avLst/>
          </a:prstGeom>
          <a:noFill/>
        </p:spPr>
        <p:txBody>
          <a:bodyPr wrap="square" rtlCol="0">
            <a:spAutoFit/>
          </a:bodyPr>
          <a:lstStyle/>
          <a:p>
            <a:pPr lvl="0" algn="ctr"/>
            <a:r>
              <a:rPr lang="ru-RU" sz="1050" b="1" dirty="0"/>
              <a:t>Бюджеты государственных внебюджетных фондов РФ</a:t>
            </a:r>
          </a:p>
        </p:txBody>
      </p:sp>
      <p:sp>
        <p:nvSpPr>
          <p:cNvPr id="14" name="TextBox 13"/>
          <p:cNvSpPr txBox="1"/>
          <p:nvPr/>
        </p:nvSpPr>
        <p:spPr>
          <a:xfrm>
            <a:off x="944484" y="4450145"/>
            <a:ext cx="1374621" cy="577081"/>
          </a:xfrm>
          <a:prstGeom prst="rect">
            <a:avLst/>
          </a:prstGeom>
          <a:noFill/>
        </p:spPr>
        <p:txBody>
          <a:bodyPr wrap="square" rtlCol="0">
            <a:spAutoFit/>
          </a:bodyPr>
          <a:lstStyle/>
          <a:p>
            <a:pPr algn="ctr"/>
            <a:r>
              <a:rPr lang="ru-RU" sz="1050" b="1" dirty="0" smtClean="0"/>
              <a:t>Бюджеты муниципальных районов</a:t>
            </a:r>
            <a:endParaRPr lang="ru-RU" sz="1050" b="1" dirty="0"/>
          </a:p>
        </p:txBody>
      </p:sp>
      <p:sp>
        <p:nvSpPr>
          <p:cNvPr id="15" name="TextBox 14"/>
          <p:cNvSpPr txBox="1"/>
          <p:nvPr/>
        </p:nvSpPr>
        <p:spPr>
          <a:xfrm>
            <a:off x="3955164" y="4223329"/>
            <a:ext cx="1117906" cy="1061829"/>
          </a:xfrm>
          <a:prstGeom prst="rect">
            <a:avLst/>
          </a:prstGeom>
          <a:noFill/>
        </p:spPr>
        <p:txBody>
          <a:bodyPr wrap="square" rtlCol="0">
            <a:spAutoFit/>
          </a:bodyPr>
          <a:lstStyle/>
          <a:p>
            <a:pPr algn="ctr"/>
            <a:r>
              <a:rPr lang="ru-RU" sz="1050" b="1" dirty="0" smtClean="0"/>
              <a:t>Бюджеты городских округов с внутритерри-ториальным делением</a:t>
            </a:r>
            <a:endParaRPr lang="ru-RU" sz="1050" b="1" dirty="0"/>
          </a:p>
        </p:txBody>
      </p:sp>
      <p:sp>
        <p:nvSpPr>
          <p:cNvPr id="16" name="TextBox 15"/>
          <p:cNvSpPr txBox="1"/>
          <p:nvPr/>
        </p:nvSpPr>
        <p:spPr>
          <a:xfrm>
            <a:off x="3103773" y="2989327"/>
            <a:ext cx="1342292" cy="900246"/>
          </a:xfrm>
          <a:prstGeom prst="rect">
            <a:avLst/>
          </a:prstGeom>
          <a:noFill/>
        </p:spPr>
        <p:txBody>
          <a:bodyPr wrap="square" rtlCol="0">
            <a:spAutoFit/>
          </a:bodyPr>
          <a:lstStyle/>
          <a:p>
            <a:pPr lvl="0" algn="ctr"/>
            <a:r>
              <a:rPr lang="ru-RU" sz="1050" b="1" dirty="0"/>
              <a:t>Бюджеты </a:t>
            </a:r>
            <a:r>
              <a:rPr lang="ru-RU" sz="1050" b="1" dirty="0" smtClean="0"/>
              <a:t>территориальных  </a:t>
            </a:r>
            <a:r>
              <a:rPr lang="ru-RU" sz="1050" b="1" dirty="0"/>
              <a:t>государственных внебюджетных фондов РФ</a:t>
            </a:r>
          </a:p>
        </p:txBody>
      </p:sp>
      <p:sp>
        <p:nvSpPr>
          <p:cNvPr id="17" name="TextBox 16"/>
          <p:cNvSpPr txBox="1"/>
          <p:nvPr/>
        </p:nvSpPr>
        <p:spPr>
          <a:xfrm>
            <a:off x="4600574" y="5644909"/>
            <a:ext cx="1104901" cy="577081"/>
          </a:xfrm>
          <a:prstGeom prst="rect">
            <a:avLst/>
          </a:prstGeom>
          <a:noFill/>
        </p:spPr>
        <p:txBody>
          <a:bodyPr wrap="square" rtlCol="0">
            <a:spAutoFit/>
          </a:bodyPr>
          <a:lstStyle/>
          <a:p>
            <a:pPr algn="ctr"/>
            <a:r>
              <a:rPr lang="ru-RU" sz="1050" b="1" dirty="0" smtClean="0"/>
              <a:t>Бюджеты внутригород-ских районов</a:t>
            </a:r>
            <a:endParaRPr lang="ru-RU" sz="1050" b="1" dirty="0"/>
          </a:p>
        </p:txBody>
      </p:sp>
      <p:sp>
        <p:nvSpPr>
          <p:cNvPr id="18" name="TextBox 17"/>
          <p:cNvSpPr txBox="1"/>
          <p:nvPr/>
        </p:nvSpPr>
        <p:spPr>
          <a:xfrm>
            <a:off x="7484269" y="2199885"/>
            <a:ext cx="2697956" cy="307777"/>
          </a:xfrm>
          <a:prstGeom prst="rect">
            <a:avLst/>
          </a:prstGeom>
          <a:noFill/>
        </p:spPr>
        <p:txBody>
          <a:bodyPr wrap="square" rtlCol="0">
            <a:spAutoFit/>
          </a:bodyPr>
          <a:lstStyle/>
          <a:p>
            <a:r>
              <a:rPr lang="ru-RU" sz="1400" dirty="0" smtClean="0"/>
              <a:t>Федеральный уровень</a:t>
            </a:r>
            <a:endParaRPr lang="ru-RU" sz="1400" dirty="0"/>
          </a:p>
        </p:txBody>
      </p:sp>
      <p:sp>
        <p:nvSpPr>
          <p:cNvPr id="19" name="TextBox 18"/>
          <p:cNvSpPr txBox="1"/>
          <p:nvPr/>
        </p:nvSpPr>
        <p:spPr>
          <a:xfrm>
            <a:off x="7758112" y="2970993"/>
            <a:ext cx="2697956" cy="307777"/>
          </a:xfrm>
          <a:prstGeom prst="rect">
            <a:avLst/>
          </a:prstGeom>
          <a:noFill/>
        </p:spPr>
        <p:txBody>
          <a:bodyPr wrap="square" rtlCol="0">
            <a:spAutoFit/>
          </a:bodyPr>
          <a:lstStyle/>
          <a:p>
            <a:r>
              <a:rPr lang="ru-RU" sz="1400" dirty="0" smtClean="0"/>
              <a:t>Региональный уровень</a:t>
            </a:r>
            <a:endParaRPr lang="ru-RU" sz="1400" dirty="0"/>
          </a:p>
        </p:txBody>
      </p:sp>
      <p:sp>
        <p:nvSpPr>
          <p:cNvPr id="20" name="TextBox 19"/>
          <p:cNvSpPr txBox="1"/>
          <p:nvPr/>
        </p:nvSpPr>
        <p:spPr>
          <a:xfrm>
            <a:off x="8036719" y="3706005"/>
            <a:ext cx="2697956" cy="307777"/>
          </a:xfrm>
          <a:prstGeom prst="rect">
            <a:avLst/>
          </a:prstGeom>
          <a:noFill/>
        </p:spPr>
        <p:txBody>
          <a:bodyPr wrap="square" rtlCol="0">
            <a:spAutoFit/>
          </a:bodyPr>
          <a:lstStyle/>
          <a:p>
            <a:r>
              <a:rPr lang="ru-RU" sz="1400" dirty="0" smtClean="0"/>
              <a:t>Муниципальный уровень</a:t>
            </a:r>
            <a:endParaRPr lang="ru-RU" sz="1400" dirty="0"/>
          </a:p>
        </p:txBody>
      </p:sp>
      <p:sp>
        <p:nvSpPr>
          <p:cNvPr id="22" name="TextBox 21"/>
          <p:cNvSpPr txBox="1"/>
          <p:nvPr/>
        </p:nvSpPr>
        <p:spPr>
          <a:xfrm>
            <a:off x="1059152" y="2053876"/>
            <a:ext cx="1145287" cy="415498"/>
          </a:xfrm>
          <a:prstGeom prst="rect">
            <a:avLst/>
          </a:prstGeom>
          <a:noFill/>
        </p:spPr>
        <p:txBody>
          <a:bodyPr wrap="square" rtlCol="0">
            <a:spAutoFit/>
          </a:bodyPr>
          <a:lstStyle/>
          <a:p>
            <a:pPr algn="ctr"/>
            <a:r>
              <a:rPr lang="ru-RU" sz="1050" b="1" dirty="0" smtClean="0"/>
              <a:t>Федеральный бюджет</a:t>
            </a:r>
            <a:endParaRPr lang="ru-RU" sz="1050" b="1" dirty="0"/>
          </a:p>
        </p:txBody>
      </p:sp>
      <p:sp>
        <p:nvSpPr>
          <p:cNvPr id="23" name="TextBox 22"/>
          <p:cNvSpPr txBox="1"/>
          <p:nvPr/>
        </p:nvSpPr>
        <p:spPr>
          <a:xfrm>
            <a:off x="4600574" y="3150909"/>
            <a:ext cx="1139981" cy="738664"/>
          </a:xfrm>
          <a:prstGeom prst="rect">
            <a:avLst/>
          </a:prstGeom>
          <a:noFill/>
        </p:spPr>
        <p:txBody>
          <a:bodyPr wrap="square" rtlCol="0">
            <a:spAutoFit/>
          </a:bodyPr>
          <a:lstStyle/>
          <a:p>
            <a:pPr lvl="0" algn="ctr"/>
            <a:r>
              <a:rPr lang="ru-RU" sz="1050" b="1" dirty="0"/>
              <a:t>Бюджеты городов </a:t>
            </a:r>
            <a:r>
              <a:rPr lang="ru-RU" sz="1050" b="1" dirty="0" smtClean="0"/>
              <a:t>федерального </a:t>
            </a:r>
            <a:r>
              <a:rPr lang="ru-RU" sz="1050" b="1" dirty="0"/>
              <a:t>значения</a:t>
            </a:r>
          </a:p>
        </p:txBody>
      </p:sp>
      <p:sp>
        <p:nvSpPr>
          <p:cNvPr id="24" name="TextBox 23"/>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6</a:t>
            </a:r>
            <a:r>
              <a:rPr lang="ru-RU" sz="1400" b="1" i="1" dirty="0" smtClean="0">
                <a:solidFill>
                  <a:schemeClr val="bg1">
                    <a:lumMod val="50000"/>
                  </a:schemeClr>
                </a:solidFill>
              </a:rPr>
              <a:t> СЛАЙД </a:t>
            </a:r>
            <a:endParaRPr lang="ru-RU" sz="1400" b="1" i="1" dirty="0">
              <a:solidFill>
                <a:schemeClr val="bg1">
                  <a:lumMod val="50000"/>
                </a:schemeClr>
              </a:solidFill>
            </a:endParaRPr>
          </a:p>
        </p:txBody>
      </p:sp>
      <p:cxnSp>
        <p:nvCxnSpPr>
          <p:cNvPr id="21" name="Прямая соединительная линия 20"/>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2484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0"/>
            <a:ext cx="11198469" cy="1203649"/>
          </a:xfrm>
        </p:spPr>
        <p:txBody>
          <a:bodyPr>
            <a:normAutofit fontScale="90000"/>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Перечень наказов избирателей к депутатам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Законодательного Собрания Камчатского края на 2018 год</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(Приложение к Решению Законодательного Собрания Камчатского края от 26.06.2017 № 2242)</a:t>
            </a:r>
            <a:br>
              <a:rPr lang="ru-RU" sz="1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smtClean="0">
                <a:solidFill>
                  <a:schemeClr val="accent5">
                    <a:lumMod val="50000"/>
                  </a:schemeClr>
                </a:solidFill>
                <a:latin typeface="Palatino Linotype" panose="02040502050505030304" pitchFamily="18" charset="0"/>
              </a:rPr>
              <a:t>                                                                                                                                                                                                                            тыс. рублей</a:t>
            </a:r>
            <a:endParaRPr lang="ru-RU" sz="1600" b="1" dirty="0">
              <a:solidFill>
                <a:schemeClr val="accent5">
                  <a:lumMod val="50000"/>
                </a:schemeClr>
              </a:solidFill>
              <a:latin typeface="Palatino Linotype" panose="02040502050505030304" pitchFamily="18" charset="0"/>
            </a:endParaRPr>
          </a:p>
        </p:txBody>
      </p:sp>
      <p:graphicFrame>
        <p:nvGraphicFramePr>
          <p:cNvPr id="5" name="Объект 4"/>
          <p:cNvGraphicFramePr>
            <a:graphicFrameLocks noGrp="1"/>
          </p:cNvGraphicFramePr>
          <p:nvPr>
            <p:ph idx="1"/>
            <p:extLst/>
          </p:nvPr>
        </p:nvGraphicFramePr>
        <p:xfrm>
          <a:off x="609599" y="1203649"/>
          <a:ext cx="11128131" cy="5096990"/>
        </p:xfrm>
        <a:graphic>
          <a:graphicData uri="http://schemas.openxmlformats.org/drawingml/2006/table">
            <a:tbl>
              <a:tblPr firstRow="1" bandRow="1">
                <a:tableStyleId>{5C22544A-7EE6-4342-B048-85BDC9FD1C3A}</a:tableStyleId>
              </a:tblPr>
              <a:tblGrid>
                <a:gridCol w="2297555">
                  <a:extLst>
                    <a:ext uri="{9D8B030D-6E8A-4147-A177-3AD203B41FA5}">
                      <a16:colId xmlns:a16="http://schemas.microsoft.com/office/drawing/2014/main" val="2485609747"/>
                    </a:ext>
                  </a:extLst>
                </a:gridCol>
                <a:gridCol w="7493181">
                  <a:extLst>
                    <a:ext uri="{9D8B030D-6E8A-4147-A177-3AD203B41FA5}">
                      <a16:colId xmlns:a16="http://schemas.microsoft.com/office/drawing/2014/main" val="3579758117"/>
                    </a:ext>
                  </a:extLst>
                </a:gridCol>
                <a:gridCol w="1337395">
                  <a:extLst>
                    <a:ext uri="{9D8B030D-6E8A-4147-A177-3AD203B41FA5}">
                      <a16:colId xmlns:a16="http://schemas.microsoft.com/office/drawing/2014/main" val="927407688"/>
                    </a:ext>
                  </a:extLst>
                </a:gridCol>
              </a:tblGrid>
              <a:tr h="378075">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2018 год</a:t>
                      </a:r>
                    </a:p>
                  </a:txBody>
                  <a:tcPr/>
                </a:tc>
                <a:extLst>
                  <a:ext uri="{0D108BD9-81ED-4DB2-BD59-A6C34878D82A}">
                    <a16:rowId xmlns:a16="http://schemas.microsoft.com/office/drawing/2014/main" val="2005587533"/>
                  </a:ext>
                </a:extLst>
              </a:tr>
              <a:tr h="208396">
                <a:tc gridSpan="3">
                  <a:txBody>
                    <a:bodyPr/>
                    <a:lstStyle/>
                    <a:p>
                      <a:r>
                        <a:rPr lang="ru-RU" sz="1200" b="1" kern="1200" dirty="0" smtClean="0">
                          <a:solidFill>
                            <a:schemeClr val="dk1"/>
                          </a:solidFill>
                          <a:effectLst/>
                          <a:latin typeface="+mn-lt"/>
                          <a:ea typeface="+mn-ea"/>
                          <a:cs typeface="+mn-cs"/>
                        </a:rPr>
                        <a:t>ОБЩИЙ ОБЪЕМ – 27 000,0 тыс. рублей, </a:t>
                      </a:r>
                      <a:r>
                        <a:rPr lang="ru-RU" sz="1200" b="1" kern="1200" baseline="0" dirty="0" smtClean="0">
                          <a:solidFill>
                            <a:schemeClr val="dk1"/>
                          </a:solidFill>
                          <a:effectLst/>
                          <a:latin typeface="+mn-lt"/>
                          <a:ea typeface="+mn-ea"/>
                          <a:cs typeface="+mn-cs"/>
                        </a:rPr>
                        <a:t>в том числе:</a:t>
                      </a:r>
                      <a:endParaRPr lang="ru-RU" sz="1200" b="1" kern="1200" dirty="0">
                        <a:solidFill>
                          <a:schemeClr val="dk1"/>
                        </a:solidFill>
                        <a:effectLst/>
                        <a:latin typeface="+mn-lt"/>
                        <a:ea typeface="+mn-ea"/>
                        <a:cs typeface="+mn-cs"/>
                      </a:endParaRP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24293067"/>
                  </a:ext>
                </a:extLst>
              </a:tr>
              <a:tr h="208396">
                <a:tc gridSpan="3">
                  <a:txBody>
                    <a:bodyPr/>
                    <a:lstStyle/>
                    <a:p>
                      <a:r>
                        <a:rPr lang="ru-RU" sz="1200" b="1" kern="1200" dirty="0" smtClean="0">
                          <a:solidFill>
                            <a:schemeClr val="dk1"/>
                          </a:solidFill>
                          <a:effectLst/>
                          <a:latin typeface="+mn-lt"/>
                          <a:ea typeface="+mn-ea"/>
                          <a:cs typeface="+mn-cs"/>
                        </a:rPr>
                        <a:t>Всероссийская политическая партия "ЕДИНАЯ РОССИЯ":</a:t>
                      </a:r>
                      <a:endParaRPr lang="ru-RU" sz="1200" b="1" kern="1200" dirty="0">
                        <a:solidFill>
                          <a:schemeClr val="dk1"/>
                        </a:solidFill>
                        <a:effectLst/>
                        <a:latin typeface="+mn-lt"/>
                        <a:ea typeface="+mn-ea"/>
                        <a:cs typeface="+mn-cs"/>
                      </a:endParaRPr>
                    </a:p>
                  </a:txBody>
                  <a:tcPr/>
                </a:tc>
                <a:tc hMerge="1">
                  <a:txBody>
                    <a:bodyPr/>
                    <a:lstStyle/>
                    <a:p>
                      <a:endParaRPr lang="ru-RU" sz="900" dirty="0">
                        <a:latin typeface="+mn-lt"/>
                      </a:endParaRPr>
                    </a:p>
                  </a:txBody>
                  <a:tcPr/>
                </a:tc>
                <a:tc hMerge="1">
                  <a:txBody>
                    <a:bodyPr/>
                    <a:lstStyle/>
                    <a:p>
                      <a:pPr algn="ctr"/>
                      <a:endParaRPr lang="ru-RU" sz="900" dirty="0"/>
                    </a:p>
                  </a:txBody>
                  <a:tcPr/>
                </a:tc>
                <a:extLst>
                  <a:ext uri="{0D108BD9-81ED-4DB2-BD59-A6C34878D82A}">
                    <a16:rowId xmlns:a16="http://schemas.microsoft.com/office/drawing/2014/main" val="3989809008"/>
                  </a:ext>
                </a:extLst>
              </a:tr>
              <a:tr h="220202">
                <a:tc rowSpan="5">
                  <a:txBody>
                    <a:bodyPr/>
                    <a:lstStyle/>
                    <a:p>
                      <a:pPr algn="ctr"/>
                      <a:r>
                        <a:rPr lang="ru-RU" sz="1000" dirty="0" smtClean="0">
                          <a:latin typeface="Palatino Linotype" panose="02040502050505030304" pitchFamily="18" charset="0"/>
                        </a:rPr>
                        <a:t>Избирательный округ № 1</a:t>
                      </a:r>
                      <a:endParaRPr lang="ru-RU" sz="1000" dirty="0">
                        <a:latin typeface="Palatino Linotype" panose="02040502050505030304" pitchFamily="18" charset="0"/>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МБУ ДО «ДЮСШ № 5» </a:t>
                      </a:r>
                      <a:r>
                        <a:rPr lang="ru-RU" sz="1000" b="0" i="0" u="none" strike="noStrike" dirty="0" smtClean="0">
                          <a:solidFill>
                            <a:srgbClr val="000000"/>
                          </a:solidFill>
                          <a:effectLst/>
                          <a:latin typeface="Palatino Linotype" panose="02040502050505030304" pitchFamily="18" charset="0"/>
                        </a:rPr>
                        <a:t>П </a:t>
                      </a:r>
                      <a:r>
                        <a:rPr lang="ru-RU" sz="1000" b="0" i="0" u="none" strike="noStrike" dirty="0">
                          <a:solidFill>
                            <a:srgbClr val="000000"/>
                          </a:solidFill>
                          <a:effectLst/>
                          <a:latin typeface="Palatino Linotype" panose="02040502050505030304" pitchFamily="18" charset="0"/>
                        </a:rPr>
                        <a:t>–Камчатского городского округа - на укрепление материально-технической базы школы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161736356"/>
                  </a:ext>
                </a:extLst>
              </a:tr>
              <a:tr h="390823">
                <a:tc vMerge="1">
                  <a:txBody>
                    <a:bodyPr/>
                    <a:lstStyle/>
                    <a:p>
                      <a:endParaRPr lang="ru-RU" sz="12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МАУК «Городской дом культуры «СРВ» </a:t>
                      </a:r>
                      <a:r>
                        <a:rPr lang="ru-RU" sz="1000" b="0" i="0" u="none" strike="noStrike" dirty="0" smtClean="0">
                          <a:solidFill>
                            <a:srgbClr val="000000"/>
                          </a:solidFill>
                          <a:effectLst/>
                          <a:latin typeface="Palatino Linotype" panose="02040502050505030304" pitchFamily="18" charset="0"/>
                        </a:rPr>
                        <a:t>П </a:t>
                      </a:r>
                      <a:r>
                        <a:rPr lang="ru-RU" sz="1000" b="0" i="0" u="none" strike="noStrike" dirty="0">
                          <a:solidFill>
                            <a:srgbClr val="000000"/>
                          </a:solidFill>
                          <a:effectLst/>
                          <a:latin typeface="Palatino Linotype" panose="02040502050505030304" pitchFamily="18" charset="0"/>
                        </a:rPr>
                        <a:t>–Камчатского городского округа - на проведение культурно-массовых мероприятий, программ, в том числе выездных</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350,0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959811843"/>
                  </a:ext>
                </a:extLst>
              </a:tr>
              <a:tr h="390823">
                <a:tc vMerge="1">
                  <a:txBody>
                    <a:bodyPr/>
                    <a:lstStyle/>
                    <a:p>
                      <a:endParaRPr lang="ru-RU" sz="12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МАУК «Городской дом культуры «СРВ</a:t>
                      </a:r>
                      <a:r>
                        <a:rPr lang="ru-RU" sz="1000" b="0" i="0" u="none" strike="noStrike" dirty="0" smtClean="0">
                          <a:solidFill>
                            <a:srgbClr val="000000"/>
                          </a:solidFill>
                          <a:effectLst/>
                          <a:latin typeface="Palatino Linotype" panose="02040502050505030304" pitchFamily="18" charset="0"/>
                        </a:rPr>
                        <a:t>» </a:t>
                      </a:r>
                      <a:r>
                        <a:rPr lang="ru-RU" sz="1000" b="0" i="0" u="none" strike="noStrike" dirty="0">
                          <a:solidFill>
                            <a:srgbClr val="000000"/>
                          </a:solidFill>
                          <a:effectLst/>
                          <a:latin typeface="Palatino Linotype" panose="02040502050505030304" pitchFamily="18" charset="0"/>
                        </a:rPr>
                        <a:t>П –Камчатского городского округа - на пополнение материально – технической базы дома культуры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04338448"/>
                  </a:ext>
                </a:extLst>
              </a:tr>
              <a:tr h="275642">
                <a:tc vMerge="1">
                  <a:txBody>
                    <a:bodyPr/>
                    <a:lstStyle/>
                    <a:p>
                      <a:endParaRPr lang="ru-RU" sz="12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МБОУ «СШ № 17» П –Камчатского городского округа – на проведение ремонтных работ в помещении школы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429344948"/>
                  </a:ext>
                </a:extLst>
              </a:tr>
              <a:tr h="217714">
                <a:tc vMerge="1">
                  <a:txBody>
                    <a:bodyPr/>
                    <a:lstStyle/>
                    <a:p>
                      <a:endParaRPr lang="ru-RU" sz="12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МБОУ «ОШ № 5» П –Камчатского городского округа выделение средств - на закупку компьютерного оборудования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753173425"/>
                  </a:ext>
                </a:extLst>
              </a:tr>
              <a:tr h="390823">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2</a:t>
                      </a:r>
                    </a:p>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МБДОУ «Детский сад № 19» П-Камчатского городского округа – на приобретение концертных костюмов и оснащение материально-технической базы учреждения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8"/>
                  </a:ext>
                </a:extLst>
              </a:tr>
              <a:tr h="659364">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МБУ ДО «ДЮСШ № 5» П-Камчатского городского округа – на укрепление материально-технической базы Центра тестирования ВФСК «ГТО» по г. Петропавловску-Камчатскому и на укрепление материально-технической базы и проведения  ремонтных работ в спортивном зале, расположенном  по </a:t>
                      </a:r>
                      <a:r>
                        <a:rPr lang="ru-RU" sz="1000" b="0" i="0" u="none" strike="noStrike" dirty="0" smtClean="0">
                          <a:solidFill>
                            <a:srgbClr val="000000"/>
                          </a:solidFill>
                          <a:effectLst/>
                          <a:latin typeface="Palatino Linotype" panose="02040502050505030304" pitchFamily="18" charset="0"/>
                        </a:rPr>
                        <a:t>адресу</a:t>
                      </a:r>
                      <a:r>
                        <a:rPr lang="ru-RU" sz="1000" b="0" i="0" u="none" strike="noStrike" baseline="0" dirty="0" smtClean="0">
                          <a:solidFill>
                            <a:srgbClr val="000000"/>
                          </a:solidFill>
                          <a:effectLst/>
                          <a:latin typeface="Palatino Linotype" panose="02040502050505030304" pitchFamily="18" charset="0"/>
                        </a:rPr>
                        <a:t> </a:t>
                      </a:r>
                      <a:r>
                        <a:rPr lang="ru-RU" sz="1000" b="0" i="0" u="none" strike="noStrike" dirty="0" smtClean="0">
                          <a:solidFill>
                            <a:srgbClr val="000000"/>
                          </a:solidFill>
                          <a:effectLst/>
                          <a:latin typeface="Palatino Linotype" panose="02040502050505030304" pitchFamily="18" charset="0"/>
                        </a:rPr>
                        <a:t>г</a:t>
                      </a:r>
                      <a:r>
                        <a:rPr lang="ru-RU" sz="1000" b="0" i="0" u="none" strike="noStrike" dirty="0">
                          <a:solidFill>
                            <a:srgbClr val="000000"/>
                          </a:solidFill>
                          <a:effectLst/>
                          <a:latin typeface="Palatino Linotype" panose="02040502050505030304" pitchFamily="18" charset="0"/>
                        </a:rPr>
                        <a:t>. Петропавловск-Камчатский, </a:t>
                      </a:r>
                      <a:r>
                        <a:rPr lang="ru-RU" sz="1000" b="0" i="0" u="none" strike="noStrike" dirty="0" smtClean="0">
                          <a:solidFill>
                            <a:srgbClr val="000000"/>
                          </a:solidFill>
                          <a:effectLst/>
                          <a:latin typeface="Palatino Linotype" panose="02040502050505030304" pitchFamily="18" charset="0"/>
                        </a:rPr>
                        <a:t>                                ул</a:t>
                      </a:r>
                      <a:r>
                        <a:rPr lang="ru-RU" sz="1000" b="0" i="0" u="none" strike="noStrike" dirty="0">
                          <a:solidFill>
                            <a:srgbClr val="000000"/>
                          </a:solidFill>
                          <a:effectLst/>
                          <a:latin typeface="Palatino Linotype" panose="02040502050505030304" pitchFamily="18" charset="0"/>
                        </a:rPr>
                        <a:t>. Командорская д. 3</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9"/>
                  </a:ext>
                </a:extLst>
              </a:tr>
              <a:tr h="266662">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МБОУ «СШ № 4» П-Камчатского городского округа – на приобретение мебели</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0"/>
                  </a:ext>
                </a:extLst>
              </a:tr>
              <a:tr h="390823">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МБОУ «Основная школа № 6» П-Камчатского городского округа – на укрепление материально-технической базы учреждения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1"/>
                  </a:ext>
                </a:extLst>
              </a:tr>
              <a:tr h="262320">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МБОУ «СШ № 12» П-Камчатского городского округа – на проведение текущего ремонта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2"/>
                  </a:ext>
                </a:extLst>
              </a:tr>
              <a:tr h="296091">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МАОУ «СШ № 24» П-Камчатского городского округа – на приобретение мебели</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3"/>
                  </a:ext>
                </a:extLst>
              </a:tr>
              <a:tr h="390823">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МБУ ДО «Станция детского и юношеского технического творчества» П-Камчатского городского округа – на укрепление материально-технической базы, текущий ремонт, покупку строительных материалов, мебели для учреждения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300,0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4"/>
                  </a:ext>
                </a:extLst>
              </a:tr>
            </a:tbl>
          </a:graphicData>
        </a:graphic>
      </p:graphicFrame>
      <p:sp>
        <p:nvSpPr>
          <p:cNvPr id="4" name="TextBox 3"/>
          <p:cNvSpPr txBox="1"/>
          <p:nvPr/>
        </p:nvSpPr>
        <p:spPr>
          <a:xfrm>
            <a:off x="10612315" y="90097"/>
            <a:ext cx="998991" cy="307777"/>
          </a:xfrm>
          <a:prstGeom prst="rect">
            <a:avLst/>
          </a:prstGeom>
          <a:noFill/>
        </p:spPr>
        <p:txBody>
          <a:bodyPr wrap="none" rtlCol="0">
            <a:spAutoFit/>
          </a:bodyPr>
          <a:lstStyle/>
          <a:p>
            <a:r>
              <a:rPr lang="ru-RU" sz="1400" b="1" i="1" dirty="0" smtClean="0">
                <a:solidFill>
                  <a:schemeClr val="bg1">
                    <a:lumMod val="50000"/>
                  </a:schemeClr>
                </a:solidFill>
              </a:rPr>
              <a:t>69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2428061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4236023"/>
              </p:ext>
            </p:extLst>
          </p:nvPr>
        </p:nvGraphicFramePr>
        <p:xfrm>
          <a:off x="526002" y="583036"/>
          <a:ext cx="11165455" cy="5885194"/>
        </p:xfrm>
        <a:graphic>
          <a:graphicData uri="http://schemas.openxmlformats.org/drawingml/2006/table">
            <a:tbl>
              <a:tblPr firstRow="1" bandRow="1">
                <a:tableStyleId>{5C22544A-7EE6-4342-B048-85BDC9FD1C3A}</a:tableStyleId>
              </a:tblPr>
              <a:tblGrid>
                <a:gridCol w="2247016">
                  <a:extLst>
                    <a:ext uri="{9D8B030D-6E8A-4147-A177-3AD203B41FA5}">
                      <a16:colId xmlns:a16="http://schemas.microsoft.com/office/drawing/2014/main" val="1175916239"/>
                    </a:ext>
                  </a:extLst>
                </a:gridCol>
                <a:gridCol w="7586054">
                  <a:extLst>
                    <a:ext uri="{9D8B030D-6E8A-4147-A177-3AD203B41FA5}">
                      <a16:colId xmlns:a16="http://schemas.microsoft.com/office/drawing/2014/main" val="3733650099"/>
                    </a:ext>
                  </a:extLst>
                </a:gridCol>
                <a:gridCol w="1332385">
                  <a:extLst>
                    <a:ext uri="{9D8B030D-6E8A-4147-A177-3AD203B41FA5}">
                      <a16:colId xmlns:a16="http://schemas.microsoft.com/office/drawing/2014/main" val="1952341327"/>
                    </a:ext>
                  </a:extLst>
                </a:gridCol>
              </a:tblGrid>
              <a:tr h="288939">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2018 год</a:t>
                      </a:r>
                    </a:p>
                  </a:txBody>
                  <a:tcPr/>
                </a:tc>
                <a:extLst>
                  <a:ext uri="{0D108BD9-81ED-4DB2-BD59-A6C34878D82A}">
                    <a16:rowId xmlns:a16="http://schemas.microsoft.com/office/drawing/2014/main" val="1525393917"/>
                  </a:ext>
                </a:extLst>
              </a:tr>
              <a:tr h="266959">
                <a:tc row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2</a:t>
                      </a:r>
                    </a:p>
                    <a:p>
                      <a:endParaRPr lang="ru-RU" sz="1000" dirty="0">
                        <a:latin typeface="Palatino Linotype" panose="02040502050505030304" pitchFamily="18" charset="0"/>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МБУК «Центральная городская библиотека» П-Камчатского городского округа – на приобретение компьютерной техники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1"/>
                  </a:ext>
                </a:extLst>
              </a:tr>
              <a:tr h="266959">
                <a:tc vMerge="1">
                  <a:txBody>
                    <a:bodyPr/>
                    <a:lstStyle/>
                    <a:p>
                      <a:endParaRPr lang="ru-RU" sz="1000" dirty="0"/>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Библиотека № 1 МБУК «Центральная </a:t>
                      </a:r>
                      <a:r>
                        <a:rPr lang="ru-RU" sz="1000" b="0" i="0" u="none" strike="noStrike" dirty="0" smtClean="0">
                          <a:solidFill>
                            <a:srgbClr val="000000"/>
                          </a:solidFill>
                          <a:effectLst/>
                          <a:latin typeface="Palatino Linotype" panose="02040502050505030304" pitchFamily="18" charset="0"/>
                        </a:rPr>
                        <a:t>городская </a:t>
                      </a:r>
                      <a:r>
                        <a:rPr lang="ru-RU" sz="1000" b="0" i="0" u="none" strike="noStrike" dirty="0">
                          <a:solidFill>
                            <a:srgbClr val="000000"/>
                          </a:solidFill>
                          <a:effectLst/>
                          <a:latin typeface="Palatino Linotype" panose="02040502050505030304" pitchFamily="18" charset="0"/>
                        </a:rPr>
                        <a:t>библиотека» П-Камчатского городского округа – на ремонт кабинетов библиотеки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2"/>
                  </a:ext>
                </a:extLst>
              </a:tr>
              <a:tr h="400711">
                <a:tc vMerge="1">
                  <a:txBody>
                    <a:bodyPr/>
                    <a:lstStyle/>
                    <a:p>
                      <a:endParaRPr lang="ru-RU" sz="1000" dirty="0"/>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Библиотека № 5 МБУК «Центральная городская  библиотека» П-Камчатского городского округа – на приобретение мебели и оргтехники</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3"/>
                  </a:ext>
                </a:extLst>
              </a:tr>
              <a:tr h="517733">
                <a:tc vMerge="1">
                  <a:txBody>
                    <a:bodyPr/>
                    <a:lstStyle/>
                    <a:p>
                      <a:endParaRPr lang="ru-RU" sz="1000" dirty="0"/>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МБУ ДО  «Детская музыкальная </a:t>
                      </a:r>
                      <a:r>
                        <a:rPr lang="ru-RU" sz="1000" b="0" i="0" u="none" strike="noStrike" dirty="0" smtClean="0">
                          <a:solidFill>
                            <a:srgbClr val="000000"/>
                          </a:solidFill>
                          <a:effectLst/>
                          <a:latin typeface="Palatino Linotype" panose="02040502050505030304" pitchFamily="18" charset="0"/>
                        </a:rPr>
                        <a:t>школа№ </a:t>
                      </a:r>
                      <a:r>
                        <a:rPr lang="ru-RU" sz="1000" b="0" i="0" u="none" strike="noStrike" dirty="0">
                          <a:solidFill>
                            <a:srgbClr val="000000"/>
                          </a:solidFill>
                          <a:effectLst/>
                          <a:latin typeface="Palatino Linotype" panose="02040502050505030304" pitchFamily="18" charset="0"/>
                        </a:rPr>
                        <a:t>1» П-Камчатского городского округа – на оплату расходов (приобретение авиабилетов и внесение организационного взноса) по командированию делегации учащихся и преподавателей на Всероссийский фестиваль–конкурс юных дарований «Таланты нового века-2018» в г. Москва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4"/>
                  </a:ext>
                </a:extLst>
              </a:tr>
              <a:tr h="383177">
                <a:tc vMerge="1">
                  <a:txBody>
                    <a:bodyPr/>
                    <a:lstStyle/>
                    <a:p>
                      <a:endParaRPr lang="ru-RU" sz="10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МАУК «Городской дом культуры «СРВ» – на приобретение подарочной продукции в виде книг (книга Киселевой Н.С. «Мой путь жизни…» (Из воспоминаний адмирала В.С. </a:t>
                      </a:r>
                      <a:r>
                        <a:rPr lang="ru-RU" sz="1000" b="0" i="0" u="none" strike="noStrike" dirty="0" err="1">
                          <a:solidFill>
                            <a:srgbClr val="000000"/>
                          </a:solidFill>
                          <a:effectLst/>
                          <a:latin typeface="Palatino Linotype" panose="02040502050505030304" pitchFamily="18" charset="0"/>
                        </a:rPr>
                        <a:t>Завойко</a:t>
                      </a:r>
                      <a:r>
                        <a:rPr lang="ru-RU" sz="1000" b="0" i="0" u="none" strike="noStrike" dirty="0">
                          <a:solidFill>
                            <a:srgbClr val="000000"/>
                          </a:solidFill>
                          <a:effectLst/>
                          <a:latin typeface="Palatino Linotype" panose="02040502050505030304" pitchFamily="18" charset="0"/>
                        </a:rPr>
                        <a:t>)</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5"/>
                  </a:ext>
                </a:extLst>
              </a:tr>
              <a:tr h="374469">
                <a:tc vMerge="1">
                  <a:txBody>
                    <a:bodyPr/>
                    <a:lstStyle/>
                    <a:p>
                      <a:endParaRPr lang="ru-RU" sz="1000" dirty="0"/>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КГАУ «Спортивная школа олимпийского резерва тхэквондо» – на обновление материально-технической базы (приобретение спортивного инвентаря) спортивного зала, расположенного по адресу г. Петропавловск-Камчатский, ул. Корякская, 5</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6"/>
                  </a:ext>
                </a:extLst>
              </a:tr>
              <a:tr h="266959">
                <a:tc vMerge="1">
                  <a:txBody>
                    <a:bodyPr/>
                    <a:lstStyle/>
                    <a:p>
                      <a:endParaRPr lang="ru-RU" sz="1000" dirty="0"/>
                    </a:p>
                  </a:txBody>
                  <a:tcPr anchor="ctr"/>
                </a:tc>
                <a:tc>
                  <a:txBody>
                    <a:bodyPr/>
                    <a:lstStyle/>
                    <a:p>
                      <a:pPr algn="just" fontAlgn="t"/>
                      <a:r>
                        <a:rPr lang="ru-RU" sz="1000" b="0" i="0" u="none" strike="noStrike">
                          <a:solidFill>
                            <a:srgbClr val="000000"/>
                          </a:solidFill>
                          <a:effectLst/>
                          <a:latin typeface="Palatino Linotype" panose="02040502050505030304" pitchFamily="18" charset="0"/>
                        </a:rPr>
                        <a:t>КГБУ «Спортивная школа олимпийского резерва единоборств» – на приобретение спортивного инвентаря и экипировки спортсменам</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7"/>
                  </a:ext>
                </a:extLst>
              </a:tr>
              <a:tr h="266959">
                <a:tc vMerge="1">
                  <a:txBody>
                    <a:bodyPr/>
                    <a:lstStyle/>
                    <a:p>
                      <a:endParaRPr lang="ru-RU" sz="1000" dirty="0"/>
                    </a:p>
                  </a:txBody>
                  <a:tcPr anchor="ctr"/>
                </a:tc>
                <a:tc>
                  <a:txBody>
                    <a:bodyPr/>
                    <a:lstStyle/>
                    <a:p>
                      <a:pPr algn="just" fontAlgn="t"/>
                      <a:r>
                        <a:rPr lang="ru-RU" sz="1000" b="0" i="0" u="none" strike="noStrike">
                          <a:solidFill>
                            <a:srgbClr val="000000"/>
                          </a:solidFill>
                          <a:effectLst/>
                          <a:latin typeface="Palatino Linotype" panose="02040502050505030304" pitchFamily="18" charset="0"/>
                        </a:rPr>
                        <a:t>КГАУ СЗ «Камчатский центр социальной помощи семье и детям» – на приобретение компьютерной техники и мебели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8"/>
                  </a:ext>
                </a:extLst>
              </a:tr>
              <a:tr h="397899">
                <a:tc vMerge="1">
                  <a:txBody>
                    <a:bodyPr/>
                    <a:lstStyle/>
                    <a:p>
                      <a:endParaRPr lang="ru-RU" sz="1000" dirty="0"/>
                    </a:p>
                  </a:txBody>
                  <a:tcPr anchor="ctr"/>
                </a:tc>
                <a:tc>
                  <a:txBody>
                    <a:bodyPr/>
                    <a:lstStyle/>
                    <a:p>
                      <a:pPr algn="l" fontAlgn="t"/>
                      <a:r>
                        <a:rPr lang="ru-RU" sz="1000" b="0" i="0" u="none" strike="noStrike">
                          <a:solidFill>
                            <a:srgbClr val="000000"/>
                          </a:solidFill>
                          <a:effectLst/>
                          <a:latin typeface="Palatino Linotype" panose="02040502050505030304" pitchFamily="18" charset="0"/>
                        </a:rPr>
                        <a:t>КГАПУ СЗ «Камчатский комплексный центр по оказанию помощи лицам без определенного места жительства и занятий и социальной реабилитации граждан» – на приобретение мебели, телевизора, СВЧ-печи и стиральной машины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9"/>
                  </a:ext>
                </a:extLst>
              </a:tr>
              <a:tr h="266959">
                <a:tc vMerge="1">
                  <a:txBody>
                    <a:bodyPr/>
                    <a:lstStyle/>
                    <a:p>
                      <a:endParaRPr lang="ru-RU" sz="1000" dirty="0"/>
                    </a:p>
                  </a:txBody>
                  <a:tcPr anchor="ctr"/>
                </a:tc>
                <a:tc>
                  <a:txBody>
                    <a:bodyPr/>
                    <a:lstStyle/>
                    <a:p>
                      <a:pPr algn="just" fontAlgn="t"/>
                      <a:r>
                        <a:rPr lang="ru-RU" sz="1000" b="0" i="0" u="none" strike="noStrike">
                          <a:solidFill>
                            <a:srgbClr val="000000"/>
                          </a:solidFill>
                          <a:effectLst/>
                          <a:latin typeface="Palatino Linotype" panose="02040502050505030304" pitchFamily="18" charset="0"/>
                        </a:rPr>
                        <a:t>КГАУ «Камчатский театр кукол»  – оснащение оборудованием художественно-постановочного цеха КГАУ "Камчатский театр кукол"</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0"/>
                  </a:ext>
                </a:extLst>
              </a:tr>
              <a:tr h="386184">
                <a:tc vMerge="1">
                  <a:txBody>
                    <a:bodyPr/>
                    <a:lstStyle/>
                    <a:p>
                      <a:endParaRPr lang="ru-RU" sz="1000" dirty="0"/>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АНО «Центр семейной культуры «Благодать» - на проведение «открытых уроков» для учащихся средних школ </a:t>
                      </a:r>
                      <a:r>
                        <a:rPr lang="ru-RU" sz="1000" b="0" i="0" u="none" strike="noStrike" dirty="0" smtClean="0">
                          <a:solidFill>
                            <a:srgbClr val="000000"/>
                          </a:solidFill>
                          <a:effectLst/>
                          <a:latin typeface="Palatino Linotype" panose="02040502050505030304" pitchFamily="18" charset="0"/>
                        </a:rPr>
                        <a:t>                            г</a:t>
                      </a:r>
                      <a:r>
                        <a:rPr lang="ru-RU" sz="1000" b="0" i="0" u="none" strike="noStrike" dirty="0">
                          <a:solidFill>
                            <a:srgbClr val="000000"/>
                          </a:solidFill>
                          <a:effectLst/>
                          <a:latin typeface="Palatino Linotype" panose="02040502050505030304" pitchFamily="18" charset="0"/>
                        </a:rPr>
                        <a:t>. Петропавловска- Камчатского 2-го избирательного округа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1"/>
                  </a:ext>
                </a:extLst>
              </a:tr>
              <a:tr h="274838">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3</a:t>
                      </a: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Проведение обзорных экскурсий по Авачинской бухте для учащихся МАОУ СОШ № 1 П-Камчатского городского округа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84,0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560218569"/>
                  </a:ext>
                </a:extLst>
              </a:tr>
              <a:tr h="274838">
                <a:tc vMerge="1">
                  <a:txBody>
                    <a:bodyPr/>
                    <a:lstStyle/>
                    <a:p>
                      <a:endParaRPr lang="ru-RU"/>
                    </a:p>
                  </a:txBody>
                  <a:tcPr/>
                </a:tc>
                <a:tc>
                  <a:txBody>
                    <a:bodyPr/>
                    <a:lstStyle/>
                    <a:p>
                      <a:pPr algn="l" fontAlgn="t"/>
                      <a:r>
                        <a:rPr lang="ru-RU" sz="1000" b="0" i="0" u="none" strike="noStrike">
                          <a:solidFill>
                            <a:srgbClr val="000000"/>
                          </a:solidFill>
                          <a:effectLst/>
                          <a:latin typeface="Palatino Linotype" panose="02040502050505030304" pitchFamily="18" charset="0"/>
                        </a:rPr>
                        <a:t>Проведение обзорной экскурсии по Авачинской бухте для учащихся МБОУ СОШ № 9 П-Камчатского городского округа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42,0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3"/>
                  </a:ext>
                </a:extLst>
              </a:tr>
              <a:tr h="270588">
                <a:tc vMerge="1">
                  <a:txBody>
                    <a:bodyPr/>
                    <a:lstStyle/>
                    <a:p>
                      <a:endParaRPr lang="ru-RU" sz="900"/>
                    </a:p>
                  </a:txBody>
                  <a:tcPr/>
                </a:tc>
                <a:tc>
                  <a:txBody>
                    <a:bodyPr/>
                    <a:lstStyle/>
                    <a:p>
                      <a:pPr algn="l" fontAlgn="t"/>
                      <a:r>
                        <a:rPr lang="ru-RU" sz="1000" b="0" i="0" u="none" strike="noStrike">
                          <a:solidFill>
                            <a:srgbClr val="000000"/>
                          </a:solidFill>
                          <a:effectLst/>
                          <a:latin typeface="Palatino Linotype" panose="02040502050505030304" pitchFamily="18" charset="0"/>
                        </a:rPr>
                        <a:t>Проведение обзорной экскурсии по Авачинской бухте для учащихся МБОУ СОШ № 15 П-Камчатского городского округа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42,0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941240190"/>
                  </a:ext>
                </a:extLst>
              </a:tr>
              <a:tr h="270588">
                <a:tc vMerge="1">
                  <a:txBody>
                    <a:bodyPr/>
                    <a:lstStyle/>
                    <a:p>
                      <a:endParaRPr lang="ru-RU" sz="900"/>
                    </a:p>
                  </a:txBody>
                  <a:tcPr/>
                </a:tc>
                <a:tc>
                  <a:txBody>
                    <a:bodyPr/>
                    <a:lstStyle/>
                    <a:p>
                      <a:pPr algn="l" fontAlgn="t"/>
                      <a:r>
                        <a:rPr lang="ru-RU" sz="1000" b="0" i="0" u="none" strike="noStrike">
                          <a:solidFill>
                            <a:srgbClr val="000000"/>
                          </a:solidFill>
                          <a:effectLst/>
                          <a:latin typeface="Palatino Linotype" panose="02040502050505030304" pitchFamily="18" charset="0"/>
                        </a:rPr>
                        <a:t>Проведение обзорных экскурсий по Авачинской бухте для учащихся МАОУ СОШ № 27 П-Камчатского городского округа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84,0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372339604"/>
                  </a:ext>
                </a:extLst>
              </a:tr>
              <a:tr h="242596">
                <a:tc vMerge="1">
                  <a:txBody>
                    <a:bodyPr/>
                    <a:lstStyle/>
                    <a:p>
                      <a:endParaRPr lang="ru-RU" sz="900"/>
                    </a:p>
                  </a:txBody>
                  <a:tcPr/>
                </a:tc>
                <a:tc>
                  <a:txBody>
                    <a:bodyPr/>
                    <a:lstStyle/>
                    <a:p>
                      <a:pPr algn="l" fontAlgn="t"/>
                      <a:r>
                        <a:rPr lang="ru-RU" sz="1000" b="0" i="0" u="none" strike="noStrike">
                          <a:solidFill>
                            <a:srgbClr val="000000"/>
                          </a:solidFill>
                          <a:effectLst/>
                          <a:latin typeface="Palatino Linotype" panose="02040502050505030304" pitchFamily="18" charset="0"/>
                        </a:rPr>
                        <a:t>Проведение обзорных экскурсий по Авачинской бухте для учащихся МАОУ СОШ № 28 П-Камчатского городского округа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84,0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4091037157"/>
                  </a:ext>
                </a:extLst>
              </a:tr>
              <a:tr h="218440">
                <a:tc vMerge="1">
                  <a:txBody>
                    <a:bodyPr/>
                    <a:lstStyle/>
                    <a:p>
                      <a:endParaRPr lang="ru-RU" sz="900"/>
                    </a:p>
                  </a:txBody>
                  <a:tcPr/>
                </a:tc>
                <a:tc>
                  <a:txBody>
                    <a:bodyPr/>
                    <a:lstStyle/>
                    <a:p>
                      <a:pPr algn="l" fontAlgn="t"/>
                      <a:r>
                        <a:rPr lang="ru-RU" sz="1000" b="0" i="0" u="none" strike="noStrike">
                          <a:solidFill>
                            <a:srgbClr val="000000"/>
                          </a:solidFill>
                          <a:effectLst/>
                          <a:latin typeface="Palatino Linotype" panose="02040502050505030304" pitchFamily="18" charset="0"/>
                        </a:rPr>
                        <a:t>Проведение обзорной экскурсии по Авачинской бухте для учащихся МБОУ СОШ № 32 П-Камчатского городского округа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42,0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708605776"/>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70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7828266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12315" y="77985"/>
            <a:ext cx="998991" cy="307777"/>
          </a:xfrm>
          <a:prstGeom prst="rect">
            <a:avLst/>
          </a:prstGeom>
          <a:noFill/>
        </p:spPr>
        <p:txBody>
          <a:bodyPr wrap="none" rtlCol="0">
            <a:spAutoFit/>
          </a:bodyPr>
          <a:lstStyle/>
          <a:p>
            <a:r>
              <a:rPr lang="ru-RU" sz="1400" b="1" i="1" dirty="0" smtClean="0">
                <a:solidFill>
                  <a:schemeClr val="bg1">
                    <a:lumMod val="50000"/>
                  </a:schemeClr>
                </a:solidFill>
              </a:rPr>
              <a:t>71 СЛАЙД </a:t>
            </a:r>
            <a:endParaRPr lang="ru-RU" sz="1400" b="1" i="1" dirty="0">
              <a:solidFill>
                <a:schemeClr val="bg1">
                  <a:lumMod val="50000"/>
                </a:schemeClr>
              </a:solidFill>
            </a:endParaRPr>
          </a:p>
        </p:txBody>
      </p:sp>
      <p:graphicFrame>
        <p:nvGraphicFramePr>
          <p:cNvPr id="5" name="Объект 4"/>
          <p:cNvGraphicFramePr>
            <a:graphicFrameLocks noGrp="1"/>
          </p:cNvGraphicFramePr>
          <p:nvPr>
            <p:ph idx="1"/>
            <p:extLst/>
          </p:nvPr>
        </p:nvGraphicFramePr>
        <p:xfrm>
          <a:off x="600269" y="640474"/>
          <a:ext cx="10972800" cy="5653788"/>
        </p:xfrm>
        <a:graphic>
          <a:graphicData uri="http://schemas.openxmlformats.org/drawingml/2006/table">
            <a:tbl>
              <a:tblPr firstRow="1" bandRow="1">
                <a:tableStyleId>{5C22544A-7EE6-4342-B048-85BDC9FD1C3A}</a:tableStyleId>
              </a:tblPr>
              <a:tblGrid>
                <a:gridCol w="2217576">
                  <a:extLst>
                    <a:ext uri="{9D8B030D-6E8A-4147-A177-3AD203B41FA5}">
                      <a16:colId xmlns:a16="http://schemas.microsoft.com/office/drawing/2014/main" val="202311568"/>
                    </a:ext>
                  </a:extLst>
                </a:gridCol>
                <a:gridCol w="7427167">
                  <a:extLst>
                    <a:ext uri="{9D8B030D-6E8A-4147-A177-3AD203B41FA5}">
                      <a16:colId xmlns:a16="http://schemas.microsoft.com/office/drawing/2014/main" val="866004344"/>
                    </a:ext>
                  </a:extLst>
                </a:gridCol>
                <a:gridCol w="1328057">
                  <a:extLst>
                    <a:ext uri="{9D8B030D-6E8A-4147-A177-3AD203B41FA5}">
                      <a16:colId xmlns:a16="http://schemas.microsoft.com/office/drawing/2014/main" val="1754850854"/>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2018 год</a:t>
                      </a:r>
                    </a:p>
                  </a:txBody>
                  <a:tcPr/>
                </a:tc>
                <a:extLst>
                  <a:ext uri="{0D108BD9-81ED-4DB2-BD59-A6C34878D82A}">
                    <a16:rowId xmlns:a16="http://schemas.microsoft.com/office/drawing/2014/main" val="862001015"/>
                  </a:ext>
                </a:extLst>
              </a:tr>
              <a:tr h="241580">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3</a:t>
                      </a:r>
                    </a:p>
                    <a:p>
                      <a:pPr algn="ctr"/>
                      <a:endParaRPr lang="ru-RU" sz="9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Проведение обзорной экскурсии по Авачинской бухте для учащихся МБОУ СОШ № 41 П-Камчатского городского округа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42,0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1"/>
                  </a:ext>
                </a:extLst>
              </a:tr>
              <a:tr h="241580">
                <a:tc vMerge="1">
                  <a:txBody>
                    <a:bodyPr/>
                    <a:lstStyle/>
                    <a:p>
                      <a:pPr algn="ctr"/>
                      <a:endParaRPr lang="ru-RU" sz="9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 МАДОУ «Детский сад </a:t>
                      </a:r>
                      <a:r>
                        <a:rPr lang="ru-RU" sz="1000" b="0" i="0" u="none" strike="noStrike" dirty="0" smtClean="0">
                          <a:solidFill>
                            <a:srgbClr val="000000"/>
                          </a:solidFill>
                          <a:effectLst/>
                          <a:latin typeface="Palatino Linotype" panose="02040502050505030304" pitchFamily="18" charset="0"/>
                        </a:rPr>
                        <a:t>№ 16»</a:t>
                      </a:r>
                      <a:r>
                        <a:rPr lang="ru-RU" sz="1000" b="0" i="0" u="none" strike="noStrike" baseline="0" dirty="0" smtClean="0">
                          <a:solidFill>
                            <a:srgbClr val="000000"/>
                          </a:solidFill>
                          <a:effectLst/>
                          <a:latin typeface="Palatino Linotype" panose="02040502050505030304" pitchFamily="18" charset="0"/>
                        </a:rPr>
                        <a:t> </a:t>
                      </a:r>
                      <a:r>
                        <a:rPr lang="ru-RU" sz="1000" b="0" i="0" u="none" strike="noStrike" dirty="0" smtClean="0">
                          <a:solidFill>
                            <a:srgbClr val="000000"/>
                          </a:solidFill>
                          <a:effectLst/>
                          <a:latin typeface="Palatino Linotype" panose="02040502050505030304" pitchFamily="18" charset="0"/>
                        </a:rPr>
                        <a:t>П-Камчатского </a:t>
                      </a:r>
                      <a:r>
                        <a:rPr lang="ru-RU" sz="1000" b="0" i="0" u="none" strike="noStrike" dirty="0">
                          <a:solidFill>
                            <a:srgbClr val="000000"/>
                          </a:solidFill>
                          <a:effectLst/>
                          <a:latin typeface="Palatino Linotype" panose="02040502050505030304" pitchFamily="18" charset="0"/>
                        </a:rPr>
                        <a:t>городского </a:t>
                      </a:r>
                      <a:r>
                        <a:rPr lang="ru-RU" sz="1000" b="0" i="0" u="none" strike="noStrike" dirty="0" smtClean="0">
                          <a:solidFill>
                            <a:srgbClr val="000000"/>
                          </a:solidFill>
                          <a:effectLst/>
                          <a:latin typeface="Palatino Linotype" panose="02040502050505030304" pitchFamily="18" charset="0"/>
                        </a:rPr>
                        <a:t>округа</a:t>
                      </a:r>
                      <a:r>
                        <a:rPr lang="ru-RU" sz="1000" b="0" i="0" u="none" strike="noStrike" baseline="0" dirty="0" smtClean="0">
                          <a:solidFill>
                            <a:srgbClr val="000000"/>
                          </a:solidFill>
                          <a:effectLst/>
                          <a:latin typeface="Palatino Linotype" panose="02040502050505030304" pitchFamily="18" charset="0"/>
                        </a:rPr>
                        <a:t> </a:t>
                      </a:r>
                      <a:r>
                        <a:rPr lang="ru-RU" sz="1000" b="0" i="0" u="none" strike="noStrike" dirty="0" smtClean="0">
                          <a:solidFill>
                            <a:srgbClr val="000000"/>
                          </a:solidFill>
                          <a:effectLst/>
                          <a:latin typeface="Palatino Linotype" panose="02040502050505030304" pitchFamily="18" charset="0"/>
                        </a:rPr>
                        <a:t>приобретение </a:t>
                      </a:r>
                      <a:r>
                        <a:rPr lang="ru-RU" sz="1000" b="0" i="0" u="none" strike="noStrike" dirty="0">
                          <a:solidFill>
                            <a:srgbClr val="000000"/>
                          </a:solidFill>
                          <a:effectLst/>
                          <a:latin typeface="Palatino Linotype" panose="02040502050505030304" pitchFamily="18" charset="0"/>
                        </a:rPr>
                        <a:t>стройматериалов, ремонт помещений детского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2"/>
                  </a:ext>
                </a:extLst>
              </a:tr>
              <a:tr h="241580">
                <a:tc vMerge="1">
                  <a:txBody>
                    <a:bodyPr/>
                    <a:lstStyle/>
                    <a:p>
                      <a:pPr algn="ctr"/>
                      <a:endParaRPr lang="ru-RU" sz="9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МБДОУ «Детский сад </a:t>
                      </a:r>
                      <a:r>
                        <a:rPr lang="ru-RU" sz="1000" b="0" i="0" u="none" strike="noStrike" dirty="0" smtClean="0">
                          <a:solidFill>
                            <a:srgbClr val="000000"/>
                          </a:solidFill>
                          <a:effectLst/>
                          <a:latin typeface="Palatino Linotype" panose="02040502050505030304" pitchFamily="18" charset="0"/>
                        </a:rPr>
                        <a:t>№ 18</a:t>
                      </a:r>
                      <a:r>
                        <a:rPr lang="ru-RU" sz="1000" b="0" i="0" u="none" strike="noStrike" dirty="0">
                          <a:solidFill>
                            <a:srgbClr val="000000"/>
                          </a:solidFill>
                          <a:effectLst/>
                          <a:latin typeface="Palatino Linotype" panose="02040502050505030304" pitchFamily="18" charset="0"/>
                        </a:rPr>
                        <a:t>» П-Камчатского городского </a:t>
                      </a:r>
                      <a:r>
                        <a:rPr lang="ru-RU" sz="1000" b="0" i="0" u="none" strike="noStrike" dirty="0" smtClean="0">
                          <a:solidFill>
                            <a:srgbClr val="000000"/>
                          </a:solidFill>
                          <a:effectLst/>
                          <a:latin typeface="Palatino Linotype" panose="02040502050505030304" pitchFamily="18" charset="0"/>
                        </a:rPr>
                        <a:t>округа</a:t>
                      </a:r>
                      <a:r>
                        <a:rPr lang="ru-RU" sz="1000" b="0" i="0" u="none" strike="noStrike" baseline="0" dirty="0" smtClean="0">
                          <a:solidFill>
                            <a:srgbClr val="000000"/>
                          </a:solidFill>
                          <a:effectLst/>
                          <a:latin typeface="Palatino Linotype" panose="02040502050505030304" pitchFamily="18" charset="0"/>
                        </a:rPr>
                        <a:t> </a:t>
                      </a:r>
                      <a:r>
                        <a:rPr lang="ru-RU" sz="1000" b="0" i="0" u="none" strike="noStrike" dirty="0" smtClean="0">
                          <a:solidFill>
                            <a:srgbClr val="000000"/>
                          </a:solidFill>
                          <a:effectLst/>
                          <a:latin typeface="Palatino Linotype" panose="02040502050505030304" pitchFamily="18" charset="0"/>
                        </a:rPr>
                        <a:t>приобретение </a:t>
                      </a:r>
                      <a:r>
                        <a:rPr lang="ru-RU" sz="1000" b="0" i="0" u="none" strike="noStrike" dirty="0">
                          <a:solidFill>
                            <a:srgbClr val="000000"/>
                          </a:solidFill>
                          <a:effectLst/>
                          <a:latin typeface="Palatino Linotype" panose="02040502050505030304" pitchFamily="18" charset="0"/>
                        </a:rPr>
                        <a:t>стройматериалов, ремонт помещений детского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3"/>
                  </a:ext>
                </a:extLst>
              </a:tr>
              <a:tr h="241580">
                <a:tc vMerge="1">
                  <a:txBody>
                    <a:bodyPr/>
                    <a:lstStyle/>
                    <a:p>
                      <a:pPr algn="ctr"/>
                      <a:endParaRPr lang="ru-RU" sz="9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МБДОУ «Детский сад </a:t>
                      </a:r>
                      <a:r>
                        <a:rPr lang="ru-RU" sz="1000" b="0" i="0" u="none" strike="noStrike" dirty="0" smtClean="0">
                          <a:solidFill>
                            <a:srgbClr val="000000"/>
                          </a:solidFill>
                          <a:effectLst/>
                          <a:latin typeface="Palatino Linotype" panose="02040502050505030304" pitchFamily="18" charset="0"/>
                        </a:rPr>
                        <a:t>№ 35</a:t>
                      </a:r>
                      <a:r>
                        <a:rPr lang="ru-RU" sz="1000" b="0" i="0" u="none" strike="noStrike" dirty="0">
                          <a:solidFill>
                            <a:srgbClr val="000000"/>
                          </a:solidFill>
                          <a:effectLst/>
                          <a:latin typeface="Palatino Linotype" panose="02040502050505030304" pitchFamily="18" charset="0"/>
                        </a:rPr>
                        <a:t>» П-Камчатского городского </a:t>
                      </a:r>
                      <a:r>
                        <a:rPr lang="ru-RU" sz="1000" b="0" i="0" u="none" strike="noStrike" dirty="0" smtClean="0">
                          <a:solidFill>
                            <a:srgbClr val="000000"/>
                          </a:solidFill>
                          <a:effectLst/>
                          <a:latin typeface="Palatino Linotype" panose="02040502050505030304" pitchFamily="18" charset="0"/>
                        </a:rPr>
                        <a:t>округа</a:t>
                      </a:r>
                      <a:r>
                        <a:rPr lang="ru-RU" sz="1000" b="0" i="0" u="none" strike="noStrike" baseline="0" dirty="0" smtClean="0">
                          <a:solidFill>
                            <a:srgbClr val="000000"/>
                          </a:solidFill>
                          <a:effectLst/>
                          <a:latin typeface="Palatino Linotype" panose="02040502050505030304" pitchFamily="18" charset="0"/>
                        </a:rPr>
                        <a:t> </a:t>
                      </a:r>
                      <a:r>
                        <a:rPr lang="ru-RU" sz="1000" b="0" i="0" u="none" strike="noStrike" dirty="0" smtClean="0">
                          <a:solidFill>
                            <a:srgbClr val="000000"/>
                          </a:solidFill>
                          <a:effectLst/>
                          <a:latin typeface="Palatino Linotype" panose="02040502050505030304" pitchFamily="18" charset="0"/>
                        </a:rPr>
                        <a:t>приобретение </a:t>
                      </a:r>
                      <a:r>
                        <a:rPr lang="ru-RU" sz="1000" b="0" i="0" u="none" strike="noStrike" dirty="0">
                          <a:solidFill>
                            <a:srgbClr val="000000"/>
                          </a:solidFill>
                          <a:effectLst/>
                          <a:latin typeface="Palatino Linotype" panose="02040502050505030304" pitchFamily="18" charset="0"/>
                        </a:rPr>
                        <a:t>стройматериалов, ремонт помещений детского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80,0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4"/>
                  </a:ext>
                </a:extLst>
              </a:tr>
              <a:tr h="241580">
                <a:tc vMerge="1">
                  <a:txBody>
                    <a:bodyPr/>
                    <a:lstStyle/>
                    <a:p>
                      <a:pPr algn="ctr"/>
                      <a:endParaRPr lang="ru-RU" sz="9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МБДОУ «Детский сад </a:t>
                      </a:r>
                      <a:r>
                        <a:rPr lang="ru-RU" sz="1000" b="0" i="0" u="none" strike="noStrike" dirty="0" smtClean="0">
                          <a:solidFill>
                            <a:srgbClr val="000000"/>
                          </a:solidFill>
                          <a:effectLst/>
                          <a:latin typeface="Palatino Linotype" panose="02040502050505030304" pitchFamily="18" charset="0"/>
                        </a:rPr>
                        <a:t>№ 44</a:t>
                      </a:r>
                      <a:r>
                        <a:rPr lang="ru-RU" sz="1000" b="0" i="0" u="none" strike="noStrike" dirty="0">
                          <a:solidFill>
                            <a:srgbClr val="000000"/>
                          </a:solidFill>
                          <a:effectLst/>
                          <a:latin typeface="Palatino Linotype" panose="02040502050505030304" pitchFamily="18" charset="0"/>
                        </a:rPr>
                        <a:t>» П-Камчатского городского </a:t>
                      </a:r>
                      <a:r>
                        <a:rPr lang="ru-RU" sz="1000" b="0" i="0" u="none" strike="noStrike" dirty="0" smtClean="0">
                          <a:solidFill>
                            <a:srgbClr val="000000"/>
                          </a:solidFill>
                          <a:effectLst/>
                          <a:latin typeface="Palatino Linotype" panose="02040502050505030304" pitchFamily="18" charset="0"/>
                        </a:rPr>
                        <a:t>округа</a:t>
                      </a:r>
                      <a:r>
                        <a:rPr lang="ru-RU" sz="1000" b="0" i="0" u="none" strike="noStrike" baseline="0" dirty="0" smtClean="0">
                          <a:solidFill>
                            <a:srgbClr val="000000"/>
                          </a:solidFill>
                          <a:effectLst/>
                          <a:latin typeface="Palatino Linotype" panose="02040502050505030304" pitchFamily="18" charset="0"/>
                        </a:rPr>
                        <a:t> </a:t>
                      </a:r>
                      <a:r>
                        <a:rPr lang="ru-RU" sz="1000" b="0" i="0" u="none" strike="noStrike" dirty="0" smtClean="0">
                          <a:solidFill>
                            <a:srgbClr val="000000"/>
                          </a:solidFill>
                          <a:effectLst/>
                          <a:latin typeface="Palatino Linotype" panose="02040502050505030304" pitchFamily="18" charset="0"/>
                        </a:rPr>
                        <a:t>приобретение </a:t>
                      </a:r>
                      <a:r>
                        <a:rPr lang="ru-RU" sz="1000" b="0" i="0" u="none" strike="noStrike" dirty="0">
                          <a:solidFill>
                            <a:srgbClr val="000000"/>
                          </a:solidFill>
                          <a:effectLst/>
                          <a:latin typeface="Palatino Linotype" panose="02040502050505030304" pitchFamily="18" charset="0"/>
                        </a:rPr>
                        <a:t>стройматериалов, ремонт помещений детского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5"/>
                  </a:ext>
                </a:extLst>
              </a:tr>
              <a:tr h="241580">
                <a:tc vMerge="1">
                  <a:txBody>
                    <a:bodyPr/>
                    <a:lstStyle/>
                    <a:p>
                      <a:pPr algn="ctr"/>
                      <a:endParaRPr lang="ru-RU" sz="9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МБДОУ «Детский сад </a:t>
                      </a:r>
                      <a:r>
                        <a:rPr lang="ru-RU" sz="1000" b="0" i="0" u="none" strike="noStrike" dirty="0" smtClean="0">
                          <a:solidFill>
                            <a:srgbClr val="000000"/>
                          </a:solidFill>
                          <a:effectLst/>
                          <a:latin typeface="Palatino Linotype" panose="02040502050505030304" pitchFamily="18" charset="0"/>
                        </a:rPr>
                        <a:t>№ 46</a:t>
                      </a:r>
                      <a:r>
                        <a:rPr lang="ru-RU" sz="1000" b="0" i="0" u="none" strike="noStrike" dirty="0">
                          <a:solidFill>
                            <a:srgbClr val="000000"/>
                          </a:solidFill>
                          <a:effectLst/>
                          <a:latin typeface="Palatino Linotype" panose="02040502050505030304" pitchFamily="18" charset="0"/>
                        </a:rPr>
                        <a:t>» П-Камчатского городского </a:t>
                      </a:r>
                      <a:r>
                        <a:rPr lang="ru-RU" sz="1000" b="0" i="0" u="none" strike="noStrike" dirty="0" smtClean="0">
                          <a:solidFill>
                            <a:srgbClr val="000000"/>
                          </a:solidFill>
                          <a:effectLst/>
                          <a:latin typeface="Palatino Linotype" panose="02040502050505030304" pitchFamily="18" charset="0"/>
                        </a:rPr>
                        <a:t>округа</a:t>
                      </a:r>
                      <a:r>
                        <a:rPr lang="ru-RU" sz="1000" b="0" i="0" u="none" strike="noStrike" baseline="0" dirty="0" smtClean="0">
                          <a:solidFill>
                            <a:srgbClr val="000000"/>
                          </a:solidFill>
                          <a:effectLst/>
                          <a:latin typeface="Palatino Linotype" panose="02040502050505030304" pitchFamily="18" charset="0"/>
                        </a:rPr>
                        <a:t> </a:t>
                      </a:r>
                      <a:r>
                        <a:rPr lang="ru-RU" sz="1000" b="0" i="0" u="none" strike="noStrike" dirty="0" smtClean="0">
                          <a:solidFill>
                            <a:srgbClr val="000000"/>
                          </a:solidFill>
                          <a:effectLst/>
                          <a:latin typeface="Palatino Linotype" panose="02040502050505030304" pitchFamily="18" charset="0"/>
                        </a:rPr>
                        <a:t>приобретение </a:t>
                      </a:r>
                      <a:r>
                        <a:rPr lang="ru-RU" sz="1000" b="0" i="0" u="none" strike="noStrike" dirty="0">
                          <a:solidFill>
                            <a:srgbClr val="000000"/>
                          </a:solidFill>
                          <a:effectLst/>
                          <a:latin typeface="Palatino Linotype" panose="02040502050505030304" pitchFamily="18" charset="0"/>
                        </a:rPr>
                        <a:t>стройматериалов, ремонт помещений детского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6"/>
                  </a:ext>
                </a:extLst>
              </a:tr>
              <a:tr h="405052">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4</a:t>
                      </a:r>
                    </a:p>
                    <a:p>
                      <a:pPr algn="ctr"/>
                      <a:endParaRPr lang="ru-RU" sz="900" dirty="0">
                        <a:latin typeface="Palatino Linotype" panose="02040502050505030304" pitchFamily="18" charset="0"/>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МАУК «Дом культуры и досуга «Апрель» - расходы на участие творческого коллектива танцевального спортивного клуба бальных танцев «Кантилена» в семинарах, смотрах, конкурсах, фестивалях, спортивных соревнованиях, спортивных сборах.</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359733586"/>
                  </a:ext>
                </a:extLst>
              </a:tr>
              <a:tr h="418012">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Управлению культуры, спорта и молодёжной политики Елизовского МР-  на приобретение и пошив костюмов для казачьего ансамбля «Русь»</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4080361487"/>
                  </a:ext>
                </a:extLst>
              </a:tr>
              <a:tr h="263642">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МОУ «Гимназия № 39» П-Камчатского городского округа – на  ремонт теплицы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4022509407"/>
                  </a:ext>
                </a:extLst>
              </a:tr>
              <a:tr h="370840">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МАУ ДО «ДЮСШ № 2» П-Камчатского городского округа - для организации и  проведения учебно-тренировочных сборов, обеспечения материально-технической базы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231136569"/>
                  </a:ext>
                </a:extLst>
              </a:tr>
              <a:tr h="279918">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МБУ ДО «ДЮСШ № 5» П-Камчатского городского округа на организацию выезда спортсменов на соревнования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716271316"/>
                  </a:ext>
                </a:extLst>
              </a:tr>
              <a:tr h="414175">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МАОУ «Средняя общеобразовательная школа </a:t>
                      </a:r>
                      <a:r>
                        <a:rPr lang="ru-RU" sz="1000" b="0" i="0" u="none" strike="noStrike" dirty="0" smtClean="0">
                          <a:solidFill>
                            <a:srgbClr val="000000"/>
                          </a:solidFill>
                          <a:effectLst/>
                          <a:latin typeface="Palatino Linotype" panose="02040502050505030304" pitchFamily="18" charset="0"/>
                        </a:rPr>
                        <a:t>№ </a:t>
                      </a:r>
                      <a:r>
                        <a:rPr lang="ru-RU" sz="1000" b="0" i="0" u="none" strike="noStrike" dirty="0">
                          <a:solidFill>
                            <a:srgbClr val="000000"/>
                          </a:solidFill>
                          <a:effectLst/>
                          <a:latin typeface="Palatino Linotype" panose="02040502050505030304" pitchFamily="18" charset="0"/>
                        </a:rPr>
                        <a:t>27» П-Камчатского городского округа -  на проведение ремонтных работ в школе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293541813"/>
                  </a:ext>
                </a:extLst>
              </a:tr>
              <a:tr h="430556">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МАДОУ «Детский сад № 6 комбинированного вида» П-Камчатского городского округа  -  на асфальтирование детской площадки территории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400,0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177630243"/>
                  </a:ext>
                </a:extLst>
              </a:tr>
              <a:tr h="192625">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КГБУ "Спортивная школа олимпийского резерва единоборств" – проведение соревнований, командирование спортсменов</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600,0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472532788"/>
                  </a:ext>
                </a:extLst>
              </a:tr>
              <a:tr h="262605">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МАОУ СШ № 31 П-Камчатского городского округа – проведение  ремонта помещений школы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4108109351"/>
                  </a:ext>
                </a:extLst>
              </a:tr>
              <a:tr h="406918">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МАОУ «Гимназия № 39» П-Камчатского городского округа – проведение  ремонта теплицы гимназии  и помещений в здании гимназии</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223688831"/>
                  </a:ext>
                </a:extLst>
              </a:tr>
            </a:tbl>
          </a:graphicData>
        </a:graphic>
      </p:graphicFrame>
    </p:spTree>
    <p:extLst>
      <p:ext uri="{BB962C8B-B14F-4D97-AF65-F5344CB8AC3E}">
        <p14:creationId xmlns:p14="http://schemas.microsoft.com/office/powerpoint/2010/main" val="18712201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132445242"/>
              </p:ext>
            </p:extLst>
          </p:nvPr>
        </p:nvGraphicFramePr>
        <p:xfrm>
          <a:off x="581608" y="416539"/>
          <a:ext cx="10972800" cy="6009570"/>
        </p:xfrm>
        <a:graphic>
          <a:graphicData uri="http://schemas.openxmlformats.org/drawingml/2006/table">
            <a:tbl>
              <a:tblPr firstRow="1" bandRow="1">
                <a:tableStyleId>{5C22544A-7EE6-4342-B048-85BDC9FD1C3A}</a:tableStyleId>
              </a:tblPr>
              <a:tblGrid>
                <a:gridCol w="2254898">
                  <a:extLst>
                    <a:ext uri="{9D8B030D-6E8A-4147-A177-3AD203B41FA5}">
                      <a16:colId xmlns:a16="http://schemas.microsoft.com/office/drawing/2014/main" val="1771792408"/>
                    </a:ext>
                  </a:extLst>
                </a:gridCol>
                <a:gridCol w="7371184">
                  <a:extLst>
                    <a:ext uri="{9D8B030D-6E8A-4147-A177-3AD203B41FA5}">
                      <a16:colId xmlns:a16="http://schemas.microsoft.com/office/drawing/2014/main" val="1196062964"/>
                    </a:ext>
                  </a:extLst>
                </a:gridCol>
                <a:gridCol w="1346718">
                  <a:extLst>
                    <a:ext uri="{9D8B030D-6E8A-4147-A177-3AD203B41FA5}">
                      <a16:colId xmlns:a16="http://schemas.microsoft.com/office/drawing/2014/main" val="3035760013"/>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2018 год</a:t>
                      </a:r>
                    </a:p>
                  </a:txBody>
                  <a:tcPr/>
                </a:tc>
                <a:extLst>
                  <a:ext uri="{0D108BD9-81ED-4DB2-BD59-A6C34878D82A}">
                    <a16:rowId xmlns:a16="http://schemas.microsoft.com/office/drawing/2014/main" val="1713446996"/>
                  </a:ext>
                </a:extLst>
              </a:tr>
              <a:tr h="39771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5</a:t>
                      </a: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МАОУ «Средняя общеобразовательная </a:t>
                      </a:r>
                      <a:r>
                        <a:rPr lang="ru-RU" sz="1000" b="0" i="0" u="none" strike="noStrike" dirty="0" smtClean="0">
                          <a:solidFill>
                            <a:srgbClr val="000000"/>
                          </a:solidFill>
                          <a:effectLst/>
                          <a:latin typeface="Palatino Linotype" panose="02040502050505030304" pitchFamily="18" charset="0"/>
                        </a:rPr>
                        <a:t>школа </a:t>
                      </a:r>
                      <a:r>
                        <a:rPr lang="ru-RU" sz="1000" b="0" i="0" u="none" strike="noStrike" dirty="0">
                          <a:solidFill>
                            <a:srgbClr val="000000"/>
                          </a:solidFill>
                          <a:effectLst/>
                          <a:latin typeface="Palatino Linotype" panose="02040502050505030304" pitchFamily="18" charset="0"/>
                        </a:rPr>
                        <a:t>№ 30» П-Камчатского городского округа – на перепланировку помещений в здании школы под актовый зал, ремонтные работы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56729244"/>
                  </a:ext>
                </a:extLst>
              </a:tr>
              <a:tr h="374469">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МАОУ «Средняя общеобразовательная школа </a:t>
                      </a:r>
                      <a:r>
                        <a:rPr lang="ru-RU" sz="1000" b="0" i="0" u="none" strike="noStrike" dirty="0" smtClean="0">
                          <a:solidFill>
                            <a:srgbClr val="000000"/>
                          </a:solidFill>
                          <a:effectLst/>
                          <a:latin typeface="Palatino Linotype" panose="02040502050505030304" pitchFamily="18" charset="0"/>
                        </a:rPr>
                        <a:t>№ </a:t>
                      </a:r>
                      <a:r>
                        <a:rPr lang="ru-RU" sz="1000" b="0" i="0" u="none" strike="noStrike" dirty="0">
                          <a:solidFill>
                            <a:srgbClr val="000000"/>
                          </a:solidFill>
                          <a:effectLst/>
                          <a:latin typeface="Palatino Linotype" panose="02040502050505030304" pitchFamily="18" charset="0"/>
                        </a:rPr>
                        <a:t>33» П-Камчатского городского округа – на ремонт и оформление сцены актового зала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591889967"/>
                  </a:ext>
                </a:extLst>
              </a:tr>
              <a:tr h="219809">
                <a:tc rowSpan="1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6</a:t>
                      </a:r>
                    </a:p>
                    <a:p>
                      <a:endParaRPr lang="ru-RU" sz="1000" dirty="0">
                        <a:latin typeface="Palatino Linotype" panose="02040502050505030304" pitchFamily="18" charset="0"/>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КГОБУ «П-Камчатская школа № 2 для обучающихся с ограниченными возможностями здоровья» - приобретение оргтехники</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130056529"/>
                  </a:ext>
                </a:extLst>
              </a:tr>
              <a:tr h="219809">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КГБУ ДО «Камчатский центр развития творчества детей и юношества «Рассветы Камчатки» – приобретение ткани для пошива сценических костюмов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38065506"/>
                  </a:ext>
                </a:extLst>
              </a:tr>
              <a:tr h="219809">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КГБУ «Центр культуры и досуга «Сероглазка» – укрепление материально-технической базы учреждения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208975080"/>
                  </a:ext>
                </a:extLst>
              </a:tr>
              <a:tr h="396867">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МБУ ДО «Детско-юношеская спортивная </a:t>
                      </a:r>
                      <a:r>
                        <a:rPr lang="ru-RU" sz="1000" b="0" i="0" u="none" strike="noStrike" dirty="0" smtClean="0">
                          <a:solidFill>
                            <a:srgbClr val="000000"/>
                          </a:solidFill>
                          <a:effectLst/>
                          <a:latin typeface="Palatino Linotype" panose="02040502050505030304" pitchFamily="18" charset="0"/>
                        </a:rPr>
                        <a:t>школа№ </a:t>
                      </a:r>
                      <a:r>
                        <a:rPr lang="ru-RU" sz="1000" b="0" i="0" u="none" strike="noStrike" dirty="0">
                          <a:solidFill>
                            <a:srgbClr val="000000"/>
                          </a:solidFill>
                          <a:effectLst/>
                          <a:latin typeface="Palatino Linotype" panose="02040502050505030304" pitchFamily="18" charset="0"/>
                        </a:rPr>
                        <a:t>1» П-Камчатского городского округа – финансирование участия в шахматных соревнованиях на первенство ДВО и России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182276285"/>
                  </a:ext>
                </a:extLst>
              </a:tr>
              <a:tr h="400594">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КГБУ «Спортивная школа олимпийского резерва единоборств» - на организацию выезда для участия в соревнованиях и учебно-тренировочных сборах</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4189083904"/>
                  </a:ext>
                </a:extLst>
              </a:tr>
              <a:tr h="219809">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КГБУ «Камчатская краевая научная библиотека им. С.П. Крашенинникова» - обустройство центра социальной адаптации развития творчества молодежи, в том числе с учетом обеспечения беспрепятственного доступа для пользователей с ограниченными возможностями здоровья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740449272"/>
                  </a:ext>
                </a:extLst>
              </a:tr>
              <a:tr h="215143">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КГАУ "Спортивная школа олимпийского резерва тхэквондо" – приобретение спортивного инвентаря, участие в спортивных мероприятиях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425320331"/>
                  </a:ext>
                </a:extLst>
              </a:tr>
              <a:tr h="201148">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МАУ «Центр спортивной подготовки по </a:t>
                      </a:r>
                      <a:r>
                        <a:rPr lang="ru-RU" sz="1000" b="0" i="0" u="none" strike="noStrike" dirty="0" err="1">
                          <a:solidFill>
                            <a:srgbClr val="000000"/>
                          </a:solidFill>
                          <a:effectLst/>
                          <a:latin typeface="Palatino Linotype" panose="02040502050505030304" pitchFamily="18" charset="0"/>
                        </a:rPr>
                        <a:t>киокусинкай</a:t>
                      </a:r>
                      <a:r>
                        <a:rPr lang="ru-RU" sz="1000" b="0" i="0" u="none" strike="noStrike" dirty="0">
                          <a:solidFill>
                            <a:srgbClr val="000000"/>
                          </a:solidFill>
                          <a:effectLst/>
                          <a:latin typeface="Palatino Linotype" panose="02040502050505030304" pitchFamily="18" charset="0"/>
                        </a:rPr>
                        <a:t>» П-Камчатского городского округа - на приобретение спортивной формы, спортивного оборудования, участие в спортивных мероприятиях</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470606085"/>
                  </a:ext>
                </a:extLst>
              </a:tr>
              <a:tr h="224474">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Камчатская региональная общественная организация «Общество слепых» – проведение общественно-значимых мероприятий</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873886994"/>
                  </a:ext>
                </a:extLst>
              </a:tr>
              <a:tr h="210478">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КБУЗ «Камчатский краевой центр медицинской профилактики» - на приобретение оргтехники и комплектующих материалов</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314041634"/>
                  </a:ext>
                </a:extLst>
              </a:tr>
              <a:tr h="177821">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КГБУ «Спортивная школа олимпийского резерва единоборств» - на проведение спортивных соревнований и турниров по боксу, обеспечение участия спортсменов КГБУ СШОР единоборств во всероссийских, межрегиональных и международных спортивных соревнованиях по боксу</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839784807"/>
                  </a:ext>
                </a:extLst>
              </a:tr>
              <a:tr h="191817">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Общественная организация «Камчатская краевая Федерация Футбола» –приобретение спортивного инвентаря, участие в спортивных мероприятиях</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684886776"/>
                  </a:ext>
                </a:extLst>
              </a:tr>
              <a:tr h="187152">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КГБУ "Спортивно-адаптивная школа по </a:t>
                      </a:r>
                      <a:r>
                        <a:rPr lang="ru-RU" sz="1000" b="0" i="0" u="none" strike="noStrike" dirty="0" err="1">
                          <a:solidFill>
                            <a:srgbClr val="000000"/>
                          </a:solidFill>
                          <a:effectLst/>
                          <a:latin typeface="Palatino Linotype" panose="02040502050505030304" pitchFamily="18" charset="0"/>
                        </a:rPr>
                        <a:t>паралимпийским</a:t>
                      </a:r>
                      <a:r>
                        <a:rPr lang="ru-RU" sz="1000" b="0" i="0" u="none" strike="noStrike" dirty="0">
                          <a:solidFill>
                            <a:srgbClr val="000000"/>
                          </a:solidFill>
                          <a:effectLst/>
                          <a:latin typeface="Palatino Linotype" panose="02040502050505030304" pitchFamily="18" charset="0"/>
                        </a:rPr>
                        <a:t> и </a:t>
                      </a:r>
                      <a:r>
                        <a:rPr lang="ru-RU" sz="1000" b="0" i="0" u="none" strike="noStrike" dirty="0" err="1">
                          <a:solidFill>
                            <a:srgbClr val="000000"/>
                          </a:solidFill>
                          <a:effectLst/>
                          <a:latin typeface="Palatino Linotype" panose="02040502050505030304" pitchFamily="18" charset="0"/>
                        </a:rPr>
                        <a:t>сурдлимпийским</a:t>
                      </a:r>
                      <a:r>
                        <a:rPr lang="ru-RU" sz="1000" b="0" i="0" u="none" strike="noStrike" dirty="0">
                          <a:solidFill>
                            <a:srgbClr val="000000"/>
                          </a:solidFill>
                          <a:effectLst/>
                          <a:latin typeface="Palatino Linotype" panose="02040502050505030304" pitchFamily="18" charset="0"/>
                        </a:rPr>
                        <a:t> видам спорта" – проведение спортивных мероприятий</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503906032"/>
                  </a:ext>
                </a:extLst>
              </a:tr>
              <a:tr h="375829">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ГБУЗ "Петропавловск-Камчатская городская детская поликлиника № 1" - </a:t>
                      </a:r>
                      <a:r>
                        <a:rPr lang="ru-RU" sz="1000" b="0" i="0" u="none" strike="noStrike" dirty="0" err="1">
                          <a:solidFill>
                            <a:srgbClr val="000000"/>
                          </a:solidFill>
                          <a:effectLst/>
                          <a:latin typeface="Palatino Linotype" panose="02040502050505030304" pitchFamily="18" charset="0"/>
                        </a:rPr>
                        <a:t>приобритение</a:t>
                      </a:r>
                      <a:r>
                        <a:rPr lang="ru-RU" sz="1000" b="0" i="0" u="none" strike="noStrike" dirty="0">
                          <a:solidFill>
                            <a:srgbClr val="000000"/>
                          </a:solidFill>
                          <a:effectLst/>
                          <a:latin typeface="Palatino Linotype" panose="02040502050505030304" pitchFamily="18" charset="0"/>
                        </a:rPr>
                        <a:t> </a:t>
                      </a:r>
                      <a:r>
                        <a:rPr lang="ru-RU" sz="1000" b="0" i="0" u="none" strike="noStrike" dirty="0" err="1">
                          <a:solidFill>
                            <a:srgbClr val="000000"/>
                          </a:solidFill>
                          <a:effectLst/>
                          <a:latin typeface="Palatino Linotype" panose="02040502050505030304" pitchFamily="18" charset="0"/>
                        </a:rPr>
                        <a:t>оборудованиия</a:t>
                      </a:r>
                      <a:r>
                        <a:rPr lang="ru-RU" sz="1000" b="0" i="0" u="none" strike="noStrike" dirty="0">
                          <a:solidFill>
                            <a:srgbClr val="000000"/>
                          </a:solidFill>
                          <a:effectLst/>
                          <a:latin typeface="Palatino Linotype" panose="02040502050505030304" pitchFamily="18" charset="0"/>
                        </a:rPr>
                        <a:t> для обеспечения работы  кол центра регистратуры поликлиники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474625995"/>
                  </a:ext>
                </a:extLst>
              </a:tr>
            </a:tbl>
          </a:graphicData>
        </a:graphic>
      </p:graphicFrame>
      <p:sp>
        <p:nvSpPr>
          <p:cNvPr id="4" name="TextBox 3"/>
          <p:cNvSpPr txBox="1"/>
          <p:nvPr/>
        </p:nvSpPr>
        <p:spPr>
          <a:xfrm>
            <a:off x="10612315" y="77985"/>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72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48174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279461155"/>
              </p:ext>
            </p:extLst>
          </p:nvPr>
        </p:nvGraphicFramePr>
        <p:xfrm>
          <a:off x="562946" y="501161"/>
          <a:ext cx="11139615" cy="5841589"/>
        </p:xfrm>
        <a:graphic>
          <a:graphicData uri="http://schemas.openxmlformats.org/drawingml/2006/table">
            <a:tbl>
              <a:tblPr firstRow="1" bandRow="1">
                <a:tableStyleId>{5C22544A-7EE6-4342-B048-85BDC9FD1C3A}</a:tableStyleId>
              </a:tblPr>
              <a:tblGrid>
                <a:gridCol w="2260760">
                  <a:extLst>
                    <a:ext uri="{9D8B030D-6E8A-4147-A177-3AD203B41FA5}">
                      <a16:colId xmlns:a16="http://schemas.microsoft.com/office/drawing/2014/main" val="2038123730"/>
                    </a:ext>
                  </a:extLst>
                </a:gridCol>
                <a:gridCol w="7549553">
                  <a:extLst>
                    <a:ext uri="{9D8B030D-6E8A-4147-A177-3AD203B41FA5}">
                      <a16:colId xmlns:a16="http://schemas.microsoft.com/office/drawing/2014/main" val="4279662306"/>
                    </a:ext>
                  </a:extLst>
                </a:gridCol>
                <a:gridCol w="1329302">
                  <a:extLst>
                    <a:ext uri="{9D8B030D-6E8A-4147-A177-3AD203B41FA5}">
                      <a16:colId xmlns:a16="http://schemas.microsoft.com/office/drawing/2014/main" val="3260750462"/>
                    </a:ext>
                  </a:extLst>
                </a:gridCol>
              </a:tblGrid>
              <a:tr h="311617">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2018 год</a:t>
                      </a:r>
                    </a:p>
                  </a:txBody>
                  <a:tcPr/>
                </a:tc>
                <a:extLst>
                  <a:ext uri="{0D108BD9-81ED-4DB2-BD59-A6C34878D82A}">
                    <a16:rowId xmlns:a16="http://schemas.microsoft.com/office/drawing/2014/main" val="1334770327"/>
                  </a:ext>
                </a:extLst>
              </a:tr>
              <a:tr h="406421">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6</a:t>
                      </a:r>
                    </a:p>
                    <a:p>
                      <a:pPr algn="ctr"/>
                      <a:endParaRPr lang="ru-RU" sz="10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КГАУ социальной защиты «Камчатский центр социальной помощи семье и детям» отделение реабилитации детей с ограниченными возможностями здоровья «</a:t>
                      </a:r>
                      <a:r>
                        <a:rPr lang="ru-RU" sz="1000" b="0" i="0" u="none" strike="noStrike" dirty="0" err="1">
                          <a:solidFill>
                            <a:srgbClr val="000000"/>
                          </a:solidFill>
                          <a:effectLst/>
                          <a:latin typeface="Palatino Linotype" panose="02040502050505030304" pitchFamily="18" charset="0"/>
                        </a:rPr>
                        <a:t>Семицветик</a:t>
                      </a:r>
                      <a:r>
                        <a:rPr lang="ru-RU" sz="1000" b="0" i="0" u="none" strike="noStrike" dirty="0">
                          <a:solidFill>
                            <a:srgbClr val="000000"/>
                          </a:solidFill>
                          <a:effectLst/>
                          <a:latin typeface="Palatino Linotype" panose="02040502050505030304" pitchFamily="18" charset="0"/>
                        </a:rPr>
                        <a:t>» - приобретение мебели</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1"/>
                  </a:ext>
                </a:extLst>
              </a:tr>
              <a:tr h="330926">
                <a:tc vMerge="1">
                  <a:txBody>
                    <a:bodyPr/>
                    <a:lstStyle/>
                    <a:p>
                      <a:pPr algn="ctr"/>
                      <a:endParaRPr lang="ru-RU" sz="10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Камчатская региональная общероссийская организация инвалидов «Общество молодых инвалидов Камчатки» – проведение общественно-значимых мероприятий</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2"/>
                  </a:ext>
                </a:extLst>
              </a:tr>
              <a:tr h="357051">
                <a:tc vMerge="1">
                  <a:txBody>
                    <a:bodyPr/>
                    <a:lstStyle/>
                    <a:p>
                      <a:pPr algn="ctr"/>
                      <a:endParaRPr lang="ru-RU" sz="10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Краевая общественная организация «Камчатский клуб спортивного собаководства «Чемпион» – проведение спортивно-массовых мероприятий</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3"/>
                  </a:ext>
                </a:extLst>
              </a:tr>
              <a:tr h="418011">
                <a:tc vMerge="1">
                  <a:txBody>
                    <a:bodyPr/>
                    <a:lstStyle/>
                    <a:p>
                      <a:pPr algn="ctr"/>
                      <a:endParaRPr lang="ru-RU" sz="10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МАУ ДО «Детская юношеская спортивная школа </a:t>
                      </a:r>
                      <a:r>
                        <a:rPr lang="ru-RU" sz="1000" b="0" i="0" u="none" strike="noStrike" dirty="0" smtClean="0">
                          <a:solidFill>
                            <a:srgbClr val="000000"/>
                          </a:solidFill>
                          <a:effectLst/>
                          <a:latin typeface="Palatino Linotype" panose="02040502050505030304" pitchFamily="18" charset="0"/>
                        </a:rPr>
                        <a:t>№ </a:t>
                      </a:r>
                      <a:r>
                        <a:rPr lang="ru-RU" sz="1000" b="0" i="0" u="none" strike="noStrike" dirty="0">
                          <a:solidFill>
                            <a:srgbClr val="000000"/>
                          </a:solidFill>
                          <a:effectLst/>
                          <a:latin typeface="Palatino Linotype" panose="02040502050505030304" pitchFamily="18" charset="0"/>
                        </a:rPr>
                        <a:t>2» П-Камчатского городского округа - на  проведение и участие в учебно-тренировочных сборах, приобретение спортивного инвентаря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4"/>
                  </a:ext>
                </a:extLst>
              </a:tr>
              <a:tr h="374469">
                <a:tc vMerge="1">
                  <a:txBody>
                    <a:bodyPr/>
                    <a:lstStyle/>
                    <a:p>
                      <a:pPr algn="ctr"/>
                      <a:endParaRPr lang="ru-RU" sz="1000" dirty="0"/>
                    </a:p>
                  </a:txBody>
                  <a:tcPr anchor="ctr"/>
                </a:tc>
                <a:tc>
                  <a:txBody>
                    <a:bodyPr/>
                    <a:lstStyle/>
                    <a:p>
                      <a:pPr algn="l" fontAlgn="t"/>
                      <a:r>
                        <a:rPr lang="ru-RU" sz="1000" b="0" i="0" u="none" strike="noStrike">
                          <a:solidFill>
                            <a:srgbClr val="000000"/>
                          </a:solidFill>
                          <a:effectLst/>
                          <a:latin typeface="Palatino Linotype" panose="02040502050505030304" pitchFamily="18" charset="0"/>
                        </a:rPr>
                        <a:t>МБОУ «Средняя школа № 11 имени В.Д. Бубенина» П-Камчатского городского округа - на участие во всероссийском сборе воспитанников кадетских школ и корпусов</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5"/>
                  </a:ext>
                </a:extLst>
              </a:tr>
              <a:tr h="287383">
                <a:tc vMerge="1">
                  <a:txBody>
                    <a:bodyPr/>
                    <a:lstStyle/>
                    <a:p>
                      <a:pPr algn="ctr"/>
                      <a:endParaRPr lang="ru-RU" sz="10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МАДОУ «Детский сад № 22» П-Камчатского городского округа - на установку дверей , проведение юбилейных мероприятий</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6"/>
                  </a:ext>
                </a:extLst>
              </a:tr>
              <a:tr h="444137">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7</a:t>
                      </a:r>
                    </a:p>
                    <a:p>
                      <a:pPr algn="ctr"/>
                      <a:endParaRPr lang="ru-RU" sz="1000" dirty="0">
                        <a:latin typeface="Palatino Linotype" panose="02040502050505030304" pitchFamily="18" charset="0"/>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МАОУ ДЮСШ № 2 П-Камчатского городского округа - на пополнение материально-технической базы школы и проведение учебно-тренировочных сборов</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71677768"/>
                  </a:ext>
                </a:extLst>
              </a:tr>
              <a:tr h="391885">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МБУК «Центральная городская библиотека» филиал № 11 П-Камчатского городского округа - на пополнение, формирование книжного фонда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144486487"/>
                  </a:ext>
                </a:extLst>
              </a:tr>
              <a:tr h="400595">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МАДОУ «Детский сад № 56»  П-Камчатского городского округа – приобретение и установка игровых форм на площадке детского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300,0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876859703"/>
                  </a:ext>
                </a:extLst>
              </a:tr>
              <a:tr h="201148">
                <a:tc vMerge="1">
                  <a:txBody>
                    <a:bodyPr/>
                    <a:lstStyle/>
                    <a:p>
                      <a:pPr algn="ctr"/>
                      <a:endParaRPr lang="ru-RU" sz="10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МБДОУ «Детский сад № 31» П-Камчатского городского округа-замена полового покрытия  в музыкальном зале детского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300,0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0"/>
                  </a:ext>
                </a:extLst>
              </a:tr>
              <a:tr h="364909">
                <a:tc vMerge="1">
                  <a:txBody>
                    <a:bodyPr/>
                    <a:lstStyle/>
                    <a:p>
                      <a:pPr algn="ctr"/>
                      <a:endParaRPr lang="ru-RU" sz="10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МОУ «СОШ № 36» П-Камчатского городского округа - на приобретение спортивной формы участникам хоккейной команды школы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1"/>
                  </a:ext>
                </a:extLst>
              </a:tr>
              <a:tr h="201148">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8</a:t>
                      </a:r>
                    </a:p>
                    <a:p>
                      <a:endParaRPr lang="ru-RU" sz="1000" dirty="0">
                        <a:latin typeface="Palatino Linotype" panose="02040502050505030304" pitchFamily="18" charset="0"/>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МБОУ «СОШ № 40» П-Камчатского городского округа – проведение ремонта изостудии школы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197131012"/>
                  </a:ext>
                </a:extLst>
              </a:tr>
              <a:tr h="201148">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МАОУ «СОШ № 42» П-Камчатского городского округа – проведение ремонта кабинета информатики школы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403770173"/>
                  </a:ext>
                </a:extLst>
              </a:tr>
              <a:tr h="201148">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МАДОУ «Детский сад № 2 » П-Камчатского городского округа – проведение ремонтных работ помещения центра эстетического воспитания детского сада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640,0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588297562"/>
                  </a:ext>
                </a:extLst>
              </a:tr>
              <a:tr h="398076">
                <a:tc vMerge="1">
                  <a:txBody>
                    <a:bodyPr/>
                    <a:lstStyle/>
                    <a:p>
                      <a:endParaRPr lang="ru-RU" sz="900" dirty="0"/>
                    </a:p>
                  </a:txBody>
                  <a:tcPr/>
                </a:tc>
                <a:tc>
                  <a:txBody>
                    <a:bodyPr/>
                    <a:lstStyle/>
                    <a:p>
                      <a:pPr algn="l" fontAlgn="t"/>
                      <a:r>
                        <a:rPr lang="ru-RU" sz="1000" b="0" i="0" u="none" strike="noStrike">
                          <a:solidFill>
                            <a:srgbClr val="000000"/>
                          </a:solidFill>
                          <a:effectLst/>
                          <a:latin typeface="Palatino Linotype" panose="02040502050505030304" pitchFamily="18" charset="0"/>
                        </a:rPr>
                        <a:t>МАДОУ «Детский сад № 43» П-Камчатского городского округа – проведение ремонтных работ помещения театральной студии детского сада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400,0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338307807"/>
                  </a:ext>
                </a:extLst>
              </a:tr>
              <a:tr h="353717">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МБУ ДО  «Детская музыкальная школа  № 4» П-Камчатского городского округа – пошив сценических костюмов для участников ансамбля «</a:t>
                      </a:r>
                      <a:r>
                        <a:rPr lang="ru-RU" sz="1000" b="0" i="0" u="none" strike="noStrike" dirty="0" err="1">
                          <a:solidFill>
                            <a:srgbClr val="000000"/>
                          </a:solidFill>
                          <a:effectLst/>
                          <a:latin typeface="Palatino Linotype" panose="02040502050505030304" pitchFamily="18" charset="0"/>
                        </a:rPr>
                        <a:t>Поттешки</a:t>
                      </a:r>
                      <a:r>
                        <a:rPr lang="ru-RU" sz="1000" b="0" i="0" u="none" strike="noStrike" dirty="0">
                          <a:solidFill>
                            <a:srgbClr val="000000"/>
                          </a:solidFill>
                          <a:effectLst/>
                          <a:latin typeface="Palatino Linotype" panose="02040502050505030304" pitchFamily="18" charset="0"/>
                        </a:rPr>
                        <a:t>»</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210,0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542328773"/>
                  </a:ext>
                </a:extLst>
              </a:tr>
            </a:tbl>
          </a:graphicData>
        </a:graphic>
      </p:graphicFrame>
      <p:sp>
        <p:nvSpPr>
          <p:cNvPr id="4" name="TextBox 3"/>
          <p:cNvSpPr txBox="1"/>
          <p:nvPr/>
        </p:nvSpPr>
        <p:spPr>
          <a:xfrm>
            <a:off x="10612315" y="77985"/>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73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2799274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140342723"/>
              </p:ext>
            </p:extLst>
          </p:nvPr>
        </p:nvGraphicFramePr>
        <p:xfrm>
          <a:off x="581605" y="491184"/>
          <a:ext cx="11208879" cy="5752862"/>
        </p:xfrm>
        <a:graphic>
          <a:graphicData uri="http://schemas.openxmlformats.org/drawingml/2006/table">
            <a:tbl>
              <a:tblPr firstRow="1" bandRow="1">
                <a:tableStyleId>{5C22544A-7EE6-4342-B048-85BDC9FD1C3A}</a:tableStyleId>
              </a:tblPr>
              <a:tblGrid>
                <a:gridCol w="2265287">
                  <a:extLst>
                    <a:ext uri="{9D8B030D-6E8A-4147-A177-3AD203B41FA5}">
                      <a16:colId xmlns:a16="http://schemas.microsoft.com/office/drawing/2014/main" val="1072024401"/>
                    </a:ext>
                  </a:extLst>
                </a:gridCol>
                <a:gridCol w="7615556">
                  <a:extLst>
                    <a:ext uri="{9D8B030D-6E8A-4147-A177-3AD203B41FA5}">
                      <a16:colId xmlns:a16="http://schemas.microsoft.com/office/drawing/2014/main" val="2819109734"/>
                    </a:ext>
                  </a:extLst>
                </a:gridCol>
                <a:gridCol w="1328036">
                  <a:extLst>
                    <a:ext uri="{9D8B030D-6E8A-4147-A177-3AD203B41FA5}">
                      <a16:colId xmlns:a16="http://schemas.microsoft.com/office/drawing/2014/main" val="2056648479"/>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2018 год</a:t>
                      </a:r>
                    </a:p>
                  </a:txBody>
                  <a:tcPr/>
                </a:tc>
                <a:extLst>
                  <a:ext uri="{0D108BD9-81ED-4DB2-BD59-A6C34878D82A}">
                    <a16:rowId xmlns:a16="http://schemas.microsoft.com/office/drawing/2014/main" val="99323762"/>
                  </a:ext>
                </a:extLst>
              </a:tr>
              <a:tr h="253399">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9</a:t>
                      </a:r>
                    </a:p>
                    <a:p>
                      <a:pPr algn="ctr"/>
                      <a:endParaRPr lang="ru-RU" sz="1000" dirty="0">
                        <a:latin typeface="Palatino Linotype" panose="02040502050505030304" pitchFamily="18" charset="0"/>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МБУДО «ЦРТ ДЮ» </a:t>
                      </a:r>
                      <a:r>
                        <a:rPr lang="ru-RU" sz="1000" b="0" i="0" u="none" strike="noStrike" dirty="0" err="1">
                          <a:solidFill>
                            <a:srgbClr val="000000"/>
                          </a:solidFill>
                          <a:effectLst/>
                          <a:latin typeface="Palatino Linotype" panose="02040502050505030304" pitchFamily="18" charset="0"/>
                        </a:rPr>
                        <a:t>Вилючинского</a:t>
                      </a:r>
                      <a:r>
                        <a:rPr lang="ru-RU" sz="1000" b="0" i="0" u="none" strike="noStrike" dirty="0">
                          <a:solidFill>
                            <a:srgbClr val="000000"/>
                          </a:solidFill>
                          <a:effectLst/>
                          <a:latin typeface="Palatino Linotype" panose="02040502050505030304" pitchFamily="18" charset="0"/>
                        </a:rPr>
                        <a:t> городского округа – комплектование оборудования для оснащения кабинета «Робототехника»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450,0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707521697"/>
                  </a:ext>
                </a:extLst>
              </a:tr>
              <a:tr h="212863">
                <a:tc vMerge="1">
                  <a:txBody>
                    <a:bodyPr/>
                    <a:lstStyle/>
                    <a:p>
                      <a:endParaRPr lang="ru-RU" sz="900" dirty="0">
                        <a:latin typeface="+mn-lt"/>
                      </a:endParaRPr>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МБУО «Средняя школа № 9» </a:t>
                      </a:r>
                      <a:r>
                        <a:rPr lang="ru-RU" sz="1000" b="0" i="0" u="none" strike="noStrike" dirty="0" err="1">
                          <a:solidFill>
                            <a:srgbClr val="000000"/>
                          </a:solidFill>
                          <a:effectLst/>
                          <a:latin typeface="Palatino Linotype" panose="02040502050505030304" pitchFamily="18" charset="0"/>
                        </a:rPr>
                        <a:t>Вилючинского</a:t>
                      </a:r>
                      <a:r>
                        <a:rPr lang="ru-RU" sz="1000" b="0" i="0" u="none" strike="noStrike" dirty="0">
                          <a:solidFill>
                            <a:srgbClr val="000000"/>
                          </a:solidFill>
                          <a:effectLst/>
                          <a:latin typeface="Palatino Linotype" panose="02040502050505030304" pitchFamily="18" charset="0"/>
                        </a:rPr>
                        <a:t> городского округа – установка пластиковых окон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839139386"/>
                  </a:ext>
                </a:extLst>
              </a:tr>
              <a:tr h="241849">
                <a:tc vMerge="1">
                  <a:txBody>
                    <a:bodyPr/>
                    <a:lstStyle/>
                    <a:p>
                      <a:endParaRPr lang="ru-RU" sz="900" dirty="0">
                        <a:latin typeface="+mn-lt"/>
                      </a:endParaRPr>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МБУК ЦБС </a:t>
                      </a:r>
                      <a:r>
                        <a:rPr lang="ru-RU" sz="1000" b="0" i="0" u="none" strike="noStrike" dirty="0" err="1">
                          <a:solidFill>
                            <a:srgbClr val="000000"/>
                          </a:solidFill>
                          <a:effectLst/>
                          <a:latin typeface="Palatino Linotype" panose="02040502050505030304" pitchFamily="18" charset="0"/>
                        </a:rPr>
                        <a:t>Вилючинского</a:t>
                      </a:r>
                      <a:r>
                        <a:rPr lang="ru-RU" sz="1000" b="0" i="0" u="none" strike="noStrike" dirty="0">
                          <a:solidFill>
                            <a:srgbClr val="000000"/>
                          </a:solidFill>
                          <a:effectLst/>
                          <a:latin typeface="Palatino Linotype" panose="02040502050505030304" pitchFamily="18" charset="0"/>
                        </a:rPr>
                        <a:t> городского округа – комплектование библиотечного фонда, приобретение книг по краеведению</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861856577"/>
                  </a:ext>
                </a:extLst>
              </a:tr>
              <a:tr h="416145">
                <a:tc vMerge="1">
                  <a:txBody>
                    <a:bodyPr/>
                    <a:lstStyle/>
                    <a:p>
                      <a:endParaRPr lang="ru-RU" sz="900" dirty="0">
                        <a:latin typeface="+mn-lt"/>
                      </a:endParaRPr>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МБУ ДО ДЮСШ № 1 </a:t>
                      </a:r>
                      <a:r>
                        <a:rPr lang="ru-RU" sz="1000" b="0" i="0" u="none" strike="noStrike" dirty="0" err="1">
                          <a:solidFill>
                            <a:srgbClr val="000000"/>
                          </a:solidFill>
                          <a:effectLst/>
                          <a:latin typeface="Palatino Linotype" panose="02040502050505030304" pitchFamily="18" charset="0"/>
                        </a:rPr>
                        <a:t>Вилючинского</a:t>
                      </a:r>
                      <a:r>
                        <a:rPr lang="ru-RU" sz="1000" b="0" i="0" u="none" strike="noStrike" dirty="0">
                          <a:solidFill>
                            <a:srgbClr val="000000"/>
                          </a:solidFill>
                          <a:effectLst/>
                          <a:latin typeface="Palatino Linotype" panose="02040502050505030304" pitchFamily="18" charset="0"/>
                        </a:rPr>
                        <a:t> городского округа - на приобретение оборудования для сооружения  модульной лыжной базы на городской лыжне здоровья </a:t>
                      </a:r>
                      <a:r>
                        <a:rPr lang="ru-RU" sz="1000" b="0" i="0" u="none" strike="noStrike" dirty="0" err="1">
                          <a:solidFill>
                            <a:srgbClr val="000000"/>
                          </a:solidFill>
                          <a:effectLst/>
                          <a:latin typeface="Palatino Linotype" panose="02040502050505030304" pitchFamily="18" charset="0"/>
                        </a:rPr>
                        <a:t>Вилючинского</a:t>
                      </a:r>
                      <a:r>
                        <a:rPr lang="ru-RU" sz="1000" b="0" i="0" u="none" strike="noStrike" dirty="0">
                          <a:solidFill>
                            <a:srgbClr val="000000"/>
                          </a:solidFill>
                          <a:effectLst/>
                          <a:latin typeface="Palatino Linotype" panose="02040502050505030304" pitchFamily="18" charset="0"/>
                        </a:rPr>
                        <a:t> ГО</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587118504"/>
                  </a:ext>
                </a:extLst>
              </a:tr>
              <a:tr h="296125">
                <a:tc vMerge="1">
                  <a:txBody>
                    <a:bodyPr/>
                    <a:lstStyle/>
                    <a:p>
                      <a:pPr algn="ctr"/>
                      <a:endParaRPr lang="ru-RU" sz="1000" dirty="0">
                        <a:latin typeface="+mn-lt"/>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МБУДО ДЮСШ № 2 г. </a:t>
                      </a:r>
                      <a:r>
                        <a:rPr lang="ru-RU" sz="1000" b="0" i="0" u="none" strike="noStrike" dirty="0" err="1">
                          <a:solidFill>
                            <a:srgbClr val="000000"/>
                          </a:solidFill>
                          <a:effectLst/>
                          <a:latin typeface="Palatino Linotype" panose="02040502050505030304" pitchFamily="18" charset="0"/>
                        </a:rPr>
                        <a:t>Вилючинска</a:t>
                      </a:r>
                      <a:r>
                        <a:rPr lang="ru-RU" sz="1000" b="0" i="0" u="none" strike="noStrike" dirty="0">
                          <a:solidFill>
                            <a:srgbClr val="000000"/>
                          </a:solidFill>
                          <a:effectLst/>
                          <a:latin typeface="Palatino Linotype" panose="02040502050505030304" pitchFamily="18" charset="0"/>
                        </a:rPr>
                        <a:t> - на приобретение горнолыжного снаряжения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5"/>
                  </a:ext>
                </a:extLst>
              </a:tr>
              <a:tr h="261258">
                <a:tc vMerge="1">
                  <a:txBody>
                    <a:bodyPr/>
                    <a:lstStyle/>
                    <a:p>
                      <a:pPr algn="ctr"/>
                      <a:endParaRPr lang="ru-RU" sz="1000" dirty="0">
                        <a:latin typeface="+mn-lt"/>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КГАУ «Спортивная школа олимпийского резерва тхэквондо» - приобретение спортивного инвентаря</a:t>
                      </a:r>
                      <a:r>
                        <a:rPr lang="ru-RU" sz="1000" b="1" i="1" u="none" strike="noStrike" dirty="0">
                          <a:solidFill>
                            <a:srgbClr val="000000"/>
                          </a:solidFill>
                          <a:effectLst/>
                          <a:latin typeface="Palatino Linotype" panose="02040502050505030304" pitchFamily="18" charset="0"/>
                        </a:rPr>
                        <a:t> </a:t>
                      </a:r>
                      <a:endParaRPr lang="ru-RU" sz="1000" b="0" i="0" u="none" strike="noStrike" dirty="0">
                        <a:solidFill>
                          <a:srgbClr val="000000"/>
                        </a:solidFill>
                        <a:effectLst/>
                        <a:latin typeface="Palatino Linotype" panose="02040502050505030304" pitchFamily="18" charset="0"/>
                      </a:endParaRP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129,6</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6"/>
                  </a:ext>
                </a:extLst>
              </a:tr>
              <a:tr h="416145">
                <a:tc vMerge="1">
                  <a:txBody>
                    <a:bodyPr/>
                    <a:lstStyle/>
                    <a:p>
                      <a:pPr algn="ctr"/>
                      <a:endParaRPr lang="ru-RU" sz="1000" dirty="0">
                        <a:latin typeface="+mn-lt"/>
                      </a:endParaRPr>
                    </a:p>
                  </a:txBody>
                  <a:tcPr anchor="ctr"/>
                </a:tc>
                <a:tc>
                  <a:txBody>
                    <a:bodyPr/>
                    <a:lstStyle/>
                    <a:p>
                      <a:pPr algn="l" fontAlgn="t"/>
                      <a:r>
                        <a:rPr lang="ru-RU" sz="1000" b="0" i="0" u="none" strike="noStrike">
                          <a:solidFill>
                            <a:srgbClr val="000000"/>
                          </a:solidFill>
                          <a:effectLst/>
                          <a:latin typeface="Palatino Linotype" panose="02040502050505030304" pitchFamily="18" charset="0"/>
                        </a:rPr>
                        <a:t>КГАУ «Вилючинский социальный приют для детей» - приобретение строительных материалов и проведение ремонтных работ помещения приюта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7"/>
                  </a:ext>
                </a:extLst>
              </a:tr>
              <a:tr h="416145">
                <a:tc vMerge="1">
                  <a:txBody>
                    <a:bodyPr/>
                    <a:lstStyle/>
                    <a:p>
                      <a:pPr algn="ctr"/>
                      <a:endParaRPr lang="ru-RU" sz="1000" dirty="0">
                        <a:latin typeface="+mn-lt"/>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Администрация </a:t>
                      </a:r>
                      <a:r>
                        <a:rPr lang="ru-RU" sz="1000" b="0" i="0" u="none" strike="noStrike" dirty="0" err="1">
                          <a:solidFill>
                            <a:srgbClr val="000000"/>
                          </a:solidFill>
                          <a:effectLst/>
                          <a:latin typeface="Palatino Linotype" panose="02040502050505030304" pitchFamily="18" charset="0"/>
                        </a:rPr>
                        <a:t>Вилючинского</a:t>
                      </a:r>
                      <a:r>
                        <a:rPr lang="ru-RU" sz="1000" b="0" i="0" u="none" strike="noStrike" dirty="0">
                          <a:solidFill>
                            <a:srgbClr val="000000"/>
                          </a:solidFill>
                          <a:effectLst/>
                          <a:latin typeface="Palatino Linotype" panose="02040502050505030304" pitchFamily="18" charset="0"/>
                        </a:rPr>
                        <a:t> городского округа – приобретение спортивного инвентаря и оборудования для  местной общественной организации «Федерация </a:t>
                      </a:r>
                      <a:r>
                        <a:rPr lang="ru-RU" sz="1000" b="0" i="0" u="none" strike="noStrike" dirty="0" err="1">
                          <a:solidFill>
                            <a:srgbClr val="000000"/>
                          </a:solidFill>
                          <a:effectLst/>
                          <a:latin typeface="Palatino Linotype" panose="02040502050505030304" pitchFamily="18" charset="0"/>
                        </a:rPr>
                        <a:t>Тхеквандо</a:t>
                      </a:r>
                      <a:r>
                        <a:rPr lang="ru-RU" sz="1000" b="0" i="0" u="none" strike="noStrike" dirty="0">
                          <a:solidFill>
                            <a:srgbClr val="000000"/>
                          </a:solidFill>
                          <a:effectLst/>
                          <a:latin typeface="Palatino Linotype" panose="02040502050505030304" pitchFamily="18" charset="0"/>
                        </a:rPr>
                        <a:t> г. </a:t>
                      </a:r>
                      <a:r>
                        <a:rPr lang="ru-RU" sz="1000" b="0" i="0" u="none" strike="noStrike" dirty="0" err="1">
                          <a:solidFill>
                            <a:srgbClr val="000000"/>
                          </a:solidFill>
                          <a:effectLst/>
                          <a:latin typeface="Palatino Linotype" panose="02040502050505030304" pitchFamily="18" charset="0"/>
                        </a:rPr>
                        <a:t>Вилючинска</a:t>
                      </a:r>
                      <a:r>
                        <a:rPr lang="ru-RU" sz="1000" b="0" i="0" u="none" strike="noStrike" dirty="0">
                          <a:solidFill>
                            <a:srgbClr val="000000"/>
                          </a:solidFill>
                          <a:effectLst/>
                          <a:latin typeface="Palatino Linotype" panose="02040502050505030304" pitchFamily="18" charset="0"/>
                        </a:rPr>
                        <a:t>»</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170,4</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8"/>
                  </a:ext>
                </a:extLst>
              </a:tr>
              <a:tr h="370840">
                <a:tc row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10</a:t>
                      </a:r>
                    </a:p>
                    <a:p>
                      <a:endParaRPr lang="ru-RU" sz="1000" dirty="0">
                        <a:latin typeface="Palatino Linotype" panose="02040502050505030304" pitchFamily="18" charset="0"/>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МБУ ДО «</a:t>
                      </a:r>
                      <a:r>
                        <a:rPr lang="ru-RU" sz="1000" b="0" i="0" u="none" strike="noStrike" dirty="0" err="1">
                          <a:solidFill>
                            <a:srgbClr val="000000"/>
                          </a:solidFill>
                          <a:effectLst/>
                          <a:latin typeface="Palatino Linotype" panose="02040502050505030304" pitchFamily="18" charset="0"/>
                        </a:rPr>
                        <a:t>Елизовская</a:t>
                      </a:r>
                      <a:r>
                        <a:rPr lang="ru-RU" sz="1000" b="0" i="0" u="none" strike="noStrike" dirty="0">
                          <a:solidFill>
                            <a:srgbClr val="000000"/>
                          </a:solidFill>
                          <a:effectLst/>
                          <a:latin typeface="Palatino Linotype" panose="02040502050505030304" pitchFamily="18" charset="0"/>
                        </a:rPr>
                        <a:t> детская музыкальная школа» - на пополнение материально-технической базы, приобретение музыкальных инструментов</a:t>
                      </a:r>
                    </a:p>
                  </a:txBody>
                  <a:tcPr marL="9525" marR="9525" marT="9525" marB="0"/>
                </a:tc>
                <a:tc>
                  <a:txBody>
                    <a:bodyPr/>
                    <a:lstStyle/>
                    <a:p>
                      <a:pPr algn="ctr" fontAlgn="ctr"/>
                      <a:r>
                        <a:rPr lang="ru-RU" sz="1100" b="0" i="0" u="none" strike="noStrike" dirty="0" smtClean="0">
                          <a:solidFill>
                            <a:srgbClr val="000000"/>
                          </a:solidFill>
                          <a:effectLst/>
                          <a:latin typeface="Palatino Linotype" panose="02040502050505030304" pitchFamily="18" charset="0"/>
                        </a:rPr>
                        <a:t>550,0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061194910"/>
                  </a:ext>
                </a:extLst>
              </a:tr>
              <a:tr h="216367">
                <a:tc vMerge="1">
                  <a:txBody>
                    <a:bodyPr/>
                    <a:lstStyle/>
                    <a:p>
                      <a:endParaRPr lang="ru-RU" sz="900">
                        <a:latin typeface="+mn-lt"/>
                      </a:endParaRPr>
                    </a:p>
                  </a:txBody>
                  <a:tcPr/>
                </a:tc>
                <a:tc>
                  <a:txBody>
                    <a:bodyPr/>
                    <a:lstStyle/>
                    <a:p>
                      <a:pPr algn="l" fontAlgn="t"/>
                      <a:r>
                        <a:rPr lang="ru-RU" sz="1000" b="0" i="0" u="none" strike="noStrike">
                          <a:solidFill>
                            <a:srgbClr val="000000"/>
                          </a:solidFill>
                          <a:effectLst/>
                          <a:latin typeface="Palatino Linotype" panose="02040502050505030304" pitchFamily="18" charset="0"/>
                        </a:rPr>
                        <a:t>МБУ ДО «ДЮСШ № 1» г. Елизово - на приобретение спортивного инвентаря</a:t>
                      </a:r>
                    </a:p>
                  </a:txBody>
                  <a:tcPr marL="9525" marR="9525" marT="9525" marB="0"/>
                </a:tc>
                <a:tc>
                  <a:txBody>
                    <a:bodyPr/>
                    <a:lstStyle/>
                    <a:p>
                      <a:pPr algn="ctr" fontAlgn="ctr"/>
                      <a:r>
                        <a:rPr lang="ru-RU" sz="1100" b="0" i="0" u="none" strike="noStrike" dirty="0" smtClean="0">
                          <a:solidFill>
                            <a:srgbClr val="000000"/>
                          </a:solidFill>
                          <a:effectLst/>
                          <a:latin typeface="Palatino Linotype" panose="02040502050505030304" pitchFamily="18" charset="0"/>
                        </a:rPr>
                        <a:t>230,0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795389850"/>
                  </a:ext>
                </a:extLst>
              </a:tr>
              <a:tr h="212738">
                <a:tc vMerge="1">
                  <a:txBody>
                    <a:bodyPr/>
                    <a:lstStyle/>
                    <a:p>
                      <a:endParaRPr lang="ru-RU" sz="900">
                        <a:latin typeface="+mn-lt"/>
                      </a:endParaRPr>
                    </a:p>
                  </a:txBody>
                  <a:tcPr/>
                </a:tc>
                <a:tc>
                  <a:txBody>
                    <a:bodyPr/>
                    <a:lstStyle/>
                    <a:p>
                      <a:pPr algn="l" fontAlgn="t"/>
                      <a:r>
                        <a:rPr lang="ru-RU" sz="1000" b="0" i="0" u="none" strike="noStrike">
                          <a:solidFill>
                            <a:srgbClr val="000000"/>
                          </a:solidFill>
                          <a:effectLst/>
                          <a:latin typeface="Palatino Linotype" panose="02040502050505030304" pitchFamily="18" charset="0"/>
                        </a:rPr>
                        <a:t>МБУ ДО Центр внешкольной работы «Ратибор» п. Термальный - на приобретение спортивного инвентаря</a:t>
                      </a:r>
                    </a:p>
                  </a:txBody>
                  <a:tcPr marL="9525" marR="9525" marT="9525" marB="0"/>
                </a:tc>
                <a:tc>
                  <a:txBody>
                    <a:bodyPr/>
                    <a:lstStyle/>
                    <a:p>
                      <a:pPr algn="ctr" fontAlgn="ctr"/>
                      <a:r>
                        <a:rPr lang="ru-RU" sz="1100" b="0" i="0" u="none" strike="noStrike" dirty="0" smtClean="0">
                          <a:solidFill>
                            <a:srgbClr val="000000"/>
                          </a:solidFill>
                          <a:effectLst/>
                          <a:latin typeface="Palatino Linotype" panose="02040502050505030304" pitchFamily="18" charset="0"/>
                        </a:rPr>
                        <a:t>120,0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747729223"/>
                  </a:ext>
                </a:extLst>
              </a:tr>
              <a:tr h="370840">
                <a:tc vMerge="1">
                  <a:txBody>
                    <a:bodyPr/>
                    <a:lstStyle/>
                    <a:p>
                      <a:endParaRPr lang="ru-RU" sz="900" dirty="0">
                        <a:latin typeface="+mn-lt"/>
                      </a:endParaRPr>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МБУ ДО «Школа искусств» п. Термальный Елизовского МО - улучшение материально-технической базы школы, приобретение оргтехники</a:t>
                      </a:r>
                    </a:p>
                  </a:txBody>
                  <a:tcPr marL="9525" marR="9525" marT="9525" marB="0"/>
                </a:tc>
                <a:tc>
                  <a:txBody>
                    <a:bodyPr/>
                    <a:lstStyle/>
                    <a:p>
                      <a:pPr algn="ctr" fontAlgn="ctr"/>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088449929"/>
                  </a:ext>
                </a:extLst>
              </a:tr>
              <a:tr h="370840">
                <a:tc vMerge="1">
                  <a:txBody>
                    <a:bodyPr/>
                    <a:lstStyle/>
                    <a:p>
                      <a:endParaRPr lang="ru-RU" sz="1000" dirty="0">
                        <a:latin typeface="+mn-lt"/>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Администрация </a:t>
                      </a:r>
                      <a:r>
                        <a:rPr lang="ru-RU" sz="1000" b="0" i="0" u="none" strike="noStrike" dirty="0" err="1">
                          <a:solidFill>
                            <a:srgbClr val="000000"/>
                          </a:solidFill>
                          <a:effectLst/>
                          <a:latin typeface="Palatino Linotype" panose="02040502050505030304" pitchFamily="18" charset="0"/>
                        </a:rPr>
                        <a:t>Вулканного</a:t>
                      </a:r>
                      <a:r>
                        <a:rPr lang="ru-RU" sz="1000" b="0" i="0" u="none" strike="noStrike" dirty="0">
                          <a:solidFill>
                            <a:srgbClr val="000000"/>
                          </a:solidFill>
                          <a:effectLst/>
                          <a:latin typeface="Palatino Linotype" panose="02040502050505030304" pitchFamily="18" charset="0"/>
                        </a:rPr>
                        <a:t> городского поселения - на благоустройство парковой зоны </a:t>
                      </a:r>
                      <a:r>
                        <a:rPr lang="ru-RU" sz="1000" b="0" i="0" u="none" strike="noStrike" dirty="0" err="1">
                          <a:solidFill>
                            <a:srgbClr val="000000"/>
                          </a:solidFill>
                          <a:effectLst/>
                          <a:latin typeface="Palatino Linotype" panose="02040502050505030304" pitchFamily="18" charset="0"/>
                        </a:rPr>
                        <a:t>Вулканного</a:t>
                      </a:r>
                      <a:r>
                        <a:rPr lang="ru-RU" sz="1000" b="0" i="0" u="none" strike="noStrike" dirty="0">
                          <a:solidFill>
                            <a:srgbClr val="000000"/>
                          </a:solidFill>
                          <a:effectLst/>
                          <a:latin typeface="Palatino Linotype" panose="02040502050505030304" pitchFamily="18" charset="0"/>
                        </a:rPr>
                        <a:t> городского поселения, приобретение детского игрового оборудования, обустройство пешеходных дорожек парковой зоны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3"/>
                  </a:ext>
                </a:extLst>
              </a:tr>
              <a:tr h="282199">
                <a:tc vMerge="1">
                  <a:txBody>
                    <a:bodyPr/>
                    <a:lstStyle/>
                    <a:p>
                      <a:endParaRPr lang="ru-RU" sz="1000" dirty="0">
                        <a:latin typeface="+mn-lt"/>
                      </a:endParaRPr>
                    </a:p>
                  </a:txBody>
                  <a:tcPr anchor="ctr"/>
                </a:tc>
                <a:tc>
                  <a:txBody>
                    <a:bodyPr/>
                    <a:lstStyle/>
                    <a:p>
                      <a:pPr algn="just" fontAlgn="t"/>
                      <a:r>
                        <a:rPr lang="ru-RU" sz="1000" b="0" i="0" u="none" strike="noStrike">
                          <a:solidFill>
                            <a:srgbClr val="000000"/>
                          </a:solidFill>
                          <a:effectLst/>
                          <a:latin typeface="Palatino Linotype" panose="02040502050505030304" pitchFamily="18" charset="0"/>
                        </a:rPr>
                        <a:t>МУК Дом культуры «Ритм» Паратунского сельского поселения - на приобретение снекового аппарата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4"/>
                  </a:ext>
                </a:extLst>
              </a:tr>
              <a:tr h="370840">
                <a:tc vMerge="1">
                  <a:txBody>
                    <a:bodyPr/>
                    <a:lstStyle/>
                    <a:p>
                      <a:endParaRPr lang="ru-RU" sz="1000" dirty="0">
                        <a:latin typeface="+mn-lt"/>
                      </a:endParaRPr>
                    </a:p>
                  </a:txBody>
                  <a:tcPr anchor="ctr"/>
                </a:tc>
                <a:tc>
                  <a:txBody>
                    <a:bodyPr/>
                    <a:lstStyle/>
                    <a:p>
                      <a:pPr algn="l" fontAlgn="t"/>
                      <a:r>
                        <a:rPr lang="ru-RU" sz="1000" b="0" i="0" u="none" strike="noStrike">
                          <a:solidFill>
                            <a:srgbClr val="000000"/>
                          </a:solidFill>
                          <a:effectLst/>
                          <a:latin typeface="Palatino Linotype" panose="02040502050505030304" pitchFamily="18" charset="0"/>
                        </a:rPr>
                        <a:t>Администрация Николаевского сельского поселения - на ремонт помещений зоны отдыха поселковой  бани Николаевского сельского   поселения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5"/>
                  </a:ext>
                </a:extLst>
              </a:tr>
              <a:tr h="291011">
                <a:tc vMerge="1">
                  <a:txBody>
                    <a:bodyPr/>
                    <a:lstStyle/>
                    <a:p>
                      <a:endParaRPr lang="ru-RU" sz="1000" dirty="0">
                        <a:latin typeface="+mn-lt"/>
                      </a:endParaRPr>
                    </a:p>
                  </a:txBody>
                  <a:tcPr anchor="ctr"/>
                </a:tc>
                <a:tc>
                  <a:txBody>
                    <a:bodyPr/>
                    <a:lstStyle/>
                    <a:p>
                      <a:pPr algn="l" fontAlgn="t"/>
                      <a:r>
                        <a:rPr lang="ru-RU" sz="1000" b="0" i="0" u="none" strike="noStrike">
                          <a:solidFill>
                            <a:srgbClr val="000000"/>
                          </a:solidFill>
                          <a:effectLst/>
                          <a:latin typeface="Palatino Linotype" panose="02040502050505030304" pitchFamily="18" charset="0"/>
                        </a:rPr>
                        <a:t>МБДОУ «Детский сад № 23 «Василек»  г. Елизово – приобретение малых игровых форм для установки на территории   сада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6"/>
                  </a:ext>
                </a:extLst>
              </a:tr>
              <a:tr h="296092">
                <a:tc vMerge="1">
                  <a:txBody>
                    <a:bodyPr/>
                    <a:lstStyle/>
                    <a:p>
                      <a:endParaRPr lang="ru-RU" sz="1000" dirty="0">
                        <a:latin typeface="+mn-lt"/>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МБДОУ «Детский сад № 11 «Умка» г. Елизово– приобретение детского игрового комплекса для установки на территории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7"/>
                  </a:ext>
                </a:extLst>
              </a:tr>
            </a:tbl>
          </a:graphicData>
        </a:graphic>
      </p:graphicFrame>
      <p:sp>
        <p:nvSpPr>
          <p:cNvPr id="4" name="TextBox 3"/>
          <p:cNvSpPr txBox="1"/>
          <p:nvPr/>
        </p:nvSpPr>
        <p:spPr>
          <a:xfrm>
            <a:off x="10612315" y="77985"/>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74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0569398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791503728"/>
              </p:ext>
            </p:extLst>
          </p:nvPr>
        </p:nvGraphicFramePr>
        <p:xfrm>
          <a:off x="564024" y="447625"/>
          <a:ext cx="10972800" cy="6121660"/>
        </p:xfrm>
        <a:graphic>
          <a:graphicData uri="http://schemas.openxmlformats.org/drawingml/2006/table">
            <a:tbl>
              <a:tblPr firstRow="1" bandRow="1">
                <a:tableStyleId>{5C22544A-7EE6-4342-B048-85BDC9FD1C3A}</a:tableStyleId>
              </a:tblPr>
              <a:tblGrid>
                <a:gridCol w="2282889">
                  <a:extLst>
                    <a:ext uri="{9D8B030D-6E8A-4147-A177-3AD203B41FA5}">
                      <a16:colId xmlns:a16="http://schemas.microsoft.com/office/drawing/2014/main" val="2288053055"/>
                    </a:ext>
                  </a:extLst>
                </a:gridCol>
                <a:gridCol w="7352523">
                  <a:extLst>
                    <a:ext uri="{9D8B030D-6E8A-4147-A177-3AD203B41FA5}">
                      <a16:colId xmlns:a16="http://schemas.microsoft.com/office/drawing/2014/main" val="726233757"/>
                    </a:ext>
                  </a:extLst>
                </a:gridCol>
                <a:gridCol w="1337388">
                  <a:extLst>
                    <a:ext uri="{9D8B030D-6E8A-4147-A177-3AD203B41FA5}">
                      <a16:colId xmlns:a16="http://schemas.microsoft.com/office/drawing/2014/main" val="3836850833"/>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2018 год</a:t>
                      </a:r>
                    </a:p>
                  </a:txBody>
                  <a:tcPr/>
                </a:tc>
                <a:extLst>
                  <a:ext uri="{0D108BD9-81ED-4DB2-BD59-A6C34878D82A}">
                    <a16:rowId xmlns:a16="http://schemas.microsoft.com/office/drawing/2014/main" val="1029201678"/>
                  </a:ext>
                </a:extLst>
              </a:tr>
              <a:tr h="27250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11</a:t>
                      </a: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МУ  КДЦ «Радуга» п. Пионерский Елизовского МР - на ремонт системы отопления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360,0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1"/>
                  </a:ext>
                </a:extLst>
              </a:tr>
              <a:tr h="217714">
                <a:tc vMerge="1">
                  <a:txBody>
                    <a:bodyPr/>
                    <a:lstStyle/>
                    <a:p>
                      <a:endParaRPr lang="ru-RU" sz="900" dirty="0"/>
                    </a:p>
                  </a:txBody>
                  <a:tcPr/>
                </a:tc>
                <a:tc>
                  <a:txBody>
                    <a:bodyPr/>
                    <a:lstStyle/>
                    <a:p>
                      <a:pPr algn="l" fontAlgn="t"/>
                      <a:r>
                        <a:rPr lang="ru-RU" sz="1000" b="0" i="0" u="none" strike="noStrike" dirty="0">
                          <a:solidFill>
                            <a:srgbClr val="000000"/>
                          </a:solidFill>
                          <a:effectLst/>
                          <a:latin typeface="Times New Roman" panose="02020603050405020304" pitchFamily="18" charset="0"/>
                        </a:rPr>
                        <a:t>МБОУ Пионерская СШ им. М.А. </a:t>
                      </a:r>
                      <a:r>
                        <a:rPr lang="ru-RU" sz="1000" b="0" i="0" u="none" strike="noStrike" dirty="0" err="1">
                          <a:solidFill>
                            <a:srgbClr val="000000"/>
                          </a:solidFill>
                          <a:effectLst/>
                          <a:latin typeface="Times New Roman" panose="02020603050405020304" pitchFamily="18" charset="0"/>
                        </a:rPr>
                        <a:t>Евсюковой</a:t>
                      </a:r>
                      <a:r>
                        <a:rPr lang="ru-RU" sz="1000" b="0" i="0" u="none" strike="noStrike" dirty="0">
                          <a:solidFill>
                            <a:srgbClr val="000000"/>
                          </a:solidFill>
                          <a:effectLst/>
                          <a:latin typeface="Times New Roman" panose="02020603050405020304" pitchFamily="18" charset="0"/>
                        </a:rPr>
                        <a:t> Елизовского МР - на ремонт помещения школьной библиотеки</a:t>
                      </a:r>
                    </a:p>
                  </a:txBody>
                  <a:tcPr marL="9525" marR="9525" marT="9525" marB="0"/>
                </a:tc>
                <a:tc>
                  <a:txBody>
                    <a:bodyPr/>
                    <a:lstStyle/>
                    <a:p>
                      <a:pPr algn="ctr" fontAlgn="t"/>
                      <a:r>
                        <a:rPr lang="ru-RU" sz="1100" b="0" i="0" u="none" strike="noStrike" dirty="0" smtClean="0">
                          <a:solidFill>
                            <a:srgbClr val="000000"/>
                          </a:solidFill>
                          <a:effectLst/>
                          <a:latin typeface="Times New Roman" panose="02020603050405020304" pitchFamily="18" charset="0"/>
                        </a:rPr>
                        <a:t>640,0</a:t>
                      </a:r>
                      <a:endParaRPr lang="ru-RU" sz="11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0002"/>
                  </a:ext>
                </a:extLst>
              </a:tr>
              <a:tr h="205035">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12</a:t>
                      </a: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МБОУ «</a:t>
                      </a:r>
                      <a:r>
                        <a:rPr lang="ru-RU" sz="1000" b="0" i="0" u="none" strike="noStrike" dirty="0" err="1">
                          <a:solidFill>
                            <a:srgbClr val="000000"/>
                          </a:solidFill>
                          <a:effectLst/>
                          <a:latin typeface="Palatino Linotype" panose="02040502050505030304" pitchFamily="18" charset="0"/>
                        </a:rPr>
                        <a:t>Елизовская</a:t>
                      </a:r>
                      <a:r>
                        <a:rPr lang="ru-RU" sz="1000" b="0" i="0" u="none" strike="noStrike" dirty="0">
                          <a:solidFill>
                            <a:srgbClr val="000000"/>
                          </a:solidFill>
                          <a:effectLst/>
                          <a:latin typeface="Palatino Linotype" panose="02040502050505030304" pitchFamily="18" charset="0"/>
                        </a:rPr>
                        <a:t> СШ № 8» - </a:t>
                      </a:r>
                      <a:r>
                        <a:rPr lang="ru-RU" sz="1000" b="0" i="0" u="none" strike="noStrike" dirty="0" smtClean="0">
                          <a:solidFill>
                            <a:srgbClr val="000000"/>
                          </a:solidFill>
                          <a:effectLst/>
                          <a:latin typeface="Palatino Linotype" panose="02040502050505030304" pitchFamily="18" charset="0"/>
                        </a:rPr>
                        <a:t>проведение </a:t>
                      </a:r>
                      <a:r>
                        <a:rPr lang="ru-RU" sz="1000" b="0" i="0" u="none" strike="noStrike" dirty="0">
                          <a:solidFill>
                            <a:srgbClr val="000000"/>
                          </a:solidFill>
                          <a:effectLst/>
                          <a:latin typeface="Palatino Linotype" panose="02040502050505030304" pitchFamily="18" charset="0"/>
                        </a:rPr>
                        <a:t>ремонтных работ, установка окон в помещении школы, приобретение мебели</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800,0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618968176"/>
                  </a:ext>
                </a:extLst>
              </a:tr>
              <a:tr h="395857">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МБУ ДО «Детский оздоровительно-образовательный центр» с. Коряки  – приобретение снегоуборщика, приобретение материалов для замены полового покрытия спортивного зала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627298146"/>
                  </a:ext>
                </a:extLst>
              </a:tr>
              <a:tr h="400594">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МБДОУ «Детский сад № 28» п. Раздольный - ремонтные работы электропроводки и электрооборудования в помещении детского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300,0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607438056"/>
                  </a:ext>
                </a:extLst>
              </a:tr>
              <a:tr h="205035">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МКУК КСЦ «Сельский дом культуры с. Коряки»  – ремонт здания, помещений  дома культуры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500,0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585434381"/>
                  </a:ext>
                </a:extLst>
              </a:tr>
              <a:tr h="256519">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МБОУ «</a:t>
                      </a:r>
                      <a:r>
                        <a:rPr lang="ru-RU" sz="1000" b="0" i="0" u="none" strike="noStrike" dirty="0" err="1">
                          <a:solidFill>
                            <a:srgbClr val="000000"/>
                          </a:solidFill>
                          <a:effectLst/>
                          <a:latin typeface="Palatino Linotype" panose="02040502050505030304" pitchFamily="18" charset="0"/>
                        </a:rPr>
                        <a:t>Анавгайская</a:t>
                      </a:r>
                      <a:r>
                        <a:rPr lang="ru-RU" sz="1000" b="0" i="0" u="none" strike="noStrike" dirty="0">
                          <a:solidFill>
                            <a:srgbClr val="000000"/>
                          </a:solidFill>
                          <a:effectLst/>
                          <a:latin typeface="Palatino Linotype" panose="02040502050505030304" pitchFamily="18" charset="0"/>
                        </a:rPr>
                        <a:t> СОШ» - ремонт помещений зданий при школе (гараж, складские помещения)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772301468"/>
                  </a:ext>
                </a:extLst>
              </a:tr>
              <a:tr h="205035">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13</a:t>
                      </a: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Администрация Алеутского муниципального района – приобретение покрытия для футбольного поля в село Никольское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9751353"/>
                  </a:ext>
                </a:extLst>
              </a:tr>
              <a:tr h="205035">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МБОУ «Средняя школа № 3 п. Усть-Камчатск» - проведение капитального ремонта здания школы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900,0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378566453"/>
                  </a:ext>
                </a:extLst>
              </a:tr>
              <a:tr h="205035">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Администрация Алеутского муниципального района – приобретение покрытия для футбольного поля в село Никольское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438391615"/>
                  </a:ext>
                </a:extLst>
              </a:tr>
              <a:tr h="205035">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МБУ «Мильковский Дом культуры и досуга» - приобретение «одежды сцены»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900,0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4040234711"/>
                  </a:ext>
                </a:extLst>
              </a:tr>
              <a:tr h="205035">
                <a:tc row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14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smtClean="0">
                        <a:latin typeface="Palatino Linotype" panose="02040502050505030304" pitchFamily="18" charset="0"/>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МКУК «</a:t>
                      </a:r>
                      <a:r>
                        <a:rPr lang="ru-RU" sz="1000" b="0" i="0" u="none" strike="noStrike" dirty="0" err="1">
                          <a:solidFill>
                            <a:srgbClr val="000000"/>
                          </a:solidFill>
                          <a:effectLst/>
                          <a:latin typeface="Palatino Linotype" panose="02040502050505030304" pitchFamily="18" charset="0"/>
                        </a:rPr>
                        <a:t>Седанкинский</a:t>
                      </a:r>
                      <a:r>
                        <a:rPr lang="ru-RU" sz="1000" b="0" i="0" u="none" strike="noStrike" dirty="0">
                          <a:solidFill>
                            <a:srgbClr val="000000"/>
                          </a:solidFill>
                          <a:effectLst/>
                          <a:latin typeface="Palatino Linotype" panose="02040502050505030304" pitchFamily="18" charset="0"/>
                        </a:rPr>
                        <a:t> дом культуры» - на приобретение музыкальных инструментов </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75,0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915693348"/>
                  </a:ext>
                </a:extLst>
              </a:tr>
              <a:tr h="228362">
                <a:tc vMerge="1">
                  <a:txBody>
                    <a:bodyPr/>
                    <a:lstStyle/>
                    <a:p>
                      <a:endParaRPr lang="ru-RU" sz="900" dirty="0"/>
                    </a:p>
                  </a:txBody>
                  <a:tcPr/>
                </a:tc>
                <a:tc>
                  <a:txBody>
                    <a:bodyPr/>
                    <a:lstStyle/>
                    <a:p>
                      <a:pPr algn="l" fontAlgn="t"/>
                      <a:r>
                        <a:rPr lang="ru-RU" sz="1000" b="0" i="0" u="none" strike="noStrike">
                          <a:solidFill>
                            <a:srgbClr val="000000"/>
                          </a:solidFill>
                          <a:effectLst/>
                          <a:latin typeface="Palatino Linotype" panose="02040502050505030304" pitchFamily="18" charset="0"/>
                        </a:rPr>
                        <a:t>Администрации ГО «Поселок Палана» - на приобретение и установку детской площадки в районе пос. Палана, ул. Ленина д. 19</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600,0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995300638"/>
                  </a:ext>
                </a:extLst>
              </a:tr>
              <a:tr h="214366">
                <a:tc vMerge="1">
                  <a:txBody>
                    <a:bodyPr/>
                    <a:lstStyle/>
                    <a:p>
                      <a:endParaRPr lang="ru-RU" sz="1000" dirty="0"/>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МКУК «Пенжинский </a:t>
                      </a:r>
                      <a:r>
                        <a:rPr lang="ru-RU" sz="1000" b="0" i="0" u="none" strike="noStrike" dirty="0" err="1">
                          <a:solidFill>
                            <a:srgbClr val="000000"/>
                          </a:solidFill>
                          <a:effectLst/>
                          <a:latin typeface="Palatino Linotype" panose="02040502050505030304" pitchFamily="18" charset="0"/>
                        </a:rPr>
                        <a:t>межпоселенческий</a:t>
                      </a:r>
                      <a:r>
                        <a:rPr lang="ru-RU" sz="1000" b="0" i="0" u="none" strike="noStrike" dirty="0">
                          <a:solidFill>
                            <a:srgbClr val="000000"/>
                          </a:solidFill>
                          <a:effectLst/>
                          <a:latin typeface="Palatino Linotype" panose="02040502050505030304" pitchFamily="18" charset="0"/>
                        </a:rPr>
                        <a:t> централизованный культурно-досуговый комплекс» с. Манилы – приобретение оборудования для нужд филиала с. Манилы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325,0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727370844"/>
                  </a:ext>
                </a:extLst>
              </a:tr>
              <a:tr h="191039">
                <a:tc vMerge="1">
                  <a:txBody>
                    <a:bodyPr/>
                    <a:lstStyle/>
                    <a:p>
                      <a:endParaRPr lang="ru-RU" sz="9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МБДОУ «</a:t>
                      </a:r>
                      <a:r>
                        <a:rPr lang="ru-RU" sz="1000" b="0" i="0" u="none" strike="noStrike" dirty="0" err="1">
                          <a:solidFill>
                            <a:srgbClr val="000000"/>
                          </a:solidFill>
                          <a:effectLst/>
                          <a:latin typeface="Palatino Linotype" panose="02040502050505030304" pitchFamily="18" charset="0"/>
                        </a:rPr>
                        <a:t>Ковранский</a:t>
                      </a:r>
                      <a:r>
                        <a:rPr lang="ru-RU" sz="1000" b="0" i="0" u="none" strike="noStrike" dirty="0">
                          <a:solidFill>
                            <a:srgbClr val="000000"/>
                          </a:solidFill>
                          <a:effectLst/>
                          <a:latin typeface="Palatino Linotype" panose="02040502050505030304" pitchFamily="18" charset="0"/>
                        </a:rPr>
                        <a:t> детский сад «</a:t>
                      </a:r>
                      <a:r>
                        <a:rPr lang="ru-RU" sz="1000" b="0" i="0" u="none" strike="noStrike" dirty="0" err="1">
                          <a:solidFill>
                            <a:srgbClr val="000000"/>
                          </a:solidFill>
                          <a:effectLst/>
                          <a:latin typeface="Palatino Linotype" panose="02040502050505030304" pitchFamily="18" charset="0"/>
                        </a:rPr>
                        <a:t>Ийаночх</a:t>
                      </a:r>
                      <a:r>
                        <a:rPr lang="ru-RU" sz="1000" b="0" i="0" u="none" strike="noStrike" dirty="0">
                          <a:solidFill>
                            <a:srgbClr val="000000"/>
                          </a:solidFill>
                          <a:effectLst/>
                          <a:latin typeface="Palatino Linotype" panose="02040502050505030304" pitchFamily="18" charset="0"/>
                        </a:rPr>
                        <a:t>» с. </a:t>
                      </a:r>
                      <a:r>
                        <a:rPr lang="ru-RU" sz="1000" b="0" i="0" u="none" strike="noStrike" dirty="0" err="1">
                          <a:solidFill>
                            <a:srgbClr val="000000"/>
                          </a:solidFill>
                          <a:effectLst/>
                          <a:latin typeface="Palatino Linotype" panose="02040502050505030304" pitchFamily="18" charset="0"/>
                        </a:rPr>
                        <a:t>Ковран</a:t>
                      </a:r>
                      <a:r>
                        <a:rPr lang="ru-RU" sz="1000" b="0" i="0" u="none" strike="noStrike" dirty="0">
                          <a:solidFill>
                            <a:srgbClr val="000000"/>
                          </a:solidFill>
                          <a:effectLst/>
                          <a:latin typeface="Palatino Linotype" panose="02040502050505030304" pitchFamily="18" charset="0"/>
                        </a:rPr>
                        <a:t> – приобретение морозильной камеры и постельного белья для детского сада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380199985"/>
                  </a:ext>
                </a:extLst>
              </a:tr>
              <a:tr h="370840">
                <a:tc vMerge="1">
                  <a:txBody>
                    <a:bodyPr/>
                    <a:lstStyle/>
                    <a:p>
                      <a:endParaRPr lang="ru-RU" sz="900" dirty="0"/>
                    </a:p>
                  </a:txBody>
                  <a:tcPr/>
                </a:tc>
                <a:tc>
                  <a:txBody>
                    <a:bodyPr/>
                    <a:lstStyle/>
                    <a:p>
                      <a:pPr algn="l" fontAlgn="t"/>
                      <a:r>
                        <a:rPr lang="ru-RU" sz="1000" b="0" i="0" u="none" strike="noStrike">
                          <a:solidFill>
                            <a:srgbClr val="000000"/>
                          </a:solidFill>
                          <a:effectLst/>
                          <a:latin typeface="Palatino Linotype" panose="02040502050505030304" pitchFamily="18" charset="0"/>
                        </a:rPr>
                        <a:t>МКУК «Межпоселенческий централизованный культурно-досуговый центр» с. Манилы - на приобретение игровых приставок и мониторов</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715084997"/>
                  </a:ext>
                </a:extLst>
              </a:tr>
              <a:tr h="247456">
                <a:tc vMerge="1">
                  <a:txBody>
                    <a:bodyPr/>
                    <a:lstStyle/>
                    <a:p>
                      <a:endParaRPr lang="ru-RU" sz="900" dirty="0"/>
                    </a:p>
                  </a:txBody>
                  <a:tcPr/>
                </a:tc>
                <a:tc>
                  <a:txBody>
                    <a:bodyPr/>
                    <a:lstStyle/>
                    <a:p>
                      <a:pPr algn="l" fontAlgn="t"/>
                      <a:r>
                        <a:rPr lang="ru-RU" sz="1000" b="0" i="0" u="none" strike="noStrike">
                          <a:solidFill>
                            <a:srgbClr val="000000"/>
                          </a:solidFill>
                          <a:effectLst/>
                          <a:latin typeface="Palatino Linotype" panose="02040502050505030304" pitchFamily="18" charset="0"/>
                        </a:rPr>
                        <a:t>МКУК «Воямпольский СДК» с. Воямполка - на приобретение музыкальных инструментов</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75,0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3566989946"/>
                  </a:ext>
                </a:extLst>
              </a:tr>
              <a:tr h="2013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smtClean="0"/>
                    </a:p>
                  </a:txBody>
                  <a:tcPr anchor="ctr"/>
                </a:tc>
                <a:tc>
                  <a:txBody>
                    <a:bodyPr/>
                    <a:lstStyle/>
                    <a:p>
                      <a:pPr algn="l" fontAlgn="t"/>
                      <a:r>
                        <a:rPr lang="ru-RU" sz="1000" b="0" i="0" u="none" strike="noStrike">
                          <a:solidFill>
                            <a:srgbClr val="000000"/>
                          </a:solidFill>
                          <a:effectLst/>
                          <a:latin typeface="Palatino Linotype" panose="02040502050505030304" pitchFamily="18" charset="0"/>
                        </a:rPr>
                        <a:t>МКУК «Лесновский СДК» с. Лесная - на приобретение спортивной одежды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338950091"/>
                  </a:ext>
                </a:extLst>
              </a:tr>
              <a:tr h="215382">
                <a:tc vMerge="1">
                  <a:txBody>
                    <a:bodyPr/>
                    <a:lstStyle/>
                    <a:p>
                      <a:endParaRPr lang="ru-RU" sz="900" dirty="0">
                        <a:latin typeface="+mn-lt"/>
                      </a:endParaRPr>
                    </a:p>
                  </a:txBody>
                  <a:tcPr/>
                </a:tc>
                <a:tc>
                  <a:txBody>
                    <a:bodyPr/>
                    <a:lstStyle/>
                    <a:p>
                      <a:pPr algn="l" fontAlgn="t"/>
                      <a:r>
                        <a:rPr lang="ru-RU" sz="1000" b="0" i="0" u="none" strike="noStrike">
                          <a:solidFill>
                            <a:srgbClr val="000000"/>
                          </a:solidFill>
                          <a:effectLst/>
                          <a:latin typeface="Palatino Linotype" panose="02040502050505030304" pitchFamily="18" charset="0"/>
                        </a:rPr>
                        <a:t>МУП редакция газеты «Карагинские вести» п. Оссора - на приобретение оргтехники</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25,0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687530463"/>
                  </a:ext>
                </a:extLst>
              </a:tr>
              <a:tr h="210716">
                <a:tc vMerge="1">
                  <a:txBody>
                    <a:bodyPr/>
                    <a:lstStyle/>
                    <a:p>
                      <a:endParaRPr lang="ru-RU" sz="900" dirty="0">
                        <a:latin typeface="+mn-lt"/>
                      </a:endParaRPr>
                    </a:p>
                  </a:txBody>
                  <a:tcPr/>
                </a:tc>
                <a:tc>
                  <a:txBody>
                    <a:bodyPr/>
                    <a:lstStyle/>
                    <a:p>
                      <a:pPr algn="l" fontAlgn="t"/>
                      <a:r>
                        <a:rPr lang="ru-RU" sz="1000" b="0" i="0" u="none" strike="noStrike">
                          <a:solidFill>
                            <a:srgbClr val="000000"/>
                          </a:solidFill>
                          <a:effectLst/>
                          <a:latin typeface="Palatino Linotype" panose="02040502050505030304" pitchFamily="18" charset="0"/>
                        </a:rPr>
                        <a:t>МБОУ «Оссорская СОШ» - приобретение и установка уличного спортивного комплекса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421783500"/>
                  </a:ext>
                </a:extLst>
              </a:tr>
              <a:tr h="187390">
                <a:tc vMerge="1">
                  <a:txBody>
                    <a:bodyPr/>
                    <a:lstStyle/>
                    <a:p>
                      <a:endParaRPr lang="ru-RU" sz="900" dirty="0">
                        <a:latin typeface="+mn-lt"/>
                      </a:endParaRPr>
                    </a:p>
                  </a:txBody>
                  <a:tcPr/>
                </a:tc>
                <a:tc>
                  <a:txBody>
                    <a:bodyPr/>
                    <a:lstStyle/>
                    <a:p>
                      <a:pPr algn="l" fontAlgn="t"/>
                      <a:r>
                        <a:rPr lang="ru-RU" sz="1000" b="0" i="0" u="none" strike="noStrike" dirty="0">
                          <a:solidFill>
                            <a:srgbClr val="000000"/>
                          </a:solidFill>
                          <a:effectLst/>
                          <a:latin typeface="Palatino Linotype" panose="02040502050505030304" pitchFamily="18" charset="0"/>
                        </a:rPr>
                        <a:t>МКУК ОМР «Центр культуры и досуга» с. </a:t>
                      </a:r>
                      <a:r>
                        <a:rPr lang="ru-RU" sz="1000" b="0" i="0" u="none" strike="noStrike" dirty="0" err="1">
                          <a:solidFill>
                            <a:srgbClr val="000000"/>
                          </a:solidFill>
                          <a:effectLst/>
                          <a:latin typeface="Palatino Linotype" panose="02040502050505030304" pitchFamily="18" charset="0"/>
                        </a:rPr>
                        <a:t>Ачайваям</a:t>
                      </a:r>
                      <a:r>
                        <a:rPr lang="ru-RU" sz="1000" b="0" i="0" u="none" strike="noStrike" dirty="0">
                          <a:solidFill>
                            <a:srgbClr val="000000"/>
                          </a:solidFill>
                          <a:effectLst/>
                          <a:latin typeface="Palatino Linotype" panose="02040502050505030304" pitchFamily="18" charset="0"/>
                        </a:rPr>
                        <a:t> – приобретение сценических костюмов</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246820247"/>
                  </a:ext>
                </a:extLst>
              </a:tr>
              <a:tr h="370840">
                <a:tc vMerge="1">
                  <a:txBody>
                    <a:bodyPr/>
                    <a:lstStyle/>
                    <a:p>
                      <a:endParaRPr lang="ru-RU" sz="900" dirty="0">
                        <a:latin typeface="+mn-lt"/>
                      </a:endParaRPr>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МБОУ «</a:t>
                      </a:r>
                      <a:r>
                        <a:rPr lang="ru-RU" sz="1000" b="0" i="0" u="none" strike="noStrike" dirty="0" err="1">
                          <a:solidFill>
                            <a:srgbClr val="000000"/>
                          </a:solidFill>
                          <a:effectLst/>
                          <a:latin typeface="Palatino Linotype" panose="02040502050505030304" pitchFamily="18" charset="0"/>
                        </a:rPr>
                        <a:t>Тигильская</a:t>
                      </a:r>
                      <a:r>
                        <a:rPr lang="ru-RU" sz="1000" b="0" i="0" u="none" strike="noStrike" dirty="0">
                          <a:solidFill>
                            <a:srgbClr val="000000"/>
                          </a:solidFill>
                          <a:effectLst/>
                          <a:latin typeface="Palatino Linotype" panose="02040502050505030304" pitchFamily="18" charset="0"/>
                        </a:rPr>
                        <a:t> СОШ» с. Тигиль – на приобретение спортивного инвентаря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602253088"/>
                  </a:ext>
                </a:extLst>
              </a:tr>
            </a:tbl>
          </a:graphicData>
        </a:graphic>
      </p:graphicFrame>
      <p:sp>
        <p:nvSpPr>
          <p:cNvPr id="4" name="TextBox 3"/>
          <p:cNvSpPr txBox="1"/>
          <p:nvPr/>
        </p:nvSpPr>
        <p:spPr>
          <a:xfrm>
            <a:off x="10565661" y="0"/>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75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2219054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709416014"/>
              </p:ext>
            </p:extLst>
          </p:nvPr>
        </p:nvGraphicFramePr>
        <p:xfrm>
          <a:off x="597577" y="778170"/>
          <a:ext cx="10972800" cy="5449653"/>
        </p:xfrm>
        <a:graphic>
          <a:graphicData uri="http://schemas.openxmlformats.org/drawingml/2006/table">
            <a:tbl>
              <a:tblPr firstRow="1" bandRow="1">
                <a:tableStyleId>{5C22544A-7EE6-4342-B048-85BDC9FD1C3A}</a:tableStyleId>
              </a:tblPr>
              <a:tblGrid>
                <a:gridCol w="2245568">
                  <a:extLst>
                    <a:ext uri="{9D8B030D-6E8A-4147-A177-3AD203B41FA5}">
                      <a16:colId xmlns:a16="http://schemas.microsoft.com/office/drawing/2014/main" val="2267406073"/>
                    </a:ext>
                  </a:extLst>
                </a:gridCol>
                <a:gridCol w="7389845">
                  <a:extLst>
                    <a:ext uri="{9D8B030D-6E8A-4147-A177-3AD203B41FA5}">
                      <a16:colId xmlns:a16="http://schemas.microsoft.com/office/drawing/2014/main" val="1970141799"/>
                    </a:ext>
                  </a:extLst>
                </a:gridCol>
                <a:gridCol w="1337387">
                  <a:extLst>
                    <a:ext uri="{9D8B030D-6E8A-4147-A177-3AD203B41FA5}">
                      <a16:colId xmlns:a16="http://schemas.microsoft.com/office/drawing/2014/main" val="2499460652"/>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2018 год</a:t>
                      </a:r>
                    </a:p>
                  </a:txBody>
                  <a:tcPr/>
                </a:tc>
                <a:extLst>
                  <a:ext uri="{0D108BD9-81ED-4DB2-BD59-A6C34878D82A}">
                    <a16:rowId xmlns:a16="http://schemas.microsoft.com/office/drawing/2014/main" val="1114312433"/>
                  </a:ext>
                </a:extLst>
              </a:tr>
              <a:tr h="40602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Palatino Linotype" panose="02040502050505030304" pitchFamily="18" charset="0"/>
                          <a:ea typeface="+mn-ea"/>
                          <a:cs typeface="+mn-cs"/>
                        </a:rPr>
                        <a:t>Политическая партия: Справедливая Россия</a:t>
                      </a:r>
                      <a:endParaRPr lang="ru-RU" sz="1000" dirty="0">
                        <a:latin typeface="Palatino Linotype" panose="02040502050505030304" pitchFamily="18" charset="0"/>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КГАОУ ДОД СДЮСШОР «Эдельвейс» -  приобретение запасных частей и оборудования для горнолыжного подъёмника клуба «Альпина»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800,0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774890279"/>
                  </a:ext>
                </a:extLst>
              </a:tr>
              <a:tr h="3965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a:latin typeface="+mn-lt"/>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МБУ ДО «Детско-юношеская спортивная школа  </a:t>
                      </a:r>
                      <a:r>
                        <a:rPr lang="ru-RU" sz="1000" b="0" i="0" u="none" strike="noStrike" dirty="0" smtClean="0">
                          <a:solidFill>
                            <a:srgbClr val="000000"/>
                          </a:solidFill>
                          <a:effectLst/>
                          <a:latin typeface="Palatino Linotype" panose="02040502050505030304" pitchFamily="18" charset="0"/>
                        </a:rPr>
                        <a:t>№ </a:t>
                      </a:r>
                      <a:r>
                        <a:rPr lang="ru-RU" sz="1000" b="0" i="0" u="none" strike="noStrike" dirty="0">
                          <a:solidFill>
                            <a:srgbClr val="000000"/>
                          </a:solidFill>
                          <a:effectLst/>
                          <a:latin typeface="Palatino Linotype" panose="02040502050505030304" pitchFamily="18" charset="0"/>
                        </a:rPr>
                        <a:t>1» П-Камчатского городского округа – финансирование участия в шахматных соревнованиях на первенство ДВО и России</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2"/>
                  </a:ext>
                </a:extLst>
              </a:tr>
              <a:tr h="409303">
                <a:tc rowSpan="6">
                  <a:txBody>
                    <a:bodyPr/>
                    <a:lstStyle/>
                    <a:p>
                      <a:pPr algn="ctr"/>
                      <a:r>
                        <a:rPr lang="ru-RU" sz="1000" kern="1200" dirty="0" smtClean="0">
                          <a:solidFill>
                            <a:schemeClr val="dk1"/>
                          </a:solidFill>
                          <a:effectLst/>
                          <a:latin typeface="Palatino Linotype" panose="02040502050505030304" pitchFamily="18" charset="0"/>
                          <a:ea typeface="+mn-ea"/>
                          <a:cs typeface="+mn-cs"/>
                        </a:rPr>
                        <a:t>Политическая партия: ЛДПР – Либерально-демократическая партия России</a:t>
                      </a:r>
                      <a:endParaRPr lang="ru-RU" sz="1000" kern="1200" dirty="0">
                        <a:solidFill>
                          <a:schemeClr val="dk1"/>
                        </a:solidFill>
                        <a:effectLst/>
                        <a:latin typeface="Palatino Linotype" panose="02040502050505030304" pitchFamily="18" charset="0"/>
                        <a:ea typeface="+mn-ea"/>
                        <a:cs typeface="+mn-cs"/>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МАОУ «СОШ № 3» П-Камчатского городского округа – приобретение музыкального центра, CD DVD дисков, ткани и фурнитуры для пошива сценических костюмов</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125,0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7784457"/>
                  </a:ext>
                </a:extLst>
              </a:tr>
              <a:tr h="198048">
                <a:tc vMerge="1">
                  <a:txBody>
                    <a:bodyPr/>
                    <a:lstStyle/>
                    <a:p>
                      <a:endParaRPr lang="ru-RU"/>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МАОУ «СОШ № 24» - приобретение мебели, строительных материалов, проведение ремонтных работ в школе</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4"/>
                  </a:ext>
                </a:extLst>
              </a:tr>
              <a:tr h="433059">
                <a:tc vMerge="1">
                  <a:txBody>
                    <a:bodyPr/>
                    <a:lstStyle/>
                    <a:p>
                      <a:endParaRPr lang="ru-RU" sz="1000" dirty="0">
                        <a:latin typeface="+mn-lt"/>
                      </a:endParaRPr>
                    </a:p>
                  </a:txBody>
                  <a:tcPr/>
                </a:tc>
                <a:tc>
                  <a:txBody>
                    <a:bodyPr/>
                    <a:lstStyle/>
                    <a:p>
                      <a:pPr algn="l" fontAlgn="t"/>
                      <a:r>
                        <a:rPr lang="ru-RU" sz="1000" b="0" i="0" u="none" strike="noStrike">
                          <a:solidFill>
                            <a:srgbClr val="000000"/>
                          </a:solidFill>
                          <a:effectLst/>
                          <a:latin typeface="Palatino Linotype" panose="02040502050505030304" pitchFamily="18" charset="0"/>
                        </a:rPr>
                        <a:t>КГАУ «Камчатский ресурсный центр содействия развитию семейных форм устройства» - на проведение регионального этапа Всероссийского конкурса художественного творчества «Ассамблея замещающих семей»</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22322041"/>
                  </a:ext>
                </a:extLst>
              </a:tr>
              <a:tr h="539932">
                <a:tc vMerge="1">
                  <a:txBody>
                    <a:bodyPr/>
                    <a:lstStyle/>
                    <a:p>
                      <a:endParaRPr lang="ru-RU" sz="1000" dirty="0">
                        <a:latin typeface="+mn-lt"/>
                      </a:endParaRPr>
                    </a:p>
                  </a:txBody>
                  <a:tcPr/>
                </a:tc>
                <a:tc>
                  <a:txBody>
                    <a:bodyPr/>
                    <a:lstStyle/>
                    <a:p>
                      <a:pPr algn="l" fontAlgn="t"/>
                      <a:r>
                        <a:rPr lang="ru-RU" sz="1000" b="0" i="0" u="none" strike="noStrike">
                          <a:solidFill>
                            <a:srgbClr val="000000"/>
                          </a:solidFill>
                          <a:effectLst/>
                          <a:latin typeface="Palatino Linotype" panose="02040502050505030304" pitchFamily="18" charset="0"/>
                        </a:rPr>
                        <a:t>КГАОУ ДОД «Специализированная детско-юношеская спортивная школа олимпийского резерва по горнолыжному спорту «Эдельвейс» - приобретение спортивного оборудования в тренажёрный зал для горнолыжной базы «Красная сопка»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250,0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888261949"/>
                  </a:ext>
                </a:extLst>
              </a:tr>
              <a:tr h="226422">
                <a:tc vMerge="1">
                  <a:txBody>
                    <a:bodyPr/>
                    <a:lstStyle/>
                    <a:p>
                      <a:endParaRPr lang="ru-RU" sz="1000" dirty="0">
                        <a:latin typeface="+mn-lt"/>
                      </a:endParaRPr>
                    </a:p>
                  </a:txBody>
                  <a:tcPr/>
                </a:tc>
                <a:tc>
                  <a:txBody>
                    <a:bodyPr/>
                    <a:lstStyle/>
                    <a:p>
                      <a:pPr algn="l" fontAlgn="t"/>
                      <a:r>
                        <a:rPr lang="ru-RU" sz="1000" b="0" i="0" u="none" strike="noStrike">
                          <a:solidFill>
                            <a:srgbClr val="000000"/>
                          </a:solidFill>
                          <a:effectLst/>
                          <a:latin typeface="Palatino Linotype" panose="02040502050505030304" pitchFamily="18" charset="0"/>
                        </a:rPr>
                        <a:t>Администрация Алеутского муниципального района – приобретение покрытия для футбольного поля в село Никольское</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675597225"/>
                  </a:ext>
                </a:extLst>
              </a:tr>
              <a:tr h="235132">
                <a:tc vMerge="1">
                  <a:txBody>
                    <a:bodyPr/>
                    <a:lstStyle/>
                    <a:p>
                      <a:pPr algn="ctr"/>
                      <a:endParaRPr lang="ru-RU" sz="1000" kern="1200" dirty="0">
                        <a:solidFill>
                          <a:schemeClr val="dk1"/>
                        </a:solidFill>
                        <a:effectLst/>
                        <a:latin typeface="+mn-lt"/>
                        <a:ea typeface="+mn-ea"/>
                        <a:cs typeface="+mn-cs"/>
                      </a:endParaRPr>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МБДОУ «Детский сад № 12» П-Камчатского городского округа -   на приобретение напольного покрытия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75,0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2033455101"/>
                  </a:ext>
                </a:extLst>
              </a:tr>
              <a:tr h="406310">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Palatino Linotype" panose="02040502050505030304" pitchFamily="18" charset="0"/>
                          <a:ea typeface="+mn-ea"/>
                          <a:cs typeface="+mn-cs"/>
                        </a:rPr>
                        <a:t>Политическая партия:</a:t>
                      </a:r>
                      <a:r>
                        <a:rPr lang="ru-RU" sz="1000" kern="1200" baseline="0" dirty="0" smtClean="0">
                          <a:solidFill>
                            <a:schemeClr val="dk1"/>
                          </a:solidFill>
                          <a:effectLst/>
                          <a:latin typeface="Palatino Linotype" panose="02040502050505030304" pitchFamily="18" charset="0"/>
                          <a:ea typeface="+mn-ea"/>
                          <a:cs typeface="+mn-cs"/>
                        </a:rPr>
                        <a:t> </a:t>
                      </a:r>
                      <a:r>
                        <a:rPr lang="ru-RU" sz="1000" kern="1200" dirty="0" smtClean="0">
                          <a:solidFill>
                            <a:schemeClr val="dk1"/>
                          </a:solidFill>
                          <a:effectLst/>
                          <a:latin typeface="Palatino Linotype" panose="02040502050505030304" pitchFamily="18" charset="0"/>
                          <a:ea typeface="+mn-ea"/>
                          <a:cs typeface="+mn-cs"/>
                        </a:rPr>
                        <a:t>Коммунистическая партия Российской Федерации</a:t>
                      </a: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 КГБУ ДО «Камчатский центр развития творчества детей и юношества «Рассветы Камчатки» - приобретение и пошив сценических костюмов</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190,0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09"/>
                  </a:ext>
                </a:extLst>
              </a:tr>
              <a:tr h="418011">
                <a:tc vMerge="1">
                  <a:txBody>
                    <a:bodyPr/>
                    <a:lstStyle/>
                    <a:p>
                      <a:endParaRPr lang="ru-RU" sz="10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МУК Централизованная клубная система «Талант» </a:t>
                      </a:r>
                      <a:r>
                        <a:rPr lang="ru-RU" sz="1000" b="0" i="0" u="none" strike="noStrike" dirty="0" err="1">
                          <a:solidFill>
                            <a:srgbClr val="000000"/>
                          </a:solidFill>
                          <a:effectLst/>
                          <a:latin typeface="Palatino Linotype" panose="02040502050505030304" pitchFamily="18" charset="0"/>
                        </a:rPr>
                        <a:t>Новоавачинского</a:t>
                      </a:r>
                      <a:r>
                        <a:rPr lang="ru-RU" sz="1000" b="0" i="0" u="none" strike="noStrike" dirty="0">
                          <a:solidFill>
                            <a:srgbClr val="000000"/>
                          </a:solidFill>
                          <a:effectLst/>
                          <a:latin typeface="Palatino Linotype" panose="02040502050505030304" pitchFamily="18" charset="0"/>
                        </a:rPr>
                        <a:t> сельского поселения – приобретение звукоусиливающей аппаратуры</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300,0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0"/>
                  </a:ext>
                </a:extLst>
              </a:tr>
              <a:tr h="557349">
                <a:tc vMerge="1">
                  <a:txBody>
                    <a:bodyPr/>
                    <a:lstStyle/>
                    <a:p>
                      <a:endParaRPr lang="ru-RU" sz="10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Администрация Николаевского сельского поселения Елизовского муниципального района  - на приобретение и установку контрольно-измерительного оборудования для учета тепловой энергии в поселковую  баню Николаевского сельского   поселения</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180,0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1"/>
                  </a:ext>
                </a:extLst>
              </a:tr>
              <a:tr h="444137">
                <a:tc vMerge="1">
                  <a:txBody>
                    <a:bodyPr/>
                    <a:lstStyle/>
                    <a:p>
                      <a:endParaRPr lang="ru-RU" sz="1000" dirty="0"/>
                    </a:p>
                  </a:txBody>
                  <a:tcPr/>
                </a:tc>
                <a:tc>
                  <a:txBody>
                    <a:bodyPr/>
                    <a:lstStyle/>
                    <a:p>
                      <a:pPr algn="l" fontAlgn="t"/>
                      <a:r>
                        <a:rPr lang="ru-RU" sz="1000" b="0" i="0" u="none" strike="noStrike">
                          <a:solidFill>
                            <a:srgbClr val="000000"/>
                          </a:solidFill>
                          <a:effectLst/>
                          <a:latin typeface="Palatino Linotype" panose="02040502050505030304" pitchFamily="18" charset="0"/>
                        </a:rPr>
                        <a:t>Общественная региональная организация «Всекамчатский союз казаков» - на обустройство и содержания объекта «Казачий ключ» П-Камчатского городского округа</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130,0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2"/>
                  </a:ext>
                </a:extLst>
              </a:tr>
              <a:tr h="383177">
                <a:tc vMerge="1">
                  <a:txBody>
                    <a:bodyPr/>
                    <a:lstStyle/>
                    <a:p>
                      <a:endParaRPr lang="ru-RU" sz="10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Краевая общественная детско-юношеская спортивная организация «Федерация дзюдо Камчатского края» - на организацию и проведение учебно-тренировочных сборов</a:t>
                      </a:r>
                    </a:p>
                  </a:txBody>
                  <a:tcPr marL="9525" marR="9525" marT="9525" marB="0"/>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tc>
                <a:extLst>
                  <a:ext uri="{0D108BD9-81ED-4DB2-BD59-A6C34878D82A}">
                    <a16:rowId xmlns:a16="http://schemas.microsoft.com/office/drawing/2014/main" val="10013"/>
                  </a:ext>
                </a:extLst>
              </a:tr>
            </a:tbl>
          </a:graphicData>
        </a:graphic>
      </p:graphicFrame>
      <p:sp>
        <p:nvSpPr>
          <p:cNvPr id="4" name="TextBox 3"/>
          <p:cNvSpPr txBox="1"/>
          <p:nvPr/>
        </p:nvSpPr>
        <p:spPr>
          <a:xfrm>
            <a:off x="10565661" y="0"/>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76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1221594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981075"/>
          </a:xfrm>
        </p:spPr>
        <p:txBody>
          <a:bodyPr/>
          <a:lstStyle/>
          <a:p>
            <a:r>
              <a:rPr lang="ru-RU" sz="2600" b="1" dirty="0" smtClean="0"/>
              <a:t>Для заметок</a:t>
            </a:r>
            <a:endParaRPr lang="ru-RU" sz="2600" b="1" dirty="0"/>
          </a:p>
        </p:txBody>
      </p:sp>
    </p:spTree>
    <p:extLst>
      <p:ext uri="{BB962C8B-B14F-4D97-AF65-F5344CB8AC3E}">
        <p14:creationId xmlns:p14="http://schemas.microsoft.com/office/powerpoint/2010/main" val="21739980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09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вниз 20"/>
          <p:cNvSpPr/>
          <p:nvPr/>
        </p:nvSpPr>
        <p:spPr>
          <a:xfrm>
            <a:off x="1165166" y="2406316"/>
            <a:ext cx="9826885" cy="1587655"/>
          </a:xfrm>
          <a:prstGeom prst="downArrow">
            <a:avLst/>
          </a:prstGeom>
          <a:solidFill>
            <a:srgbClr val="7DEF77">
              <a:alpha val="87000"/>
            </a:srgbClr>
          </a:solidFill>
          <a:ln w="28575">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p:cNvSpPr>
            <a:spLocks noGrp="1"/>
          </p:cNvSpPr>
          <p:nvPr>
            <p:ph type="title"/>
          </p:nvPr>
        </p:nvSpPr>
        <p:spPr>
          <a:xfrm>
            <a:off x="609600" y="68366"/>
            <a:ext cx="10972800" cy="854580"/>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606751" y="957129"/>
            <a:ext cx="11032621" cy="5512037"/>
          </a:xfrm>
        </p:spPr>
        <p:txBody>
          <a:bodyPr>
            <a:normAutofit/>
          </a:bodyPr>
          <a:lstStyle/>
          <a:p>
            <a:pPr marL="0" indent="0" algn="just">
              <a:buNone/>
            </a:pPr>
            <a:r>
              <a:rPr lang="ru-RU" sz="1800" b="1" dirty="0" smtClean="0">
                <a:solidFill>
                  <a:schemeClr val="tx1"/>
                </a:solidFill>
                <a:latin typeface="Palatino Linotype" panose="02040502050505030304" pitchFamily="18" charset="0"/>
                <a:cs typeface="Times New Roman" panose="02020603050405020304" pitchFamily="18" charset="0"/>
              </a:rPr>
              <a:t>   </a:t>
            </a:r>
            <a:r>
              <a:rPr lang="ru-RU" sz="1800" b="1" dirty="0" smtClean="0">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Бюджетный </a:t>
            </a:r>
            <a:r>
              <a:rPr lang="ru-RU" sz="1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процесс </a:t>
            </a:r>
            <a:r>
              <a:rPr lang="ru-RU" sz="1800" dirty="0" smtClean="0">
                <a:latin typeface="Palatino Linotype" panose="02040502050505030304" pitchFamily="18" charset="0"/>
                <a:cs typeface="Times New Roman" panose="02020603050405020304" pitchFamily="18" charset="0"/>
              </a:rPr>
              <a:t>- деятельность </a:t>
            </a:r>
            <a:r>
              <a:rPr lang="ru-RU" sz="1800" dirty="0">
                <a:latin typeface="Palatino Linotype" panose="02040502050505030304" pitchFamily="18" charset="0"/>
                <a:cs typeface="Times New Roman" panose="02020603050405020304" pitchFamily="18" charset="0"/>
              </a:rPr>
              <a:t>органов государственной власти, органов местного самоуправления и иных участников бюджетного процесса </a:t>
            </a:r>
            <a:r>
              <a:rPr lang="ru-RU" sz="1800" dirty="0" smtClean="0">
                <a:latin typeface="Palatino Linotype" panose="02040502050505030304" pitchFamily="18" charset="0"/>
                <a:cs typeface="Times New Roman" panose="02020603050405020304" pitchFamily="18" charset="0"/>
              </a:rPr>
              <a:t>по </a:t>
            </a:r>
            <a:r>
              <a:rPr lang="ru-RU" sz="1800" dirty="0">
                <a:latin typeface="Palatino Linotype" panose="02040502050505030304" pitchFamily="18" charset="0"/>
                <a:cs typeface="Times New Roman" panose="02020603050405020304" pitchFamily="18" charset="0"/>
              </a:rPr>
              <a:t>составлению и рассмотрению </a:t>
            </a:r>
            <a:r>
              <a:rPr lang="ru-RU" sz="1800" dirty="0" smtClean="0">
                <a:latin typeface="Palatino Linotype" panose="02040502050505030304" pitchFamily="18" charset="0"/>
                <a:cs typeface="Times New Roman" panose="02020603050405020304" pitchFamily="18" charset="0"/>
              </a:rPr>
              <a:t>проектов бюджетов, утверждению и </a:t>
            </a:r>
            <a:r>
              <a:rPr lang="ru-RU" sz="1800" dirty="0">
                <a:latin typeface="Palatino Linotype" panose="02040502050505030304" pitchFamily="18" charset="0"/>
                <a:cs typeface="Times New Roman" panose="02020603050405020304" pitchFamily="18" charset="0"/>
              </a:rPr>
              <a:t>исполнению </a:t>
            </a:r>
            <a:r>
              <a:rPr lang="ru-RU" sz="1800" dirty="0" smtClean="0">
                <a:latin typeface="Palatino Linotype" panose="02040502050505030304" pitchFamily="18" charset="0"/>
                <a:cs typeface="Times New Roman" panose="02020603050405020304" pitchFamily="18" charset="0"/>
              </a:rPr>
              <a:t>бюджетов, </a:t>
            </a:r>
            <a:r>
              <a:rPr lang="ru-RU" sz="1800" dirty="0">
                <a:latin typeface="Palatino Linotype" panose="02040502050505030304" pitchFamily="18" charset="0"/>
                <a:cs typeface="Times New Roman" panose="02020603050405020304" pitchFamily="18" charset="0"/>
              </a:rPr>
              <a:t>контролю за </a:t>
            </a:r>
            <a:r>
              <a:rPr lang="ru-RU" sz="1800" dirty="0" smtClean="0">
                <a:latin typeface="Palatino Linotype" panose="02040502050505030304" pitchFamily="18" charset="0"/>
                <a:cs typeface="Times New Roman" panose="02020603050405020304" pitchFamily="18" charset="0"/>
              </a:rPr>
              <a:t>их </a:t>
            </a:r>
            <a:r>
              <a:rPr lang="ru-RU" sz="1800" dirty="0">
                <a:latin typeface="Palatino Linotype" panose="02040502050505030304" pitchFamily="18" charset="0"/>
                <a:cs typeface="Times New Roman" panose="02020603050405020304" pitchFamily="18" charset="0"/>
              </a:rPr>
              <a:t>исполнением, осуществлению бюджетного учета, составлению, внешней проверке, рассмотрению и утверждению бюджетной отчетности.</a:t>
            </a:r>
          </a:p>
        </p:txBody>
      </p:sp>
      <p:sp>
        <p:nvSpPr>
          <p:cNvPr id="4" name="Скругленный прямоугольник 3"/>
          <p:cNvSpPr/>
          <p:nvPr/>
        </p:nvSpPr>
        <p:spPr>
          <a:xfrm>
            <a:off x="3835667" y="2554477"/>
            <a:ext cx="4485882" cy="664803"/>
          </a:xfrm>
          <a:prstGeom prst="roundRect">
            <a:avLst/>
          </a:prstGeom>
          <a:solidFill>
            <a:srgbClr val="F7FEE6">
              <a:alpha val="44706"/>
            </a:srgbClr>
          </a:solidFill>
          <a:ln w="19050">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black"/>
                </a:solidFill>
                <a:effectLst>
                  <a:outerShdw blurRad="38100" dist="38100" dir="2700000" algn="tl">
                    <a:srgbClr val="000000">
                      <a:alpha val="43137"/>
                    </a:srgbClr>
                  </a:outerShdw>
                </a:effectLst>
                <a:latin typeface="Palatino Linotype" panose="02040502050505030304" pitchFamily="18" charset="0"/>
              </a:rPr>
              <a:t>Этапы бюджетного процесса</a:t>
            </a:r>
            <a:endParaRPr lang="ru-RU" sz="2400" dirty="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5" name="Скругленный прямоугольник 4"/>
          <p:cNvSpPr/>
          <p:nvPr/>
        </p:nvSpPr>
        <p:spPr>
          <a:xfrm>
            <a:off x="623843" y="4153256"/>
            <a:ext cx="1512606"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Составление проекта бюджета</a:t>
            </a:r>
            <a:endParaRPr lang="ru-RU" sz="1400" dirty="0">
              <a:solidFill>
                <a:prstClr val="black"/>
              </a:solidFill>
              <a:latin typeface="Palatino Linotype" panose="02040502050505030304" pitchFamily="18" charset="0"/>
            </a:endParaRPr>
          </a:p>
        </p:txBody>
      </p:sp>
      <p:sp>
        <p:nvSpPr>
          <p:cNvPr id="6" name="Скругленный прямоугольник 5"/>
          <p:cNvSpPr/>
          <p:nvPr/>
        </p:nvSpPr>
        <p:spPr>
          <a:xfrm>
            <a:off x="2478281" y="4153259"/>
            <a:ext cx="1521152"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Рассмотрение проекта бюджета</a:t>
            </a:r>
            <a:endParaRPr lang="ru-RU" sz="1400" dirty="0">
              <a:solidFill>
                <a:prstClr val="black"/>
              </a:solidFill>
              <a:latin typeface="Palatino Linotype" panose="02040502050505030304" pitchFamily="18" charset="0"/>
            </a:endParaRPr>
          </a:p>
        </p:txBody>
      </p:sp>
      <p:sp>
        <p:nvSpPr>
          <p:cNvPr id="7" name="Скругленный прямоугольник 6"/>
          <p:cNvSpPr/>
          <p:nvPr/>
        </p:nvSpPr>
        <p:spPr>
          <a:xfrm>
            <a:off x="4486542" y="4153260"/>
            <a:ext cx="1504060"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 </a:t>
            </a:r>
            <a:r>
              <a:rPr lang="ru-RU" sz="1400" dirty="0" smtClean="0">
                <a:solidFill>
                  <a:prstClr val="black"/>
                </a:solidFill>
                <a:latin typeface="Palatino Linotype" panose="02040502050505030304" pitchFamily="18" charset="0"/>
              </a:rPr>
              <a:t>Утверждение проекта бюджета</a:t>
            </a:r>
            <a:endParaRPr lang="ru-RU" sz="1400" dirty="0">
              <a:solidFill>
                <a:prstClr val="black"/>
              </a:solidFill>
              <a:latin typeface="Palatino Linotype" panose="02040502050505030304" pitchFamily="18" charset="0"/>
            </a:endParaRPr>
          </a:p>
        </p:txBody>
      </p:sp>
      <p:sp>
        <p:nvSpPr>
          <p:cNvPr id="9" name="Скругленный прямоугольник 8"/>
          <p:cNvSpPr/>
          <p:nvPr/>
        </p:nvSpPr>
        <p:spPr>
          <a:xfrm>
            <a:off x="8340695" y="4153262"/>
            <a:ext cx="1461331" cy="1337415"/>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 </a:t>
            </a:r>
            <a:r>
              <a:rPr lang="ru-RU" sz="1400" dirty="0">
                <a:solidFill>
                  <a:prstClr val="black"/>
                </a:solidFill>
                <a:latin typeface="Palatino Linotype" panose="02040502050505030304" pitchFamily="18" charset="0"/>
              </a:rPr>
              <a:t>Составление </a:t>
            </a:r>
            <a:r>
              <a:rPr lang="ru-RU" sz="1400" dirty="0" smtClean="0">
                <a:solidFill>
                  <a:prstClr val="black"/>
                </a:solidFill>
                <a:latin typeface="Palatino Linotype" panose="02040502050505030304" pitchFamily="18" charset="0"/>
              </a:rPr>
              <a:t>отчета </a:t>
            </a:r>
            <a:r>
              <a:rPr lang="ru-RU" sz="1400" dirty="0">
                <a:solidFill>
                  <a:prstClr val="black"/>
                </a:solidFill>
                <a:latin typeface="Palatino Linotype" panose="02040502050505030304" pitchFamily="18" charset="0"/>
              </a:rPr>
              <a:t>об исполнении бюджета</a:t>
            </a:r>
          </a:p>
        </p:txBody>
      </p:sp>
      <p:sp>
        <p:nvSpPr>
          <p:cNvPr id="10" name="Скругленный прямоугольник 9"/>
          <p:cNvSpPr/>
          <p:nvPr/>
        </p:nvSpPr>
        <p:spPr>
          <a:xfrm>
            <a:off x="6426437" y="4153259"/>
            <a:ext cx="1486969"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Исполнение бюджета</a:t>
            </a:r>
            <a:endParaRPr lang="ru-RU" sz="1400" dirty="0">
              <a:solidFill>
                <a:prstClr val="black"/>
              </a:solidFill>
              <a:latin typeface="Palatino Linotype" panose="02040502050505030304" pitchFamily="18" charset="0"/>
            </a:endParaRPr>
          </a:p>
        </p:txBody>
      </p:sp>
      <p:sp>
        <p:nvSpPr>
          <p:cNvPr id="11" name="Скругленный прямоугольник 10"/>
          <p:cNvSpPr/>
          <p:nvPr/>
        </p:nvSpPr>
        <p:spPr>
          <a:xfrm>
            <a:off x="10152404" y="4153260"/>
            <a:ext cx="1461331"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Palatino Linotype" panose="02040502050505030304" pitchFamily="18" charset="0"/>
              </a:rPr>
              <a:t>Утверждение </a:t>
            </a:r>
            <a:r>
              <a:rPr lang="ru-RU" sz="1400" dirty="0">
                <a:solidFill>
                  <a:srgbClr val="000000"/>
                </a:solidFill>
                <a:latin typeface="Palatino Linotype" panose="02040502050505030304" pitchFamily="18" charset="0"/>
              </a:rPr>
              <a:t>отчета об исполнении бюджета</a:t>
            </a:r>
            <a:endParaRPr lang="ru-RU" sz="1400" dirty="0">
              <a:solidFill>
                <a:prstClr val="white"/>
              </a:solidFill>
              <a:latin typeface="Palatino Linotype" panose="02040502050505030304" pitchFamily="18" charset="0"/>
            </a:endParaRPr>
          </a:p>
        </p:txBody>
      </p:sp>
      <p:sp>
        <p:nvSpPr>
          <p:cNvPr id="22" name="Стрелка вниз 21"/>
          <p:cNvSpPr/>
          <p:nvPr/>
        </p:nvSpPr>
        <p:spPr>
          <a:xfrm rot="16200000">
            <a:off x="6024713" y="4570296"/>
            <a:ext cx="356733" cy="424948"/>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Стрелка вниз 22"/>
          <p:cNvSpPr/>
          <p:nvPr/>
        </p:nvSpPr>
        <p:spPr>
          <a:xfrm rot="16200000">
            <a:off x="4077384" y="4551982"/>
            <a:ext cx="356733" cy="461576"/>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Стрелка вниз 23"/>
          <p:cNvSpPr/>
          <p:nvPr/>
        </p:nvSpPr>
        <p:spPr>
          <a:xfrm rot="16200000">
            <a:off x="7926746" y="4611808"/>
            <a:ext cx="385860" cy="390769"/>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Стрелка вниз 24"/>
          <p:cNvSpPr/>
          <p:nvPr/>
        </p:nvSpPr>
        <p:spPr>
          <a:xfrm rot="16048935">
            <a:off x="9789233" y="4652569"/>
            <a:ext cx="386188" cy="323502"/>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8" name="Стрелка вниз 17"/>
          <p:cNvSpPr/>
          <p:nvPr/>
        </p:nvSpPr>
        <p:spPr>
          <a:xfrm rot="16200000">
            <a:off x="2124728" y="4633220"/>
            <a:ext cx="356733" cy="299100"/>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9" name="TextBox 18"/>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7</a:t>
            </a:r>
            <a:r>
              <a:rPr lang="ru-RU" sz="1400" b="1" i="1" dirty="0" smtClean="0">
                <a:solidFill>
                  <a:schemeClr val="bg1">
                    <a:lumMod val="50000"/>
                  </a:schemeClr>
                </a:solidFill>
              </a:rPr>
              <a:t> СЛАЙД </a:t>
            </a:r>
            <a:endParaRPr lang="ru-RU" sz="1400" b="1" i="1" dirty="0">
              <a:solidFill>
                <a:schemeClr val="bg1">
                  <a:lumMod val="50000"/>
                </a:schemeClr>
              </a:solidFill>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9460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212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54" y="22904"/>
            <a:ext cx="10972800" cy="854580"/>
          </a:xfrm>
        </p:spPr>
        <p:txBody>
          <a:bodyPr>
            <a:norm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 – ежегодное формирование и исполнение бюджета</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19" name="TextBox 18"/>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8 СЛАЙД </a:t>
            </a:r>
            <a:endParaRPr lang="ru-RU" sz="1400" b="1" i="1" dirty="0">
              <a:solidFill>
                <a:schemeClr val="bg1">
                  <a:lumMod val="50000"/>
                </a:schemeClr>
              </a:solidFill>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621295" y="1512754"/>
            <a:ext cx="2180492" cy="1359830"/>
          </a:xfrm>
          <a:prstGeom prst="ellipse">
            <a:avLst/>
          </a:prstGeom>
          <a:solidFill>
            <a:srgbClr val="F68C7A"/>
          </a:solidFill>
          <a:ln>
            <a:solidFill>
              <a:schemeClr val="accent2">
                <a:lumMod val="75000"/>
              </a:schemeClr>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Рассмотрение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27" name="Овал 26"/>
          <p:cNvSpPr/>
          <p:nvPr/>
        </p:nvSpPr>
        <p:spPr>
          <a:xfrm>
            <a:off x="6474010" y="1512754"/>
            <a:ext cx="2180492" cy="1354183"/>
          </a:xfrm>
          <a:prstGeom prst="ellipse">
            <a:avLst/>
          </a:prstGeom>
          <a:solidFill>
            <a:srgbClr val="F3B98D"/>
          </a:solidFill>
          <a:ln>
            <a:solidFill>
              <a:srgbClr val="FFC0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бюджета на очередной финансовый год и плановый период </a:t>
            </a:r>
          </a:p>
        </p:txBody>
      </p:sp>
      <p:sp>
        <p:nvSpPr>
          <p:cNvPr id="28" name="Овал 27"/>
          <p:cNvSpPr/>
          <p:nvPr/>
        </p:nvSpPr>
        <p:spPr>
          <a:xfrm>
            <a:off x="8564067" y="3340295"/>
            <a:ext cx="2180492" cy="1334341"/>
          </a:xfrm>
          <a:prstGeom prst="ellipse">
            <a:avLst/>
          </a:prstGeom>
          <a:solidFill>
            <a:srgbClr val="FFFF99"/>
          </a:solidFill>
          <a:ln>
            <a:solidFill>
              <a:srgbClr val="FFFF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Исполнение </a:t>
            </a:r>
            <a:r>
              <a:rPr lang="ru-RU" sz="1200" dirty="0">
                <a:solidFill>
                  <a:schemeClr val="tx1"/>
                </a:solidFill>
                <a:latin typeface="Palatino Linotype" panose="02040502050505030304" pitchFamily="18" charset="0"/>
              </a:rPr>
              <a:t>бюджета в текущем году </a:t>
            </a:r>
          </a:p>
        </p:txBody>
      </p:sp>
      <p:sp>
        <p:nvSpPr>
          <p:cNvPr id="29" name="Овал 28"/>
          <p:cNvSpPr/>
          <p:nvPr/>
        </p:nvSpPr>
        <p:spPr>
          <a:xfrm>
            <a:off x="3397361" y="4861249"/>
            <a:ext cx="2180492" cy="1353932"/>
          </a:xfrm>
          <a:prstGeom prst="ellipse">
            <a:avLst/>
          </a:prstGeom>
          <a:solidFill>
            <a:srgbClr val="80F4AC"/>
          </a:solidFill>
          <a:ln>
            <a:solidFill>
              <a:srgbClr val="92D05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30" name="Овал 29"/>
          <p:cNvSpPr/>
          <p:nvPr/>
        </p:nvSpPr>
        <p:spPr>
          <a:xfrm>
            <a:off x="1339362" y="3345942"/>
            <a:ext cx="2180492" cy="1328693"/>
          </a:xfrm>
          <a:prstGeom prst="ellipse">
            <a:avLst/>
          </a:prstGeom>
          <a:solidFill>
            <a:srgbClr val="4EEC8E"/>
          </a:solidFill>
          <a:ln>
            <a:solidFill>
              <a:srgbClr val="7EEA6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Составление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31" name="Овал 30"/>
          <p:cNvSpPr/>
          <p:nvPr/>
        </p:nvSpPr>
        <p:spPr>
          <a:xfrm>
            <a:off x="6474010" y="4861249"/>
            <a:ext cx="2180492" cy="1353932"/>
          </a:xfrm>
          <a:prstGeom prst="ellipse">
            <a:avLst/>
          </a:prstGeom>
          <a:solidFill>
            <a:srgbClr val="B3EFA5"/>
          </a:solidFill>
          <a:ln>
            <a:solidFill>
              <a:srgbClr val="D1FBA7"/>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Формирование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17" name="Стрелка вниз 16"/>
          <p:cNvSpPr/>
          <p:nvPr/>
        </p:nvSpPr>
        <p:spPr>
          <a:xfrm rot="16200000">
            <a:off x="5916894" y="1977573"/>
            <a:ext cx="442009" cy="424543"/>
          </a:xfrm>
          <a:prstGeom prst="downArrow">
            <a:avLst/>
          </a:prstGeom>
          <a:solidFill>
            <a:srgbClr val="EF9275"/>
          </a:solidFill>
          <a:ln>
            <a:solidFill>
              <a:schemeClr val="accent2">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низ 31"/>
          <p:cNvSpPr/>
          <p:nvPr/>
        </p:nvSpPr>
        <p:spPr>
          <a:xfrm rot="5400000">
            <a:off x="5819401" y="5325943"/>
            <a:ext cx="442009" cy="424543"/>
          </a:xfrm>
          <a:prstGeom prst="downArrow">
            <a:avLst/>
          </a:prstGeom>
          <a:solidFill>
            <a:srgbClr val="D1FBA7"/>
          </a:solidFill>
          <a:ln>
            <a:solidFill>
              <a:schemeClr val="accent6">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низ 32"/>
          <p:cNvSpPr/>
          <p:nvPr/>
        </p:nvSpPr>
        <p:spPr>
          <a:xfrm rot="19240300">
            <a:off x="8648545" y="2747972"/>
            <a:ext cx="442009" cy="424543"/>
          </a:xfrm>
          <a:prstGeom prst="downArrow">
            <a:avLst/>
          </a:prstGeom>
          <a:solidFill>
            <a:srgbClr val="F4B29E"/>
          </a:solidFill>
          <a:ln>
            <a:solidFill>
              <a:schemeClr val="accent2">
                <a:lumMod val="60000"/>
                <a:lumOff val="4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трелка вниз 33"/>
          <p:cNvSpPr/>
          <p:nvPr/>
        </p:nvSpPr>
        <p:spPr>
          <a:xfrm rot="2897928">
            <a:off x="8531108" y="4648978"/>
            <a:ext cx="442009" cy="424543"/>
          </a:xfrm>
          <a:prstGeom prst="downArrow">
            <a:avLst/>
          </a:prstGeom>
          <a:solidFill>
            <a:srgbClr val="FFFF99"/>
          </a:solidFill>
          <a:ln>
            <a:solidFill>
              <a:schemeClr val="accent4">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rot="13877859">
            <a:off x="3095174" y="2660312"/>
            <a:ext cx="442009" cy="424543"/>
          </a:xfrm>
          <a:prstGeom prst="downArrow">
            <a:avLst/>
          </a:prstGeom>
          <a:solidFill>
            <a:srgbClr val="4EEC8E"/>
          </a:solidFill>
          <a:ln>
            <a:solidFill>
              <a:schemeClr val="accent6">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трелка вниз 35"/>
          <p:cNvSpPr/>
          <p:nvPr/>
        </p:nvSpPr>
        <p:spPr>
          <a:xfrm rot="7817146">
            <a:off x="2994022" y="4704789"/>
            <a:ext cx="442009" cy="424543"/>
          </a:xfrm>
          <a:prstGeom prst="downArrow">
            <a:avLst/>
          </a:prstGeom>
          <a:solidFill>
            <a:srgbClr val="8FEDC0"/>
          </a:solidFill>
          <a:ln>
            <a:solidFill>
              <a:srgbClr val="4EEC8E"/>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ая выноска 36"/>
          <p:cNvSpPr/>
          <p:nvPr/>
        </p:nvSpPr>
        <p:spPr>
          <a:xfrm rot="5400000">
            <a:off x="9671198" y="722394"/>
            <a:ext cx="693630" cy="2022817"/>
          </a:xfrm>
          <a:prstGeom prst="wedgeRectCallout">
            <a:avLst>
              <a:gd name="adj1" fmla="val 42391"/>
              <a:gd name="adj2" fmla="val 63423"/>
            </a:avLst>
          </a:prstGeom>
          <a:noFill/>
          <a:ln w="19050">
            <a:solidFill>
              <a:srgbClr val="EF92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9166664" y="1256701"/>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
        <p:nvSpPr>
          <p:cNvPr id="40" name="Прямоугольная выноска 39"/>
          <p:cNvSpPr/>
          <p:nvPr/>
        </p:nvSpPr>
        <p:spPr>
          <a:xfrm rot="16200000">
            <a:off x="6726651" y="2751541"/>
            <a:ext cx="845311" cy="2022817"/>
          </a:xfrm>
          <a:prstGeom prst="wedgeRectCallout">
            <a:avLst/>
          </a:prstGeom>
          <a:noFill/>
          <a:ln w="1905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6157453" y="3378228"/>
            <a:ext cx="2003262" cy="769441"/>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местная администрация, финансовые органы </a:t>
            </a:r>
          </a:p>
        </p:txBody>
      </p:sp>
      <p:sp>
        <p:nvSpPr>
          <p:cNvPr id="42" name="Прямоугольная выноска 41"/>
          <p:cNvSpPr/>
          <p:nvPr/>
        </p:nvSpPr>
        <p:spPr>
          <a:xfrm rot="5400000">
            <a:off x="9646375" y="5165121"/>
            <a:ext cx="845311" cy="2022817"/>
          </a:xfrm>
          <a:prstGeom prst="wedgeRectCallout">
            <a:avLst>
              <a:gd name="adj1" fmla="val -46221"/>
              <a:gd name="adj2" fmla="val 68035"/>
            </a:avLst>
          </a:prstGeom>
          <a:noFill/>
          <a:ln w="19050">
            <a:solidFill>
              <a:srgbClr val="D1FB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9163160" y="5921869"/>
            <a:ext cx="1811739" cy="430887"/>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a:t>
            </a:r>
          </a:p>
        </p:txBody>
      </p:sp>
      <p:sp>
        <p:nvSpPr>
          <p:cNvPr id="44" name="Прямоугольная выноска 43"/>
          <p:cNvSpPr/>
          <p:nvPr/>
        </p:nvSpPr>
        <p:spPr>
          <a:xfrm rot="16200000">
            <a:off x="1515218" y="5165120"/>
            <a:ext cx="845311" cy="2022817"/>
          </a:xfrm>
          <a:prstGeom prst="wedgeRectCallout">
            <a:avLst>
              <a:gd name="adj1" fmla="val 46499"/>
              <a:gd name="adj2" fmla="val 70342"/>
            </a:avLst>
          </a:prstGeom>
          <a:noFill/>
          <a:ln w="19050">
            <a:solidFill>
              <a:srgbClr val="7EEA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942715" y="5888015"/>
            <a:ext cx="1990315" cy="600164"/>
          </a:xfrm>
          <a:prstGeom prst="rect">
            <a:avLst/>
          </a:prstGeom>
          <a:noFill/>
        </p:spPr>
        <p:txBody>
          <a:bodyPr wrap="square" rtlCol="0">
            <a:spAutoFit/>
          </a:bodyPr>
          <a:lstStyle/>
          <a:p>
            <a:pPr algn="ctr"/>
            <a:r>
              <a:rPr lang="ru-RU" sz="1100" dirty="0" smtClean="0">
                <a:latin typeface="Palatino Linotype" panose="02040502050505030304" pitchFamily="18" charset="0"/>
              </a:rPr>
              <a:t>Законодательные</a:t>
            </a:r>
            <a:r>
              <a:rPr lang="ru-RU" sz="1100" dirty="0">
                <a:latin typeface="Palatino Linotype" panose="02040502050505030304" pitchFamily="18" charset="0"/>
              </a:rPr>
              <a:t>, представительные органы власти </a:t>
            </a:r>
          </a:p>
        </p:txBody>
      </p:sp>
      <p:sp>
        <p:nvSpPr>
          <p:cNvPr id="46" name="Прямоугольная выноска 45"/>
          <p:cNvSpPr/>
          <p:nvPr/>
        </p:nvSpPr>
        <p:spPr>
          <a:xfrm rot="16200000">
            <a:off x="793907" y="1644572"/>
            <a:ext cx="845311" cy="2022817"/>
          </a:xfrm>
          <a:prstGeom prst="wedgeRectCallout">
            <a:avLst>
              <a:gd name="adj1" fmla="val -90373"/>
              <a:gd name="adj2" fmla="val 23753"/>
            </a:avLst>
          </a:prstGeom>
          <a:noFill/>
          <a:ln w="19050">
            <a:solidFill>
              <a:srgbClr val="4EE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ая выноска 46"/>
          <p:cNvSpPr/>
          <p:nvPr/>
        </p:nvSpPr>
        <p:spPr>
          <a:xfrm rot="16200000">
            <a:off x="2027170" y="337674"/>
            <a:ext cx="845311" cy="2022817"/>
          </a:xfrm>
          <a:prstGeom prst="wedgeRectCallout">
            <a:avLst>
              <a:gd name="adj1" fmla="val -42909"/>
              <a:gd name="adj2" fmla="val 67113"/>
            </a:avLst>
          </a:prstGeom>
          <a:noFill/>
          <a:ln w="19050">
            <a:solidFill>
              <a:srgbClr val="F96F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317079" y="2419017"/>
            <a:ext cx="1798966" cy="430887"/>
          </a:xfrm>
          <a:prstGeom prst="rect">
            <a:avLst/>
          </a:prstGeom>
        </p:spPr>
        <p:txBody>
          <a:bodyPr wrap="square">
            <a:spAutoFit/>
          </a:bodyPr>
          <a:lstStyle/>
          <a:p>
            <a:pPr algn="ctr"/>
            <a:r>
              <a:rPr lang="ru-RU" sz="1100" dirty="0">
                <a:latin typeface="Palatino Linotype" panose="02040502050505030304" pitchFamily="18" charset="0"/>
              </a:rPr>
              <a:t>Органы исполнительной власти </a:t>
            </a:r>
          </a:p>
        </p:txBody>
      </p:sp>
      <p:sp>
        <p:nvSpPr>
          <p:cNvPr id="51" name="TextBox 50"/>
          <p:cNvSpPr txBox="1"/>
          <p:nvPr/>
        </p:nvSpPr>
        <p:spPr>
          <a:xfrm>
            <a:off x="1598476" y="895144"/>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Tree>
    <p:extLst>
      <p:ext uri="{BB962C8B-B14F-4D97-AF65-F5344CB8AC3E}">
        <p14:creationId xmlns:p14="http://schemas.microsoft.com/office/powerpoint/2010/main" val="167968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7359</TotalTime>
  <Words>19241</Words>
  <Application>Microsoft Office PowerPoint</Application>
  <PresentationFormat>Широкоэкранный</PresentationFormat>
  <Paragraphs>3652</Paragraphs>
  <Slides>80</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80</vt:i4>
      </vt:variant>
    </vt:vector>
  </HeadingPairs>
  <TitlesOfParts>
    <vt:vector size="89" baseType="lpstr">
      <vt:lpstr>Arial</vt:lpstr>
      <vt:lpstr>Calibri</vt:lpstr>
      <vt:lpstr>Calibri Light</vt:lpstr>
      <vt:lpstr>Century Gothic</vt:lpstr>
      <vt:lpstr>Palatino Linotype</vt:lpstr>
      <vt:lpstr>Times New Roman</vt:lpstr>
      <vt:lpstr>Wingdings 3</vt:lpstr>
      <vt:lpstr>Легкий дым</vt:lpstr>
      <vt:lpstr>Office Theme</vt:lpstr>
      <vt:lpstr>Министерство финансов Камчатского края</vt:lpstr>
      <vt:lpstr>Глоссарий</vt:lpstr>
      <vt:lpstr>Презентация PowerPoint</vt:lpstr>
      <vt:lpstr>Презентация PowerPoint</vt:lpstr>
      <vt:lpstr>Презентация PowerPoint</vt:lpstr>
      <vt:lpstr>Презентация PowerPoint</vt:lpstr>
      <vt:lpstr>Бюджетная система</vt:lpstr>
      <vt:lpstr>Бюджетный процесс</vt:lpstr>
      <vt:lpstr>Бюджетный процесс – ежегодное формирование и исполнение бюджета</vt:lpstr>
      <vt:lpstr>Презентация PowerPoint</vt:lpstr>
      <vt:lpstr>Рассмотрение проекта закона Камчатского края о краевом бюджете</vt:lpstr>
      <vt:lpstr>Основные направления налоговой политики Камчатского края на 2018-2020 годы</vt:lpstr>
      <vt:lpstr>Основные направления бюджетной политики Камчатского края на 2018-2020 годы</vt:lpstr>
      <vt:lpstr>Доходы бюджета</vt:lpstr>
      <vt:lpstr>                           Структура доходов краевого бюджета в  2017-2020 годах                                                                                                                                                    Структура доходов краевого бюджета в  2016-2019 годах</vt:lpstr>
      <vt:lpstr>Информация об объеме дотаций на выравнивание бюджетной обеспеченности бюджету Камчатского края с 2009 года</vt:lpstr>
      <vt:lpstr>Информация о динамике собственных доходов  Камчатского края с 2009 года</vt:lpstr>
      <vt:lpstr>Презентация PowerPoint</vt:lpstr>
      <vt:lpstr>Объёмы поступлений налоговых доходов на 2018 год и на плановый период 2019 и 2020 годов</vt:lpstr>
      <vt:lpstr>Объёмы поступлений неналоговых доходов на 2018 год и на плановый период 2019 и 2020 годов</vt:lpstr>
      <vt:lpstr>Основные налоговые доходы краевого бюджета</vt:lpstr>
      <vt:lpstr>Структура доходов краевого бюджета на 2018 год и плановый период 2019 и 20 годов (по долям)</vt:lpstr>
      <vt:lpstr>Презентация PowerPoint</vt:lpstr>
      <vt:lpstr>Динамика расходов краевого бюджета</vt:lpstr>
      <vt:lpstr>Структура расходов краевого бюджета в 2018-2020 годах по разделам классификации  расходов бюджета</vt:lpstr>
      <vt:lpstr>Структура расходов краевого бюджета на 2018 год  по разделам классификации расходов бюджетов</vt:lpstr>
      <vt:lpstr>Расходы на социально-культурную сферу в общем  объеме расходов</vt:lpstr>
      <vt:lpstr>Расходы на социально-культурную сферу в 2018 году</vt:lpstr>
      <vt:lpstr>Структура расходов, направляемых на  государственную поддержку семьи и детей на 2018 год по разделам классификации  расходов бюджета</vt:lpstr>
      <vt:lpstr>Структура расходов, направляемых на  государственную поддержку семьи и детей  по государственным программам Камчатского края</vt:lpstr>
      <vt:lpstr>Инвестиционные мероприятия на 2018 год</vt:lpstr>
      <vt:lpstr>Ведомственная структура расходов в части краевых инвестиционных мероприятий на 2018 год </vt:lpstr>
      <vt:lpstr>Презентация PowerPoint</vt:lpstr>
      <vt:lpstr>Презентация PowerPoint</vt:lpstr>
      <vt:lpstr>Презентация PowerPoint</vt:lpstr>
      <vt:lpstr>Презентация PowerPoint</vt:lpstr>
      <vt:lpstr>Распределение бюджетных ассигнований дорожного фонда Камчатского края на 2018 год (средства краевого бюджета)</vt:lpstr>
      <vt:lpstr>Сравнительная характеристика форм межбюджетных трансфертов местным бюджетам</vt:lpstr>
      <vt:lpstr>Перечень межбюджетных трансфертов местным бюджетам и НПА, регламентирующие порядок и методику их предоставления</vt:lpstr>
      <vt:lpstr>Презентация PowerPoint</vt:lpstr>
      <vt:lpstr>Структура межбюджетных трансфертов местным бюджетам  в 2017-2020 годах  (без учета средств федерального бюджета, инвестиционных мероприятий и мероприятий «бывших» ДКЦП)</vt:lpstr>
      <vt:lpstr>Зачем формировать и исполнять бюджет по программам?</vt:lpstr>
      <vt:lpstr>Динамика программных расходов бюджета Камчатского края</vt:lpstr>
      <vt:lpstr>Государственные программы Камчатского края  в 2017 году и на 2018 - 2020 годы </vt:lpstr>
      <vt:lpstr>Презентация PowerPoint</vt:lpstr>
      <vt:lpstr>Распределение бюджетных ассигнований на реализацию государственных программ Камчатского края на 2018 год</vt:lpstr>
      <vt:lpstr>Распределение ассигнований краевого бюджета на 2018-2020 годы  в разрезе государственных программ, подпрограмм, основных мероприятий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Распределение наказов избирателей депутатам Законодательного Собрания Камчатского края (по территориальному признаку)</vt:lpstr>
      <vt:lpstr>Распределение наказов избирателей депутатам Законодательного Собрания Камчатского края (по ведомственному признаку)</vt:lpstr>
      <vt:lpstr>Перечень наказов избирателей к депутатам  Законодательного Собрания Камчатского края на 2018 год (Приложение к Решению Законодательного Собрания Камчатского края от 26.06.2017 № 2242)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Для заметок</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финансов Камчатского края</dc:title>
  <dc:creator>Позанок Анна Сергеевна</dc:creator>
  <cp:lastModifiedBy>Тараканов Вячеслав Юрьевич</cp:lastModifiedBy>
  <cp:revision>823</cp:revision>
  <cp:lastPrinted>2017-10-23T04:59:09Z</cp:lastPrinted>
  <dcterms:created xsi:type="dcterms:W3CDTF">2016-10-20T03:59:01Z</dcterms:created>
  <dcterms:modified xsi:type="dcterms:W3CDTF">2017-10-27T02:53:21Z</dcterms:modified>
</cp:coreProperties>
</file>