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  <p:sldMasterId id="2147483676" r:id="rId2"/>
  </p:sldMasterIdLst>
  <p:notesMasterIdLst>
    <p:notesMasterId r:id="rId20"/>
  </p:notesMasterIdLst>
  <p:handoutMasterIdLst>
    <p:handoutMasterId r:id="rId21"/>
  </p:handoutMasterIdLst>
  <p:sldIdLst>
    <p:sldId id="280" r:id="rId3"/>
    <p:sldId id="438" r:id="rId4"/>
    <p:sldId id="439" r:id="rId5"/>
    <p:sldId id="401" r:id="rId6"/>
    <p:sldId id="448" r:id="rId7"/>
    <p:sldId id="449" r:id="rId8"/>
    <p:sldId id="451" r:id="rId9"/>
    <p:sldId id="455" r:id="rId10"/>
    <p:sldId id="456" r:id="rId11"/>
    <p:sldId id="452" r:id="rId12"/>
    <p:sldId id="453" r:id="rId13"/>
    <p:sldId id="465" r:id="rId14"/>
    <p:sldId id="466" r:id="rId15"/>
    <p:sldId id="457" r:id="rId16"/>
    <p:sldId id="458" r:id="rId17"/>
    <p:sldId id="464" r:id="rId18"/>
    <p:sldId id="467" r:id="rId19"/>
  </p:sldIdLst>
  <p:sldSz cx="9906000" cy="6858000" type="A4"/>
  <p:notesSz cx="6797675" cy="9928225"/>
  <p:custShowLst>
    <p:custShow name="демонстрация 1" id="0">
      <p:sldLst/>
    </p:custShow>
    <p:custShow name="демонстрация 2" id="1">
      <p:sldLst/>
    </p:custShow>
    <p:custShow name="демонстрация 3" id="2">
      <p:sldLst/>
    </p:custShow>
    <p:custShow name="демонстрация 4" id="3">
      <p:sldLst/>
    </p:custShow>
    <p:custShow name="судостроение" id="4">
      <p:sldLst/>
    </p:custShow>
    <p:custShow name="грузоподъёмная техника" id="5">
      <p:sldLst/>
    </p:custShow>
  </p:custShow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2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6F4EA"/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756" autoAdjust="0"/>
  </p:normalViewPr>
  <p:slideViewPr>
    <p:cSldViewPr>
      <p:cViewPr varScale="1">
        <p:scale>
          <a:sx n="71" d="100"/>
          <a:sy n="71" d="100"/>
        </p:scale>
        <p:origin x="888" y="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>
        <p:scale>
          <a:sx n="75" d="100"/>
          <a:sy n="75" d="100"/>
        </p:scale>
        <p:origin x="-2238" y="-13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846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2846"/>
            <a:ext cx="2946400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39D637E-188C-44BD-8417-79F028C6BA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79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0" y="8935879"/>
            <a:ext cx="6797675" cy="47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208089" y="8935879"/>
            <a:ext cx="4740275" cy="69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6" tIns="37867" rIns="75736" bIns="37867"/>
          <a:lstStyle/>
          <a:p>
            <a:pPr defTabSz="755650">
              <a:defRPr/>
            </a:pPr>
            <a:r>
              <a:rPr lang="ru-RU" sz="1200" b="1">
                <a:latin typeface="Times New Roman" pitchFamily="18" charset="0"/>
              </a:rPr>
              <a:t>Более подробную информацию вы можете получить по адресу:</a:t>
            </a:r>
            <a:endParaRPr lang="ru-RU" sz="1200" b="1">
              <a:solidFill>
                <a:srgbClr val="0000FF"/>
              </a:solidFill>
              <a:latin typeface="Times New Roman" pitchFamily="18" charset="0"/>
            </a:endParaRPr>
          </a:p>
          <a:p>
            <a:pPr defTabSz="755650">
              <a:defRPr/>
            </a:pPr>
            <a:r>
              <a:rPr lang="ru-RU" sz="1200" b="1">
                <a:solidFill>
                  <a:srgbClr val="0000FF"/>
                </a:solidFill>
                <a:latin typeface="Times New Roman" pitchFamily="18" charset="0"/>
              </a:rPr>
              <a:t>Россия, Амурская область, г. Благовещенск, ул. Пушкина, 189</a:t>
            </a:r>
          </a:p>
          <a:p>
            <a:pPr defTabSz="755650">
              <a:defRPr/>
            </a:pPr>
            <a:r>
              <a:rPr lang="ru-RU" sz="1200" b="1">
                <a:solidFill>
                  <a:srgbClr val="0000FF"/>
                </a:solidFill>
                <a:latin typeface="Times New Roman" pitchFamily="18" charset="0"/>
              </a:rPr>
              <a:t>Тел./факс (416-2) 52-69-09 </a:t>
            </a:r>
            <a:r>
              <a:rPr lang="en-US" sz="1200" b="1">
                <a:solidFill>
                  <a:srgbClr val="0000FF"/>
                </a:solidFill>
                <a:latin typeface="Times New Roman" pitchFamily="18" charset="0"/>
              </a:rPr>
              <a:t>E-mail: harinvm@mail</a:t>
            </a:r>
            <a:r>
              <a:rPr lang="ru-RU" sz="1200" b="1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sz="1200" b="1">
                <a:solidFill>
                  <a:srgbClr val="0000FF"/>
                </a:solidFill>
                <a:latin typeface="Times New Roman" pitchFamily="18" charset="0"/>
              </a:rPr>
              <a:t>ru</a:t>
            </a:r>
            <a:endParaRPr lang="ru-RU" sz="1200" b="1">
              <a:solidFill>
                <a:srgbClr val="0000FF"/>
              </a:solidFill>
              <a:latin typeface="Times New Roman" pitchFamily="18" charset="0"/>
            </a:endParaRPr>
          </a:p>
          <a:p>
            <a:pPr algn="l" defTabSz="755650">
              <a:defRPr/>
            </a:pPr>
            <a:endParaRPr lang="ru-RU" sz="1200" b="1">
              <a:latin typeface="Times New Roman" pitchFamily="18" charset="0"/>
            </a:endParaRPr>
          </a:p>
          <a:p>
            <a:pPr defTabSz="755650">
              <a:defRPr/>
            </a:pPr>
            <a:r>
              <a:rPr lang="en-US" sz="12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sz="1200" b="1">
              <a:latin typeface="Times New Roman" pitchFamily="18" charset="0"/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0" y="1084436"/>
            <a:ext cx="6797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9397" name="Picture 11" descr="Э За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217523"/>
            <a:ext cx="550862" cy="7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395539" y="0"/>
            <a:ext cx="4194175" cy="104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6" tIns="37867" rIns="75736" bIns="37867"/>
          <a:lstStyle/>
          <a:p>
            <a:pPr defTabSz="755650">
              <a:defRPr/>
            </a:pPr>
            <a:endParaRPr lang="ru-RU" sz="800" b="1">
              <a:latin typeface="Times New Roman" pitchFamily="18" charset="0"/>
            </a:endParaRPr>
          </a:p>
          <a:p>
            <a:pPr defTabSz="755650">
              <a:defRPr/>
            </a:pPr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РОССИЙСКАЯ  ФЕДЕРАЦИЯ</a:t>
            </a:r>
          </a:p>
          <a:p>
            <a:pPr defTabSz="755650">
              <a:defRPr/>
            </a:pPr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ЗАКРЫТОЕ   АКЦИОНЕРНОЕ  ОБЩЕСТВО</a:t>
            </a:r>
          </a:p>
          <a:p>
            <a:pPr defTabSz="755650">
              <a:defRPr/>
            </a:pPr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“МАШИНОСТРОИТЕЛЬ  АМУРСКОЙ  ОБЛАСТИ”</a:t>
            </a:r>
          </a:p>
          <a:p>
            <a:pPr defTabSz="755650">
              <a:defRPr/>
            </a:pPr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( ЗАО “АМУРОБЛМАШ”)</a:t>
            </a:r>
            <a:endParaRPr lang="ru-RU" sz="8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12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229777"/>
            <a:ext cx="5438775" cy="43869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dirty="0"/>
              <a:t>	</a:t>
            </a:r>
            <a:r>
              <a:rPr lang="ru-RU" sz="1400" b="1" i="1" dirty="0">
                <a:solidFill>
                  <a:srgbClr val="0000FF"/>
                </a:solidFill>
              </a:rPr>
              <a:t>В данной  презентации представлена продукция  ОАО «Судостроительный завод им. Октябрьской революции»</a:t>
            </a:r>
            <a:r>
              <a:rPr lang="ru-RU" sz="1400" b="1" i="1" dirty="0"/>
              <a:t> охватывают широкий спектр продукции машиностроения по следующим направлениям:</a:t>
            </a:r>
          </a:p>
          <a:p>
            <a:pPr eaLnBrk="1" hangingPunct="1"/>
            <a:r>
              <a:rPr lang="ru-RU" b="1" dirty="0"/>
              <a:t>Судостроение:</a:t>
            </a:r>
            <a:r>
              <a:rPr lang="ru-RU" dirty="0"/>
              <a:t> морские промысловые суда, морские суда различного назначения, речные суда и </a:t>
            </a:r>
            <a:r>
              <a:rPr lang="ru-RU" dirty="0" err="1"/>
              <a:t>плавсредства</a:t>
            </a:r>
            <a:r>
              <a:rPr lang="ru-RU"/>
              <a:t>, кран, резервуары, цинковое покрытие крупногабаритных деталей, дошкольная и школьная мебель, купола собора.</a:t>
            </a:r>
          </a:p>
        </p:txBody>
      </p:sp>
      <p:sp>
        <p:nvSpPr>
          <p:cNvPr id="60419" name="Line 5"/>
          <p:cNvSpPr>
            <a:spLocks noChangeShapeType="1"/>
          </p:cNvSpPr>
          <p:nvPr/>
        </p:nvSpPr>
        <p:spPr bwMode="auto">
          <a:xfrm>
            <a:off x="0" y="8935879"/>
            <a:ext cx="6797675" cy="47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208089" y="8935879"/>
            <a:ext cx="4740275" cy="69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6" tIns="37867" rIns="75736" bIns="37867"/>
          <a:lstStyle/>
          <a:p>
            <a:pPr defTabSz="755650"/>
            <a:r>
              <a:rPr lang="ru-RU" sz="1200" b="1">
                <a:latin typeface="Times New Roman" pitchFamily="18" charset="0"/>
              </a:rPr>
              <a:t>Более подробную информацию вы можете получить по адресу:</a:t>
            </a:r>
            <a:endParaRPr lang="ru-RU" sz="1200" b="1">
              <a:solidFill>
                <a:srgbClr val="0000FF"/>
              </a:solidFill>
              <a:latin typeface="Times New Roman" pitchFamily="18" charset="0"/>
            </a:endParaRPr>
          </a:p>
          <a:p>
            <a:pPr defTabSz="755650"/>
            <a:r>
              <a:rPr lang="ru-RU" sz="1200" b="1">
                <a:solidFill>
                  <a:srgbClr val="0000FF"/>
                </a:solidFill>
                <a:latin typeface="Times New Roman" pitchFamily="18" charset="0"/>
              </a:rPr>
              <a:t>Россия, Амурская область, г. Благовещенск, ул. Пушкина, 189</a:t>
            </a:r>
          </a:p>
          <a:p>
            <a:pPr defTabSz="755650"/>
            <a:r>
              <a:rPr lang="ru-RU" sz="1200" b="1">
                <a:solidFill>
                  <a:srgbClr val="0000FF"/>
                </a:solidFill>
                <a:latin typeface="Times New Roman" pitchFamily="18" charset="0"/>
              </a:rPr>
              <a:t>Тел./факс (416-2) 52-69-09 </a:t>
            </a:r>
            <a:r>
              <a:rPr lang="en-US" sz="1200" b="1">
                <a:solidFill>
                  <a:srgbClr val="0000FF"/>
                </a:solidFill>
                <a:latin typeface="Times New Roman" pitchFamily="18" charset="0"/>
              </a:rPr>
              <a:t>E-mail: harinvm@mail</a:t>
            </a:r>
            <a:r>
              <a:rPr lang="ru-RU" sz="1200" b="1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en-US" sz="1200" b="1">
                <a:solidFill>
                  <a:srgbClr val="0000FF"/>
                </a:solidFill>
                <a:latin typeface="Times New Roman" pitchFamily="18" charset="0"/>
              </a:rPr>
              <a:t>ru</a:t>
            </a:r>
            <a:endParaRPr lang="ru-RU" sz="1200" b="1">
              <a:solidFill>
                <a:srgbClr val="0000FF"/>
              </a:solidFill>
              <a:latin typeface="Times New Roman" pitchFamily="18" charset="0"/>
            </a:endParaRPr>
          </a:p>
          <a:p>
            <a:pPr algn="l" defTabSz="755650"/>
            <a:endParaRPr lang="ru-RU" sz="1200" b="1">
              <a:latin typeface="Times New Roman" pitchFamily="18" charset="0"/>
            </a:endParaRPr>
          </a:p>
          <a:p>
            <a:pPr defTabSz="755650"/>
            <a:r>
              <a:rPr lang="en-US" sz="12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sz="1200" b="1">
              <a:latin typeface="Times New Roman" pitchFamily="18" charset="0"/>
            </a:endParaRPr>
          </a:p>
        </p:txBody>
      </p:sp>
      <p:sp>
        <p:nvSpPr>
          <p:cNvPr id="60421" name="Line 7"/>
          <p:cNvSpPr>
            <a:spLocks noChangeShapeType="1"/>
          </p:cNvSpPr>
          <p:nvPr/>
        </p:nvSpPr>
        <p:spPr bwMode="auto">
          <a:xfrm>
            <a:off x="0" y="1084436"/>
            <a:ext cx="67976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0422" name="Picture 8" descr="Э За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463" y="217523"/>
            <a:ext cx="550862" cy="7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2395539" y="0"/>
            <a:ext cx="4194175" cy="104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6" tIns="37867" rIns="75736" bIns="37867"/>
          <a:lstStyle/>
          <a:p>
            <a:pPr defTabSz="755650"/>
            <a:endParaRPr lang="ru-RU" sz="800" b="1">
              <a:latin typeface="Times New Roman" pitchFamily="18" charset="0"/>
            </a:endParaRPr>
          </a:p>
          <a:p>
            <a:pPr defTabSz="75565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РОССИЙСКАЯ  ФЕДЕРАЦИЯ</a:t>
            </a:r>
          </a:p>
          <a:p>
            <a:pPr defTabSz="75565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ЗАКРЫТОЕ   АКЦИОНЕРНОЕ  ОБЩЕСТВО</a:t>
            </a:r>
          </a:p>
          <a:p>
            <a:pPr defTabSz="75565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“МАШИНОСТРОИТЕЛЬ  АМУРСКОЙ  ОБЛАСТИ”</a:t>
            </a:r>
          </a:p>
          <a:p>
            <a:pPr defTabSz="755650"/>
            <a:r>
              <a:rPr lang="ru-RU" sz="1200" b="1">
                <a:solidFill>
                  <a:srgbClr val="000080"/>
                </a:solidFill>
                <a:latin typeface="Times New Roman" pitchFamily="18" charset="0"/>
              </a:rPr>
              <a:t>( ЗАО “АМУРОБЛМАШ”)</a:t>
            </a:r>
            <a:endParaRPr lang="ru-RU" sz="800">
              <a:latin typeface="Times New Roman" pitchFamily="18" charset="0"/>
            </a:endParaRPr>
          </a:p>
        </p:txBody>
      </p:sp>
      <p:sp>
        <p:nvSpPr>
          <p:cNvPr id="60424" name="WordArt 10"/>
          <p:cNvSpPr>
            <a:spLocks noChangeArrowheads="1" noChangeShapeType="1" noTextEdit="1"/>
          </p:cNvSpPr>
          <p:nvPr/>
        </p:nvSpPr>
        <p:spPr bwMode="auto">
          <a:xfrm>
            <a:off x="452438" y="1644914"/>
            <a:ext cx="5967412" cy="2272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Добро пожаловать в </a:t>
            </a:r>
          </a:p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ЗАО "Машиностроитель</a:t>
            </a:r>
          </a:p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 Амурской области"</a:t>
            </a:r>
          </a:p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(ЗАО " Амуроблмаш")</a:t>
            </a:r>
          </a:p>
        </p:txBody>
      </p:sp>
    </p:spTree>
    <p:extLst>
      <p:ext uri="{BB962C8B-B14F-4D97-AF65-F5344CB8AC3E}">
        <p14:creationId xmlns:p14="http://schemas.microsoft.com/office/powerpoint/2010/main" val="148308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716464"/>
            <a:ext cx="5438775" cy="446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3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716464"/>
            <a:ext cx="5438775" cy="446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78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09563" y="2803525"/>
            <a:ext cx="1587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11362" name="Rectangle 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42950" y="1997075"/>
            <a:ext cx="8420100" cy="1431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8868-53E4-421F-9618-72DEB101E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2D2A2-6B07-4856-88A3-DC29CE5F0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745162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7451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62A18-1946-4BFD-83E9-720138265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745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600A5-26AC-4225-917A-EA5AB1AA4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C2FC1-CF09-4493-AD85-0744DCC4DC9D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45FD0-5A2F-4422-8784-C996E726B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6CE45-7293-4B08-B94C-D69D37665AF3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F2377-6703-4ED4-8FB1-783A1A4DE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919A-F08B-4C53-B40F-DD00C1386E72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24FF3-0618-40FC-AA1E-337FD274D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521C2-E357-451C-A548-74400F88AFD3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92E6B-9C17-4AB0-ADFB-02CE79F6F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A4FD6-EA5B-4F58-9B70-C91941309FD2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1A975-2633-40FD-BF4D-E05D5DB50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98A5-9270-4A19-9A23-347DB746EF4A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436-3A17-4F2E-8020-050B03796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109A7-EDFD-444B-ABC7-217CAF1C646E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2CC6-A5E2-4284-AF27-F20B6BF92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72F41-7209-458B-A1FB-D2ED16330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8F63-5E77-40EA-9F01-CFAD08B8EA9B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B1BA-1D3B-4BD0-B5A0-9E5BC0CA8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DF4C1-24BB-4CFA-BFCC-BD788B804753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69F8-F8CF-49B8-A688-646892E6F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7AA0-E7F6-4DD7-B5BB-0986C2EA91D3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FDE5-6143-477B-B4CA-111F1D4D4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291C-4889-4534-8DFE-4C9410B49687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93EDD-FAEA-45E5-A7E7-CC9F88106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F285-A1B7-4454-9B41-C09782938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905000"/>
            <a:ext cx="4381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905000"/>
            <a:ext cx="4381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1EA50-2CC8-45DE-A62E-DAF4E6559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95DB2-67D2-4EED-BE7E-0C8E23BFF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2B057-72CF-4E7A-9E52-EEFB17D0C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81FC-8C29-44AD-9118-AA97F9898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E2B5C-FA1B-4F79-B046-94C80FD88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1A2BF-17BC-4E93-8808-72A515A3E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05000"/>
            <a:ext cx="8915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0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B24B3FA-ECCE-4D2D-9723-C4D851BB7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2294" name="Picture 8" descr="badge"/>
          <p:cNvPicPr>
            <a:picLocks noChangeAspect="1" noChangeArrowheads="1"/>
          </p:cNvPicPr>
          <p:nvPr/>
        </p:nvPicPr>
        <p:blipFill>
          <a:blip r:embed="rId15" cstate="print">
            <a:lum bright="18000"/>
          </a:blip>
          <a:srcRect/>
          <a:stretch>
            <a:fillRect/>
          </a:stretch>
        </p:blipFill>
        <p:spPr bwMode="auto">
          <a:xfrm>
            <a:off x="273050" y="260350"/>
            <a:ext cx="12382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0" descr="badge"/>
          <p:cNvPicPr>
            <a:picLocks noChangeAspect="1" noChangeArrowheads="1"/>
          </p:cNvPicPr>
          <p:nvPr/>
        </p:nvPicPr>
        <p:blipFill>
          <a:blip r:embed="rId15" cstate="print">
            <a:lum bright="18000"/>
          </a:blip>
          <a:srcRect/>
          <a:stretch>
            <a:fillRect/>
          </a:stretch>
        </p:blipFill>
        <p:spPr bwMode="auto">
          <a:xfrm>
            <a:off x="273050" y="260350"/>
            <a:ext cx="12382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39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</p:sldLayoutIdLst>
  <p:transition spd="slow" advTm="6000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47BB60-DEAC-4D12-99B7-85A3C86686F9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D27432-D26E-43B8-A35B-65200BA12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5" descr="стелла отредактированная.jpg"/>
          <p:cNvPicPr>
            <a:picLocks noChangeAspect="1" noChangeArrowheads="1"/>
          </p:cNvPicPr>
          <p:nvPr/>
        </p:nvPicPr>
        <p:blipFill>
          <a:blip r:embed="rId3" cstate="print"/>
          <a:srcRect r="9567"/>
          <a:stretch>
            <a:fillRect/>
          </a:stretch>
        </p:blipFill>
        <p:spPr bwMode="auto">
          <a:xfrm>
            <a:off x="0" y="-285776"/>
            <a:ext cx="99187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WordArt 1046"/>
          <p:cNvSpPr>
            <a:spLocks noChangeArrowheads="1" noChangeShapeType="1" noTextEdit="1"/>
          </p:cNvSpPr>
          <p:nvPr/>
        </p:nvSpPr>
        <p:spPr bwMode="auto">
          <a:xfrm>
            <a:off x="1523976" y="142852"/>
            <a:ext cx="8143932" cy="5072098"/>
          </a:xfrm>
          <a:prstGeom prst="rect">
            <a:avLst/>
          </a:prstGeom>
          <a:effectLst>
            <a:outerShdw blurRad="50800" dist="50800" dir="5400000" algn="ctr" rotWithShape="0">
              <a:schemeClr val="bg2"/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sz="18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Times New Roman" pitchFamily="18" charset="0"/>
              </a:rPr>
              <a:t>АО  «Судостроительный завод</a:t>
            </a:r>
            <a:endParaRPr lang="ru-RU" sz="1800" b="1" dirty="0">
              <a:latin typeface="Arial Narrow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18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Times New Roman" pitchFamily="18" charset="0"/>
              </a:rPr>
              <a:t>им. Октябрьской революции»</a:t>
            </a:r>
          </a:p>
          <a:p>
            <a:pPr>
              <a:defRPr/>
            </a:pPr>
            <a:endParaRPr lang="ru-RU" sz="1400" b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>
              <a:defRPr/>
            </a:pPr>
            <a:r>
              <a:rPr lang="ru-RU" sz="1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модернизированного</a:t>
            </a:r>
          </a:p>
          <a:p>
            <a:pPr>
              <a:defRPr/>
            </a:pPr>
            <a:r>
              <a:rPr lang="ru-RU" sz="1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малого рыболовного сейнера</a:t>
            </a:r>
          </a:p>
          <a:p>
            <a:pPr>
              <a:defRPr/>
            </a:pPr>
            <a:r>
              <a:rPr lang="ru-RU" sz="1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проекта 1338 </a:t>
            </a:r>
          </a:p>
          <a:p>
            <a:pPr>
              <a:defRPr/>
            </a:pPr>
            <a:r>
              <a:rPr lang="ru-RU" sz="1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(универсальное рыболовное судно)</a:t>
            </a:r>
          </a:p>
          <a:p>
            <a:pPr>
              <a:defRPr/>
            </a:pPr>
            <a:endParaRPr lang="ru-RU" sz="2000" b="1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</p:txBody>
      </p:sp>
      <p:sp>
        <p:nvSpPr>
          <p:cNvPr id="9220" name="Text Box 1050"/>
          <p:cNvSpPr txBox="1">
            <a:spLocks noChangeArrowheads="1"/>
          </p:cNvSpPr>
          <p:nvPr/>
        </p:nvSpPr>
        <p:spPr bwMode="auto">
          <a:xfrm>
            <a:off x="2865438" y="5300663"/>
            <a:ext cx="485298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1800" b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endParaRPr lang="en-US" sz="1800" b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ru-RU" sz="32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г. Благовещенск</a:t>
            </a:r>
            <a:endParaRPr lang="ru-RU" sz="3200" b="1" dirty="0"/>
          </a:p>
          <a:p>
            <a:pPr>
              <a:defRPr/>
            </a:pPr>
            <a:endParaRPr lang="ru-RU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9221" name="Picture 8" descr="знак серый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00000"/>
          </a:blip>
          <a:srcRect/>
          <a:stretch>
            <a:fillRect/>
          </a:stretch>
        </p:blipFill>
        <p:spPr bwMode="auto">
          <a:xfrm>
            <a:off x="111125" y="57150"/>
            <a:ext cx="142716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  <a:softEdge rad="12700"/>
          </a:effectLst>
        </p:spPr>
      </p:pic>
    </p:spTree>
  </p:cSld>
  <p:clrMapOvr>
    <a:masterClrMapping/>
  </p:clrMapOvr>
  <p:transition spd="slow" advTm="9553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1"/>
            <a:ext cx="9906000" cy="785793"/>
          </a:xfrm>
        </p:spPr>
        <p:txBody>
          <a:bodyPr/>
          <a:lstStyle/>
          <a:p>
            <a:pPr algn="ctr"/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Промысловое оборудование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07" y="785795"/>
            <a:ext cx="4504096" cy="293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847257"/>
            <a:ext cx="4212468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4" y="3886199"/>
            <a:ext cx="4325389" cy="2883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3888152"/>
            <a:ext cx="4253382" cy="2893295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122357"/>
            <a:ext cx="9906000" cy="714355"/>
          </a:xfrm>
        </p:spPr>
        <p:txBody>
          <a:bodyPr/>
          <a:lstStyle/>
          <a:p>
            <a:pPr algn="ctr"/>
            <a:r>
              <a:rPr lang="ru-RU"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Лебёдка гидравлическая </a:t>
            </a:r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2хЛГСта-1,2 </a:t>
            </a:r>
            <a:b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пр. 1338 МРС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866730"/>
            <a:ext cx="7488832" cy="5616624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672" y="260648"/>
            <a:ext cx="7272808" cy="864096"/>
          </a:xfrm>
        </p:spPr>
        <p:txBody>
          <a:bodyPr/>
          <a:lstStyle/>
          <a:p>
            <a:r>
              <a:rPr lang="ru-RU" sz="3600" dirty="0"/>
              <a:t>Жилые и бытовые помещения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25" y="2044504"/>
            <a:ext cx="2242901" cy="16821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00" y="1762862"/>
            <a:ext cx="3148584" cy="2150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76" y="4464752"/>
            <a:ext cx="144016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0" y="4459568"/>
            <a:ext cx="2880320" cy="2052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4373115"/>
            <a:ext cx="3132348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9202" y="2111063"/>
            <a:ext cx="2323585" cy="1549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8332" y="4729631"/>
            <a:ext cx="2139095" cy="14260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92" y="1762862"/>
            <a:ext cx="2793968" cy="21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6506"/>
      </p:ext>
    </p:extLst>
  </p:cSld>
  <p:clrMapOvr>
    <a:masterClrMapping/>
  </p:clrMapOvr>
  <p:transition spd="slow" advTm="6000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664" y="274638"/>
            <a:ext cx="7049988" cy="1066130"/>
          </a:xfrm>
        </p:spPr>
        <p:txBody>
          <a:bodyPr/>
          <a:lstStyle/>
          <a:p>
            <a:pPr algn="ctr"/>
            <a:r>
              <a:rPr lang="ru-RU" sz="3600" dirty="0"/>
              <a:t>Общий вид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58" y="1052736"/>
            <a:ext cx="3794777" cy="2529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8" y="3898685"/>
            <a:ext cx="4032448" cy="26882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1" y="1170518"/>
            <a:ext cx="3441429" cy="22942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2691" y="4210957"/>
            <a:ext cx="2963549" cy="19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01372"/>
      </p:ext>
    </p:extLst>
  </p:cSld>
  <p:clrMapOvr>
    <a:masterClrMapping/>
  </p:clrMapOvr>
  <p:transition spd="slow" advTm="6000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1142984"/>
          </a:xfrm>
        </p:spPr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Сравнительные характеристики МРС проекта 1338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38092" y="571480"/>
            <a:ext cx="9429816" cy="6143668"/>
          </a:xfrm>
        </p:spPr>
        <p:txBody>
          <a:bodyPr/>
          <a:lstStyle/>
          <a:p>
            <a:r>
              <a:rPr lang="ru-RU" dirty="0"/>
              <a:t> </a:t>
            </a:r>
          </a:p>
          <a:p>
            <a:endParaRPr lang="ru-RU" sz="1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417181"/>
              </p:ext>
            </p:extLst>
          </p:nvPr>
        </p:nvGraphicFramePr>
        <p:xfrm>
          <a:off x="380968" y="476672"/>
          <a:ext cx="9215502" cy="6035666"/>
        </p:xfrm>
        <a:graphic>
          <a:graphicData uri="http://schemas.openxmlformats.org/drawingml/2006/table">
            <a:tbl>
              <a:tblPr/>
              <a:tblGrid>
                <a:gridCol w="35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57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768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Малый рыболовный сейнер (МРС) 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150л.с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239л.с.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37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Длина: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-наибольшая, м.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21,94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23,14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между перпендикулярами (расчётная),м.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19,20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20,40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Ширина наибольшая, м.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6,00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6,00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Осадка по ЛГМ, м.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1,64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1,70</a:t>
                      </a:r>
                      <a:endParaRPr lang="ru-RU" sz="12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Водоизмещение порожнём, т.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70,00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75,9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Объём грузового трюма, м³.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24,98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35,90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Запас топлива, т.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6,52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8,50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Экипаж, чел.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Скорость, уз.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10,2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Главный двигатель: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6ЧСП 15/18 – 150л.с.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YS Text"/>
                        </a:rPr>
                        <a:t>WD10</a:t>
                      </a:r>
                      <a:r>
                        <a:rPr lang="ru-RU" sz="1200" b="0" i="0" dirty="0">
                          <a:solidFill>
                            <a:schemeClr val="accent2">
                              <a:lumMod val="25000"/>
                            </a:schemeClr>
                          </a:solidFill>
                          <a:effectLst/>
                          <a:latin typeface="YS Text"/>
                        </a:rPr>
                        <a:t>С240-15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– 239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,3л.с.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Дизель-генератор, 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квт</a:t>
                      </a:r>
                      <a:endParaRPr lang="ru-RU" sz="12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29,4 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 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Автономность плавания по топливу, 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7 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7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Удаление от мест убежища, миль.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12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7686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Промысловые механизмы: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7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неводовыборочная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машина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типа «Нельма»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типа «Нельма»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086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лебёдки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ЛДС-1 сейнерная,  механический привод от ГД, тяговые усилия: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турачках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2х0,8т.;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клиновидных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дисках – 2х0,6т.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2хЛГСта-1,2, сейнерная, гидравлический привод с автономным управлением лебёдками, гидравлическим тормозом, тяговые усилия: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турачках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2х2,0т.;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клиновидных дисках – 2х1,2т.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996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ЛДТрС-1М, тралово-сейнерная, механический привод от ГД, тяговые усилия: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турачках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2х0,8т.;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клиновидных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      дисках – 2х0,6т.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2ЛГТрС-1,2/1,9 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тралово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сейнерная, гидравлический привод с автономным управлением лебёдками, усилия: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турачках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2х2,0т.;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на клиновидных  дисках – 2х1,2т.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563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Виды лова: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Снюрревод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ставные невода, кошельковый невод, трал, близнецовый лов. Сейнер может оборудован  донными ловушками для лова краба, донным ярусом и другими разрешёнными видами лова.</a:t>
                      </a:r>
                    </a:p>
                  </a:txBody>
                  <a:tcPr marL="47298" marR="47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6000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44624"/>
            <a:ext cx="9906000" cy="428627"/>
          </a:xfrm>
        </p:spPr>
        <p:txBody>
          <a:bodyPr/>
          <a:lstStyle/>
          <a:p>
            <a:r>
              <a:rPr lang="ru-RU" sz="2400" dirty="0"/>
              <a:t> </a:t>
            </a:r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Преимущества модернизированного сейнера пр. 1338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380968" y="571480"/>
            <a:ext cx="9144064" cy="6286520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Модернизированный рыболовный сейнер проекта 1338 за счёт увеличения: 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-мощности главного двигателя до 239 л.с.; 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-скорости хода более 10 узлов;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объёма рыбного трюма до 35,9 куб.м.;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 в 2-а раза тяговых усилий на клиновидных дисках до 1,2 т. и на </a:t>
            </a:r>
            <a:r>
              <a:rPr lang="ru-RU" sz="1600" dirty="0" err="1">
                <a:solidFill>
                  <a:schemeClr val="bg2"/>
                </a:solidFill>
                <a:effectLst/>
              </a:rPr>
              <a:t>турачках</a:t>
            </a:r>
            <a:r>
              <a:rPr lang="ru-RU" sz="1600" dirty="0">
                <a:solidFill>
                  <a:schemeClr val="bg2"/>
                </a:solidFill>
                <a:effectLst/>
              </a:rPr>
              <a:t> до 2,0т.;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автономного управления лебёдками,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 Уменьшилось :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время на промысловые операции;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время на доставку улова до места сдачи улова; 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Увеличились: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объём доставляемого  улова за один рейс;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количество рейсов.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   Анализируя количество добытой рыбы сырца (наваги) 11 сейнерами в период января 2013г., семью МРС-150 и четырьмя модернизированными сейнерами проекта 1338, где сейнера  работали в равных условиях, добыча рыбы распределилась следующим порядком: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- 7 сейнеров МРС-150 добыли – 1341,541т.;</a:t>
            </a:r>
          </a:p>
          <a:p>
            <a:pPr algn="just"/>
            <a:r>
              <a:rPr lang="ru-RU" sz="1600" dirty="0">
                <a:solidFill>
                  <a:schemeClr val="bg2"/>
                </a:solidFill>
                <a:effectLst/>
              </a:rPr>
              <a:t>- 4 модернизированных сейнера пр.1338 добыли – 1304,020т. </a:t>
            </a:r>
          </a:p>
          <a:p>
            <a:pPr algn="just"/>
            <a:r>
              <a:rPr lang="ru-RU" sz="1600" dirty="0">
                <a:solidFill>
                  <a:srgbClr val="C00000"/>
                </a:solidFill>
                <a:effectLst/>
              </a:rPr>
              <a:t>Вылов на один модернизированный сейнер проекта 1338 по сравнению с МРС-150 в 1,7 раз больше, чем МРС с двигателем 150л.с. Из расчётов видно, что  модернизированные сейнера проекта 1338 более рентабельны, чем МРС-150. Четыре модернизированных сейнера добывают рыбы почти столько, сколько   семь МРС-150.</a:t>
            </a:r>
          </a:p>
          <a:p>
            <a:pPr algn="just"/>
            <a:endParaRPr lang="ru-RU" sz="1600" dirty="0"/>
          </a:p>
          <a:p>
            <a:pPr algn="just">
              <a:buFontTx/>
              <a:buChar char="-"/>
            </a:pPr>
            <a:endParaRPr lang="ru-RU" sz="1800" dirty="0"/>
          </a:p>
        </p:txBody>
      </p:sp>
    </p:spTree>
  </p:cSld>
  <p:clrMapOvr>
    <a:masterClrMapping/>
  </p:clrMapOvr>
  <p:transition spd="slow" advTm="6000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742950" y="214291"/>
            <a:ext cx="8420100" cy="785817"/>
          </a:xfrm>
        </p:spPr>
        <p:txBody>
          <a:bodyPr/>
          <a:lstStyle/>
          <a:p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Отзывы рыбодобывающих предприятий</a:t>
            </a:r>
            <a:b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</a:br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о модернизированном сейнере пр. 1338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2802" y="1142984"/>
            <a:ext cx="304667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142984"/>
            <a:ext cx="306294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6065" y="1119333"/>
            <a:ext cx="305586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0632" y="332656"/>
            <a:ext cx="8136904" cy="6480720"/>
          </a:xfrm>
        </p:spPr>
        <p:txBody>
          <a:bodyPr/>
          <a:lstStyle/>
          <a:p>
            <a:pPr marL="0" lvl="0" indent="0" algn="just">
              <a:buClr>
                <a:srgbClr val="FF3300"/>
              </a:buClr>
              <a:buNone/>
            </a:pPr>
            <a:r>
              <a:rPr lang="ru-RU" sz="1600" dirty="0">
                <a:solidFill>
                  <a:srgbClr val="FF0000"/>
                </a:solidFill>
                <a:effectLst/>
              </a:rPr>
              <a:t>      В 2020-2021 годах АО «Судостроительный завод имени Октябрьской революции» построил и передал Заказчику 3-и сейнера  1338 (МРС-150</a:t>
            </a:r>
            <a:r>
              <a:rPr lang="en-US" sz="1600" dirty="0">
                <a:solidFill>
                  <a:srgbClr val="FF0000"/>
                </a:solidFill>
                <a:effectLst/>
              </a:rPr>
              <a:t>L) c </a:t>
            </a:r>
            <a:r>
              <a:rPr lang="ru-RU" sz="1600" dirty="0">
                <a:solidFill>
                  <a:srgbClr val="FF0000"/>
                </a:solidFill>
                <a:effectLst/>
              </a:rPr>
              <a:t>главными двигателями 239л.с. и </a:t>
            </a:r>
            <a:r>
              <a:rPr lang="ru-RU" sz="1600" dirty="0" err="1">
                <a:solidFill>
                  <a:srgbClr val="FF0000"/>
                </a:solidFill>
                <a:effectLst/>
              </a:rPr>
              <a:t>гидрофицированными</a:t>
            </a:r>
            <a:r>
              <a:rPr lang="ru-RU" sz="1600" dirty="0">
                <a:solidFill>
                  <a:srgbClr val="FF0000"/>
                </a:solidFill>
                <a:effectLst/>
              </a:rPr>
              <a:t> промысловыми комплексами:        МРС-777, МРС-888 и МРС-999. Сейнера построены по программе субсидирования из федеральных средств 30% расходов на строительство в рамках программы поддержки развития малого и среднего рыбопромыслового флота.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FF0000"/>
                </a:solidFill>
                <a:effectLst/>
              </a:rPr>
              <a:t>МРС-666 стал первым судном в истории России часть затрат на строительство которого субсидировали из средств федерального бюджета. 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EF6513-6D48-4724-B348-824AABFD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718" y="2357709"/>
            <a:ext cx="3351102" cy="44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46006D-7DEE-425B-8C9C-82D83392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675" y="2357709"/>
            <a:ext cx="3393881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0486"/>
      </p:ext>
    </p:extLst>
  </p:cSld>
  <p:clrMapOvr>
    <a:masterClrMapping/>
  </p:clrMapOvr>
  <p:transition spd="slow" advTm="6000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142875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dirty="0">
                <a:latin typeface="Calibri" pitchFamily="34" charset="0"/>
                <a:cs typeface="Times New Roman" pitchFamily="18" charset="0"/>
              </a:rPr>
              <a:t>"Судостроительный завод имени Октябрьской революции"</a:t>
            </a:r>
            <a:endParaRPr lang="ru-RU" sz="2800" dirty="0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81000" y="571479"/>
            <a:ext cx="9215438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2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Завод является  основным  поставщиком  малых  рыболовных   сейнеров  рыбакам  Дальневосточного  региона</a:t>
            </a: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</a:t>
            </a:r>
          </a:p>
          <a:p>
            <a:pPr algn="just">
              <a:defRPr/>
            </a:pPr>
            <a:endParaRPr lang="ru-RU" sz="1400" dirty="0">
              <a:solidFill>
                <a:srgbClr val="0A0A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 </a:t>
            </a:r>
          </a:p>
          <a:p>
            <a:pPr algn="just">
              <a:defRPr/>
            </a:pPr>
            <a:endParaRPr lang="ru-RU" sz="1400" dirty="0">
              <a:solidFill>
                <a:srgbClr val="0A0AFF"/>
              </a:solidFill>
              <a:latin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Со стапелей   завода   начинают   путь   рыболовные   сейнеры,    средние</a:t>
            </a: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добывающие   суда,   вспомогательные    суда   для   ВМФ,   речные   суда </a:t>
            </a: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и катера. Наши суда можно встретить    во всех Дальневосточных   портах. </a:t>
            </a:r>
            <a:r>
              <a:rPr lang="ru-RU" sz="1400" b="1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Завод   и  сегодня, готов  продолжить   традиции,  строить   современные</a:t>
            </a: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малотоннажные   и   средне- тоннажные       суда  различного  назначения </a:t>
            </a: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для рыбацкого сообщества. </a:t>
            </a:r>
            <a:endParaRPr lang="ru-RU" sz="1400" dirty="0">
              <a:solidFill>
                <a:srgbClr val="0A0AFF"/>
              </a:solidFill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A0AFF"/>
                </a:solidFill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</a:t>
            </a:r>
            <a:endParaRPr lang="ru-RU" sz="1400" dirty="0">
              <a:solidFill>
                <a:srgbClr val="0A0AFF"/>
              </a:solidFill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24"/>
            <a:ext cx="9906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625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28465" y="119603"/>
            <a:ext cx="9577064" cy="684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ru-RU" sz="2000" dirty="0">
                <a:solidFill>
                  <a:srgbClr val="0A0AFF"/>
                </a:solidFill>
              </a:rPr>
              <a:t>		          </a:t>
            </a:r>
          </a:p>
          <a:p>
            <a:pPr algn="l"/>
            <a:r>
              <a:rPr lang="ru-RU" sz="18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</a:t>
            </a:r>
          </a:p>
          <a:p>
            <a:pPr algn="l"/>
            <a:r>
              <a:rPr lang="ru-RU" sz="18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</a:t>
            </a:r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История   завода   начинается    с    открытия   </a:t>
            </a:r>
            <a:r>
              <a:rPr lang="ru-RU" sz="1600" dirty="0">
                <a:solidFill>
                  <a:srgbClr val="FF0000"/>
                </a:solidFill>
                <a:latin typeface="Calibri" pitchFamily="34" charset="0"/>
              </a:rPr>
              <a:t>в   1887 году</a:t>
            </a:r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  </a:t>
            </a:r>
          </a:p>
          <a:p>
            <a:pPr algn="l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     чугунолитейных      мастерских.     В    начале       ХХ столетия   </a:t>
            </a:r>
          </a:p>
          <a:p>
            <a:pPr algn="l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     механический и машиностроительный  завод, как  он  тогда  </a:t>
            </a:r>
          </a:p>
          <a:p>
            <a:pPr algn="l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     назывался,   принимал   заказы на строительство  пароходов,  </a:t>
            </a:r>
          </a:p>
          <a:p>
            <a:pPr algn="l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     паровых  машин  и  котлов,  мукомольного   оборудования  и </a:t>
            </a:r>
          </a:p>
          <a:p>
            <a:pPr algn="l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     оборудования для золотопромышленников.  </a:t>
            </a:r>
          </a:p>
          <a:p>
            <a:pPr algn="just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В настоящее  время  завод  является   предприятием    с     развитой   инфраструктурой,   оснащённый необходимым  для  строительства  судов современным оборудованием   и    строящее современные   суда.    Начиная   с   середины   с   60-х  годов   прошлого  столетия   завод  начал строительство морских рыболовных сейнеров.  </a:t>
            </a:r>
          </a:p>
          <a:p>
            <a:pPr algn="just"/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С 2009 по 2020 год инженерами завода постоянно проводилась  глубокая модернизация проекта 1338 малого рыболовного сейнера и был создан новый проект 1338</a:t>
            </a:r>
            <a:r>
              <a:rPr lang="en-US" sz="1600" dirty="0">
                <a:solidFill>
                  <a:srgbClr val="0A0AFF"/>
                </a:solidFill>
                <a:latin typeface="Calibri" pitchFamily="34" charset="0"/>
              </a:rPr>
              <a:t> </a:t>
            </a:r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(МРС-150</a:t>
            </a:r>
            <a:r>
              <a:rPr lang="en-US" sz="1600" dirty="0">
                <a:solidFill>
                  <a:srgbClr val="0A0AFF"/>
                </a:solidFill>
                <a:latin typeface="Calibri" pitchFamily="34" charset="0"/>
              </a:rPr>
              <a:t>L</a:t>
            </a:r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) </a:t>
            </a:r>
            <a:r>
              <a:rPr lang="ru-RU" sz="1600" dirty="0">
                <a:solidFill>
                  <a:srgbClr val="0000FF"/>
                </a:solidFill>
                <a:latin typeface="Calibri" pitchFamily="34" charset="0"/>
              </a:rPr>
              <a:t>с улучшенными по всем показателям характеристиками</a:t>
            </a:r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. От сейнера проекта 1338 с двигателем 150л.с. остался только корпус, который в процессе проектирования  удлинён с увеличением объёма рыбного трюма до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itchFamily="34" charset="0"/>
              </a:rPr>
              <a:t>35,91м³.. Увеличена мощность пропульсивной установки до 239л.с., вместо промыслового комплекса с механическим приводом устанавливается промысловый комплекс с гидравлическим приводом, с тяговыми усилиями почти в 2 раза превышающими, чем на МРС с двигателем 150 л.с.</a:t>
            </a:r>
            <a:r>
              <a:rPr lang="ru-RU" sz="1600" dirty="0">
                <a:latin typeface="Calibri" pitchFamily="34" charset="0"/>
              </a:rPr>
              <a:t> </a:t>
            </a:r>
            <a:r>
              <a:rPr lang="ru-RU" sz="1600" dirty="0">
                <a:solidFill>
                  <a:srgbClr val="0A0AFF"/>
                </a:solidFill>
                <a:latin typeface="Calibri" pitchFamily="34" charset="0"/>
              </a:rPr>
              <a:t>В период с 2010г. по 2012г. построено 15 единиц модернизированных малых рыболовных сейнеров которые успешно работают на Камчатке и Сахалине. С 2020 по 2021 год завод построил и сдал для ООО «Дельта Фиш ЛТД» серию из трех сейнеров – МРС 777, МРС 888, МРС 999.</a:t>
            </a:r>
          </a:p>
          <a:p>
            <a:pPr algn="just"/>
            <a:r>
              <a:rPr lang="ru-RU" sz="1600" dirty="0">
                <a:solidFill>
                  <a:srgbClr val="C00000"/>
                </a:solidFill>
                <a:latin typeface="Calibri" pitchFamily="34" charset="0"/>
              </a:rPr>
              <a:t>Модернизированный малый рыболовный сейнер проекта 1338 универсальное рыболовное судна, может работать практически всеми видами лова. Предназначен для работы в море с удалением от места убежища до 100 миль, так и в речках с низкими уровнями воды. Может доставлять улов, без перегрузки, непосредственно на береговые базы переработки. Он и был для этого спроектирован</a:t>
            </a:r>
            <a:r>
              <a:rPr lang="ru-RU" sz="1700" dirty="0">
                <a:solidFill>
                  <a:srgbClr val="C00000"/>
                </a:solidFill>
                <a:latin typeface="Calibri" pitchFamily="34" charset="0"/>
              </a:rPr>
              <a:t>.</a:t>
            </a:r>
            <a:r>
              <a:rPr lang="ru-RU" sz="1400" dirty="0">
                <a:solidFill>
                  <a:srgbClr val="0A0AFF"/>
                </a:solidFill>
                <a:latin typeface="Calibri" pitchFamily="34" charset="0"/>
              </a:rPr>
              <a:t>                                                                                          </a:t>
            </a:r>
          </a:p>
          <a:p>
            <a:pPr algn="l"/>
            <a:endParaRPr lang="ru-RU" sz="1400" dirty="0">
              <a:solidFill>
                <a:srgbClr val="0A0AFF"/>
              </a:solidFill>
              <a:latin typeface="Calibri" pitchFamily="34" charset="0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3396119" y="116632"/>
            <a:ext cx="62491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Справка о заводе</a:t>
            </a:r>
          </a:p>
          <a:p>
            <a:r>
              <a:rPr lang="ru-RU" sz="2000" b="1" dirty="0">
                <a:latin typeface="Calibri" pitchFamily="34" charset="0"/>
              </a:rPr>
              <a:t> и малом рыболовном сейнере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16632"/>
            <a:ext cx="3037458" cy="1965168"/>
          </a:xfrm>
          <a:prstGeom prst="rect">
            <a:avLst/>
          </a:prstGeom>
        </p:spPr>
      </p:pic>
    </p:spTree>
  </p:cSld>
  <p:clrMapOvr>
    <a:masterClrMapping/>
  </p:clrMapOvr>
  <p:transition spd="slow" advTm="4453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D:\Мои документы\1338\Общ вид МРС\Фото МРС\DSC07053.JPG"/>
          <p:cNvPicPr>
            <a:picLocks noChangeAspect="1" noChangeArrowheads="1"/>
          </p:cNvPicPr>
          <p:nvPr/>
        </p:nvPicPr>
        <p:blipFill>
          <a:blip r:embed="rId2" cstate="print"/>
          <a:srcRect t="12659" b="-44"/>
          <a:stretch>
            <a:fillRect/>
          </a:stretch>
        </p:blipFill>
        <p:spPr bwMode="auto">
          <a:xfrm>
            <a:off x="849313" y="908720"/>
            <a:ext cx="8267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920750" y="4149725"/>
            <a:ext cx="806450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Морское стальное цельносварное одновинтовое однопалубное судно с рулевой рубкой в носу,</a:t>
            </a:r>
            <a:r>
              <a:rPr lang="en-US" sz="1400" dirty="0"/>
              <a:t> </a:t>
            </a:r>
            <a:r>
              <a:rPr lang="ru-RU" sz="1400" dirty="0"/>
              <a:t>машинным отделением в корме с винтом фиксированного шага в стационарной насадке.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ОСНОВНЫЕ ХАРАКТЕРИСТИКИ:</a:t>
            </a:r>
          </a:p>
          <a:p>
            <a:r>
              <a:rPr lang="ru-RU" sz="1200" dirty="0"/>
              <a:t> </a:t>
            </a:r>
          </a:p>
          <a:p>
            <a:pPr algn="just"/>
            <a:r>
              <a:rPr lang="ru-RU" sz="1200" dirty="0"/>
              <a:t>Проект  - 1338</a:t>
            </a:r>
            <a:r>
              <a:rPr lang="en-US" sz="1200" dirty="0"/>
              <a:t>(</a:t>
            </a:r>
            <a:r>
              <a:rPr lang="ru-RU" sz="1200" dirty="0"/>
              <a:t>МРС</a:t>
            </a:r>
            <a:r>
              <a:rPr lang="en-US" sz="1200" dirty="0"/>
              <a:t>-150L</a:t>
            </a:r>
            <a:r>
              <a:rPr lang="ru-RU" sz="1200" dirty="0"/>
              <a:t> ;</a:t>
            </a:r>
            <a:r>
              <a:rPr lang="en-US" sz="1200" dirty="0"/>
              <a:t>		</a:t>
            </a:r>
            <a:r>
              <a:rPr lang="ru-RU" sz="1200" dirty="0"/>
              <a:t>Скорость хода (узел)  - 10,2;</a:t>
            </a:r>
          </a:p>
          <a:p>
            <a:pPr algn="just"/>
            <a:r>
              <a:rPr lang="ru-RU" sz="1200" dirty="0"/>
              <a:t>Длина наибольшая (м)</a:t>
            </a:r>
            <a:r>
              <a:rPr lang="en-US" sz="1200" dirty="0"/>
              <a:t> </a:t>
            </a:r>
            <a:r>
              <a:rPr lang="ru-RU" sz="1200" dirty="0"/>
              <a:t>- 23,14; </a:t>
            </a:r>
            <a:r>
              <a:rPr lang="en-US" sz="1200" dirty="0"/>
              <a:t>		</a:t>
            </a:r>
            <a:r>
              <a:rPr lang="ru-RU" sz="1200" dirty="0"/>
              <a:t>Виды лова:</a:t>
            </a:r>
            <a:r>
              <a:rPr lang="en-US" sz="1200" dirty="0"/>
              <a:t> </a:t>
            </a:r>
            <a:r>
              <a:rPr lang="ru-RU" sz="1200" dirty="0"/>
              <a:t>- </a:t>
            </a:r>
            <a:r>
              <a:rPr lang="ru-RU" sz="1200" dirty="0" err="1"/>
              <a:t>снюрревод</a:t>
            </a:r>
            <a:r>
              <a:rPr lang="ru-RU" sz="1200" dirty="0"/>
              <a:t>, ставные невода;</a:t>
            </a:r>
            <a:endParaRPr lang="en-US" sz="1200" dirty="0"/>
          </a:p>
          <a:p>
            <a:pPr algn="just"/>
            <a:r>
              <a:rPr lang="ru-RU" sz="1200" dirty="0"/>
              <a:t>Ширина наибольшая (м)</a:t>
            </a:r>
            <a:r>
              <a:rPr lang="en-US" sz="1200" dirty="0"/>
              <a:t> </a:t>
            </a:r>
            <a:r>
              <a:rPr lang="ru-RU" sz="1200" dirty="0"/>
              <a:t>- 6,0;</a:t>
            </a:r>
            <a:r>
              <a:rPr lang="en-US" sz="1200" dirty="0"/>
              <a:t>		</a:t>
            </a:r>
            <a:r>
              <a:rPr lang="ru-RU" sz="1200" dirty="0"/>
              <a:t>опция</a:t>
            </a:r>
            <a:r>
              <a:rPr lang="en-US" sz="1200" dirty="0"/>
              <a:t> </a:t>
            </a:r>
            <a:r>
              <a:rPr lang="ru-RU" sz="1200" dirty="0"/>
              <a:t>- трал, кошельковый лов, лов близнецом;</a:t>
            </a:r>
            <a:endParaRPr lang="en-US" sz="1200" dirty="0"/>
          </a:p>
          <a:p>
            <a:pPr algn="just"/>
            <a:r>
              <a:rPr lang="ru-RU" sz="1200" dirty="0"/>
              <a:t>Высота борта (м)</a:t>
            </a:r>
            <a:r>
              <a:rPr lang="en-US" sz="1200" dirty="0"/>
              <a:t> </a:t>
            </a:r>
            <a:r>
              <a:rPr lang="ru-RU" sz="1200" dirty="0"/>
              <a:t>- 2,65;</a:t>
            </a:r>
            <a:r>
              <a:rPr lang="en-US" sz="1200" dirty="0"/>
              <a:t>			</a:t>
            </a:r>
            <a:r>
              <a:rPr lang="ru-RU" sz="1200" dirty="0"/>
              <a:t>Район плавания </a:t>
            </a:r>
            <a:r>
              <a:rPr lang="en-US" sz="1200" dirty="0"/>
              <a:t>– R2 (2</a:t>
            </a:r>
            <a:r>
              <a:rPr lang="ru-RU" sz="1200" dirty="0"/>
              <a:t>00</a:t>
            </a:r>
            <a:r>
              <a:rPr lang="en-US" sz="1200" dirty="0"/>
              <a:t> </a:t>
            </a:r>
            <a:r>
              <a:rPr lang="ru-RU" sz="1200" dirty="0"/>
              <a:t>миль между местами убежища);</a:t>
            </a:r>
            <a:endParaRPr lang="en-US" sz="1200" dirty="0"/>
          </a:p>
          <a:p>
            <a:pPr algn="just"/>
            <a:r>
              <a:rPr lang="ru-RU" sz="1200" dirty="0"/>
              <a:t>Осадка средняя (м)</a:t>
            </a:r>
            <a:r>
              <a:rPr lang="en-US" sz="1200" dirty="0"/>
              <a:t> </a:t>
            </a:r>
            <a:r>
              <a:rPr lang="ru-RU" sz="1200" dirty="0"/>
              <a:t>- 1,64;</a:t>
            </a:r>
            <a:r>
              <a:rPr lang="en-US" sz="1200" dirty="0"/>
              <a:t> 		</a:t>
            </a:r>
            <a:r>
              <a:rPr lang="ru-RU" sz="1200" dirty="0"/>
              <a:t>Мощность силовой установки (л.с.)</a:t>
            </a:r>
            <a:r>
              <a:rPr lang="en-US" sz="1200" dirty="0"/>
              <a:t> </a:t>
            </a:r>
            <a:r>
              <a:rPr lang="ru-RU" sz="1200" dirty="0"/>
              <a:t>- 239;</a:t>
            </a:r>
            <a:endParaRPr lang="en-US" sz="1200" dirty="0"/>
          </a:p>
          <a:p>
            <a:pPr algn="just"/>
            <a:r>
              <a:rPr lang="ru-RU" sz="1200" dirty="0"/>
              <a:t>Водоизмещение наибольшее (т)</a:t>
            </a:r>
            <a:r>
              <a:rPr lang="en-US" sz="1200" dirty="0"/>
              <a:t> </a:t>
            </a:r>
            <a:r>
              <a:rPr lang="ru-RU" sz="1200" dirty="0"/>
              <a:t>- 114,7;</a:t>
            </a:r>
            <a:r>
              <a:rPr lang="en-US" sz="1200" dirty="0"/>
              <a:t>	</a:t>
            </a:r>
            <a:r>
              <a:rPr lang="ru-RU" sz="1200" dirty="0"/>
              <a:t>Мощность электростанции (кВт</a:t>
            </a:r>
            <a:r>
              <a:rPr lang="en-US" sz="1200" dirty="0"/>
              <a:t>) </a:t>
            </a:r>
            <a:r>
              <a:rPr lang="ru-RU" sz="1200" dirty="0"/>
              <a:t>-30</a:t>
            </a:r>
            <a:endParaRPr lang="en-US" sz="1200" dirty="0"/>
          </a:p>
          <a:p>
            <a:pPr algn="just"/>
            <a:r>
              <a:rPr lang="ru-RU" sz="1200" dirty="0"/>
              <a:t>Объем трюма (м куб.)</a:t>
            </a:r>
            <a:r>
              <a:rPr lang="en-US" sz="1200" dirty="0"/>
              <a:t> </a:t>
            </a:r>
            <a:r>
              <a:rPr lang="ru-RU" sz="1200" dirty="0"/>
              <a:t>- 35,9;</a:t>
            </a:r>
            <a:r>
              <a:rPr lang="en-US" sz="1200" dirty="0"/>
              <a:t>		</a:t>
            </a:r>
            <a:r>
              <a:rPr lang="ru-RU" sz="1200" dirty="0"/>
              <a:t>Экипаж (чел.)</a:t>
            </a:r>
            <a:r>
              <a:rPr lang="en-US" sz="1200" dirty="0"/>
              <a:t> </a:t>
            </a:r>
            <a:r>
              <a:rPr lang="ru-RU" sz="1200" dirty="0"/>
              <a:t>- 6</a:t>
            </a:r>
            <a:endParaRPr lang="ru-RU" dirty="0"/>
          </a:p>
        </p:txBody>
      </p:sp>
      <p:sp>
        <p:nvSpPr>
          <p:cNvPr id="24580" name="Прямоугольник 34"/>
          <p:cNvSpPr>
            <a:spLocks noChangeArrowheads="1"/>
          </p:cNvSpPr>
          <p:nvPr/>
        </p:nvSpPr>
        <p:spPr bwMode="auto">
          <a:xfrm>
            <a:off x="848544" y="77723"/>
            <a:ext cx="82809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Малый рыболовный сейнер нового поколения проект 1338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(МРС-150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Tm="6000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42950" y="142851"/>
            <a:ext cx="8420100" cy="571505"/>
          </a:xfrm>
        </p:spPr>
        <p:txBody>
          <a:bodyPr/>
          <a:lstStyle/>
          <a:p>
            <a:pPr algn="ctr"/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Сейнер пр. 1338 на рыбалке в заливе Терпения 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282" y="1000108"/>
            <a:ext cx="892975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1"/>
            <a:ext cx="9906000" cy="642917"/>
          </a:xfrm>
        </p:spPr>
        <p:txBody>
          <a:bodyPr/>
          <a:lstStyle/>
          <a:p>
            <a:pPr algn="ctr"/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Строительство МРС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48" y="3968863"/>
            <a:ext cx="4032448" cy="26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3933056"/>
            <a:ext cx="4086159" cy="2724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6506" y="1372663"/>
            <a:ext cx="2783664" cy="1855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4" y="999534"/>
            <a:ext cx="3223299" cy="21488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1" y="999534"/>
            <a:ext cx="3310600" cy="2207067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1"/>
            <a:ext cx="9906000" cy="571479"/>
          </a:xfrm>
        </p:spPr>
        <p:txBody>
          <a:bodyPr/>
          <a:lstStyle/>
          <a:p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Рубка и объединенный пульт управления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8" y="703989"/>
            <a:ext cx="3483034" cy="261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96" y="739933"/>
            <a:ext cx="3483124" cy="26123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03" y="3613915"/>
            <a:ext cx="3888432" cy="2592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3624097"/>
            <a:ext cx="3888432" cy="25922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6414" y="1093441"/>
            <a:ext cx="2663115" cy="1997336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142853"/>
            <a:ext cx="9906000" cy="571503"/>
          </a:xfrm>
        </p:spPr>
        <p:txBody>
          <a:bodyPr/>
          <a:lstStyle/>
          <a:p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Главный двигатель МРС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1052736"/>
            <a:ext cx="7689304" cy="5126203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0" y="142851"/>
            <a:ext cx="9906000" cy="477837"/>
          </a:xfrm>
        </p:spPr>
        <p:txBody>
          <a:bodyPr/>
          <a:lstStyle/>
          <a:p>
            <a:pPr algn="ctr"/>
            <a:r>
              <a:rPr lang="ru-RU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Дизель-генератор и ГРЩ МРС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980728"/>
            <a:ext cx="4104455" cy="2736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980728"/>
            <a:ext cx="4104456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7" y="3886199"/>
            <a:ext cx="4095606" cy="2730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3910034"/>
            <a:ext cx="4054625" cy="2703083"/>
          </a:xfrm>
          <a:prstGeom prst="rect">
            <a:avLst/>
          </a:prstGeom>
        </p:spPr>
      </p:pic>
    </p:spTree>
  </p:cSld>
  <p:clrMapOvr>
    <a:masterClrMapping/>
  </p:clrMapOvr>
  <p:transition spd="slow" advTm="6000">
    <p:zoom/>
  </p:transition>
</p:sld>
</file>

<file path=ppt/theme/theme1.xml><?xml version="1.0" encoding="utf-8"?>
<a:theme xmlns:a="http://schemas.openxmlformats.org/drawingml/2006/main" name="Океан">
  <a:themeElements>
    <a:clrScheme name="Океан 2">
      <a:dk1>
        <a:srgbClr val="000066"/>
      </a:dk1>
      <a:lt1>
        <a:srgbClr val="FFFFFF"/>
      </a:lt1>
      <a:dk2>
        <a:srgbClr val="5D93FF"/>
      </a:dk2>
      <a:lt2>
        <a:srgbClr val="FFFFFF"/>
      </a:lt2>
      <a:accent1>
        <a:srgbClr val="6666FF"/>
      </a:accent1>
      <a:accent2>
        <a:srgbClr val="9999FF"/>
      </a:accent2>
      <a:accent3>
        <a:srgbClr val="B6C8F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14504</TotalTime>
  <Words>831</Words>
  <Application>Microsoft Office PowerPoint</Application>
  <PresentationFormat>Лист A4 (210x297 мм)</PresentationFormat>
  <Paragraphs>180</Paragraphs>
  <Slides>17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  <vt:variant>
        <vt:lpstr>Произвольные показы</vt:lpstr>
      </vt:variant>
      <vt:variant>
        <vt:i4>6</vt:i4>
      </vt:variant>
    </vt:vector>
  </HeadingPairs>
  <TitlesOfParts>
    <vt:vector size="33" baseType="lpstr">
      <vt:lpstr>Arial</vt:lpstr>
      <vt:lpstr>Arial Narrow</vt:lpstr>
      <vt:lpstr>Calibri</vt:lpstr>
      <vt:lpstr>Impact</vt:lpstr>
      <vt:lpstr>Tahoma</vt:lpstr>
      <vt:lpstr>Times New Roman</vt:lpstr>
      <vt:lpstr>Wingdings</vt:lpstr>
      <vt:lpstr>YS Text</vt:lpstr>
      <vt:lpstr>Океан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Сейнер пр. 1338 на рыбалке в заливе Терпения </vt:lpstr>
      <vt:lpstr>Строительство МРС</vt:lpstr>
      <vt:lpstr>Рубка и объединенный пульт управления</vt:lpstr>
      <vt:lpstr>Главный двигатель МРС</vt:lpstr>
      <vt:lpstr>Дизель-генератор и ГРЩ МРС</vt:lpstr>
      <vt:lpstr>Промысловое оборудование</vt:lpstr>
      <vt:lpstr>Лебёдка гидравлическая 2хЛГСта-1,2  пр. 1338 МРС</vt:lpstr>
      <vt:lpstr>Жилые и бытовые помещения</vt:lpstr>
      <vt:lpstr>Общий вид </vt:lpstr>
      <vt:lpstr>                    Сравнительные характеристики МРС проекта 1338   </vt:lpstr>
      <vt:lpstr> Преимущества модернизированного сейнера пр. 1338</vt:lpstr>
      <vt:lpstr>Отзывы рыбодобывающих предприятий о модернизированном сейнере пр. 1338</vt:lpstr>
      <vt:lpstr>Презентация PowerPoint</vt:lpstr>
      <vt:lpstr>демонстрация 1</vt:lpstr>
      <vt:lpstr>демонстрация 2</vt:lpstr>
      <vt:lpstr>демонстрация 3</vt:lpstr>
      <vt:lpstr>демонстрация 4</vt:lpstr>
      <vt:lpstr>судостроение</vt:lpstr>
      <vt:lpstr>грузоподъёмная техника</vt:lpstr>
    </vt:vector>
  </TitlesOfParts>
  <Company>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1</dc:creator>
  <cp:lastModifiedBy>Истомина Ирина Михайловна</cp:lastModifiedBy>
  <cp:revision>642</cp:revision>
  <cp:lastPrinted>2001-10-12T03:54:13Z</cp:lastPrinted>
  <dcterms:created xsi:type="dcterms:W3CDTF">2000-01-31T06:14:56Z</dcterms:created>
  <dcterms:modified xsi:type="dcterms:W3CDTF">2022-06-19T22:41:23Z</dcterms:modified>
</cp:coreProperties>
</file>