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48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4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16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2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83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6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36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5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2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5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5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4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0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23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2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8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CA64-EFD2-431C-99E2-4B1264BE9E3C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11E7C5-FBDE-4EC7-96ED-4DCC4F9D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6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4954" y="622852"/>
            <a:ext cx="10412206" cy="25470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Перечень типовых управленческих архивных документов, образующихся в процессе деятельности органов государственной власти, органов местного самоуправления и организаций, с указанием сроков их хранения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534" y="3942695"/>
            <a:ext cx="115207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Утвержден приказом </a:t>
            </a:r>
            <a:r>
              <a:rPr lang="ru-RU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Росархива</a:t>
            </a:r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от 20.12.2019 № 236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34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676400" y="609600"/>
            <a:ext cx="9934891" cy="513588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Если у Вас остались вопросы по применению Перечня типовых управленческих архивных документов, образующихся в процессе деятельности органов государственной власти, органов местного самоуправления и организаций, с указанием сроков их хранения, утверждённого приказом </a:t>
            </a:r>
            <a:r>
              <a:rPr lang="ru-RU" sz="2400" b="1" dirty="0" err="1"/>
              <a:t>Росархива</a:t>
            </a:r>
            <a:r>
              <a:rPr lang="ru-RU" sz="2400" b="1" dirty="0"/>
              <a:t> от 20.12.2019 № 236 </a:t>
            </a:r>
            <a:r>
              <a:rPr lang="ru-RU" sz="2400" b="1" dirty="0" smtClean="0"/>
              <a:t>обращайтесь: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                                  +7 (4152) 25-19-22</a:t>
            </a:r>
          </a:p>
          <a:p>
            <a:pPr algn="just"/>
            <a:r>
              <a:rPr lang="ru-RU" sz="2400" b="1" dirty="0"/>
              <a:t> </a:t>
            </a:r>
            <a:r>
              <a:rPr lang="ru-RU" sz="2400" b="1" dirty="0" smtClean="0"/>
              <a:t>                                 +7 (4152) 25-19-18</a:t>
            </a:r>
          </a:p>
          <a:p>
            <a:pPr algn="just"/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3668077"/>
            <a:ext cx="1208723" cy="120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37360" y="622852"/>
            <a:ext cx="9829800" cy="51226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Перечень является:</a:t>
            </a:r>
            <a:br>
              <a:rPr lang="ru-RU" sz="3200" b="1" dirty="0" smtClean="0"/>
            </a:br>
            <a:r>
              <a:rPr lang="ru-RU" sz="3200" b="1" dirty="0" smtClean="0"/>
              <a:t>- нормативным правовым актом, </a:t>
            </a:r>
            <a:br>
              <a:rPr lang="ru-RU" sz="3200" b="1" dirty="0" smtClean="0"/>
            </a:br>
            <a:r>
              <a:rPr lang="ru-RU" sz="3200" b="1" dirty="0" smtClean="0"/>
              <a:t>- обязательным для исполнения всеми организациями с 18.02.2020,</a:t>
            </a:r>
            <a:br>
              <a:rPr lang="ru-RU" sz="3200" b="1" dirty="0" smtClean="0"/>
            </a:br>
            <a:r>
              <a:rPr lang="ru-RU" sz="3200" b="1" dirty="0" smtClean="0"/>
              <a:t>- </a:t>
            </a:r>
            <a:r>
              <a:rPr lang="ru-RU" sz="3200" b="1" dirty="0"/>
              <a:t>содержит 657 статей, тогда как в Перечне 2010 их было </a:t>
            </a:r>
            <a:r>
              <a:rPr lang="ru-RU" sz="3200" b="1" dirty="0" smtClean="0"/>
              <a:t>1003.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Самостоятельным документом утверждена инструкция по применению Перечня (приказ </a:t>
            </a:r>
            <a:r>
              <a:rPr lang="ru-RU" sz="3200" b="1" dirty="0" err="1" smtClean="0"/>
              <a:t>Росархива</a:t>
            </a:r>
            <a:r>
              <a:rPr lang="ru-RU" sz="3200" b="1" dirty="0" smtClean="0"/>
              <a:t> от 20.12.2019 №237).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4812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37360" y="622851"/>
            <a:ext cx="9829800" cy="5857461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Значительно сократилось количество статей со сроком хранения «Постоянно» – с 264 до 162, т. е. на 38,6%. 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>Количество статей с отметкой «ЭПК» сократилось с 273 до 71, т. е. на 74</a:t>
            </a:r>
            <a:r>
              <a:rPr lang="ru-RU" sz="3200" b="1" dirty="0" smtClean="0"/>
              <a:t>%.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Появился срок хранения «До ликвидации организации». При </a:t>
            </a:r>
            <a:r>
              <a:rPr lang="ru-RU" sz="3200" b="1" dirty="0"/>
              <a:t>ликвидации организации эти документы подлежат экспертизе ценности и возможному включению в состав Архивного фонда Российской Федерации.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5338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111" y="355135"/>
            <a:ext cx="8960689" cy="642767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 rot="16200000">
            <a:off x="-1475897" y="3107308"/>
            <a:ext cx="6814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Изменились сроки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09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720" y="453231"/>
            <a:ext cx="8473440" cy="62406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16200000">
            <a:off x="-1475897" y="3107308"/>
            <a:ext cx="6814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Изменились сроки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92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386" y="1686833"/>
            <a:ext cx="9342872" cy="37642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16200000">
            <a:off x="-1475897" y="3107308"/>
            <a:ext cx="6814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Изменились сроки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22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63040" y="655320"/>
            <a:ext cx="10041571" cy="172212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Большое количество вопросов возникает при определении сроков хранения документов о муниципальном имуществе и сделок с ним </a:t>
            </a:r>
            <a:endParaRPr lang="ru-RU" sz="32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569720" y="2697480"/>
            <a:ext cx="9934891" cy="3566159"/>
          </a:xfrm>
        </p:spPr>
        <p:txBody>
          <a:bodyPr/>
          <a:lstStyle/>
          <a:p>
            <a:r>
              <a:rPr lang="ru-RU" dirty="0" smtClean="0"/>
              <a:t>Реестр муниципального имущества – Постоянно, ст. 45 Перечня;</a:t>
            </a:r>
          </a:p>
          <a:p>
            <a:r>
              <a:rPr lang="ru-RU" dirty="0" smtClean="0"/>
              <a:t>Журнал регистрации и выдачи договоров аренды земельных участков – 15 лет ЭПК, ст. 137а Перечня;</a:t>
            </a:r>
          </a:p>
          <a:p>
            <a:r>
              <a:rPr lang="ru-RU" dirty="0" smtClean="0"/>
              <a:t>Договоры аренды недвижимого имущества – 15 лет ЭПК, ст. 94а Перечня;</a:t>
            </a:r>
          </a:p>
          <a:p>
            <a:r>
              <a:rPr lang="ru-RU" dirty="0" smtClean="0"/>
              <a:t>Документы по приватизации жилых помещений – До ликвидации организации, ст. 77 или 648 </a:t>
            </a:r>
            <a:r>
              <a:rPr lang="ru-RU" dirty="0" smtClean="0"/>
              <a:t>Перечня;</a:t>
            </a:r>
          </a:p>
          <a:p>
            <a:r>
              <a:rPr lang="ru-RU" dirty="0" smtClean="0"/>
              <a:t>Заявления о предоставлении жилья, в том числе по договорам социального найма, и документы к ним – 10 лет, ст. 640 Перечня + обязательно смотреть примечание к статье.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73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584960" y="1310641"/>
            <a:ext cx="9934891" cy="542543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       Сроки хранения дел, установленные новым Перечнем применяются ко всем документам, законченным в делопроизводстве, за исключением тех, что уже внесены в описи дел постоянного срока хранения и акты об уничтожении документов, не подлежащих хранению, утвержденные в установленном порядке до вступления в силу приказа </a:t>
            </a:r>
            <a:r>
              <a:rPr lang="ru-RU" sz="2800" b="1" dirty="0" err="1" smtClean="0">
                <a:solidFill>
                  <a:srgbClr val="C00000"/>
                </a:solidFill>
              </a:rPr>
              <a:t>Росархива</a:t>
            </a:r>
            <a:r>
              <a:rPr lang="ru-RU" sz="2800" b="1" dirty="0" smtClean="0">
                <a:solidFill>
                  <a:srgbClr val="C00000"/>
                </a:solidFill>
              </a:rPr>
              <a:t> от 20.12.2019 № 236.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       В номенклатуры дел на 2020 год, утверждённые до вступления в силу нового Перечня, необходимо внести изменения по срокам хранения и ссылкам на статьи нового Перечня. </a:t>
            </a:r>
            <a:endParaRPr lang="ru-RU" sz="2800" b="1" dirty="0">
              <a:solidFill>
                <a:srgbClr val="C00000"/>
              </a:solidFill>
            </a:endParaRPr>
          </a:p>
          <a:p>
            <a:pPr algn="just"/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05785" y="233423"/>
            <a:ext cx="1367982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Применение Перечня </a:t>
            </a:r>
          </a:p>
          <a:p>
            <a:pPr algn="ctr"/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при обработке архивных документов</a:t>
            </a: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394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63040" y="472440"/>
            <a:ext cx="10041571" cy="222504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Обращаем внимание, что нарушение сроков хранения архивных документов, их уничтожение образуют состав административного правонарушения, предусмотренного ст. 13.20 КОАП</a:t>
            </a:r>
            <a:endParaRPr lang="ru-RU" sz="32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569720" y="3124200"/>
            <a:ext cx="9934891" cy="313943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 октября 2020 года штрафы по данной статье значительно увеличились и составляют: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для граждан – от 1000 рублей до 3000 рублей;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для должностных лиц – от 3000 рублей до 5000 рублей; 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Для юридических лиц -  от 5000 рублей до 10000 рублей.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53476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392</TotalTime>
  <Words>380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Перечень типовых управленческих архивных документов, образующихся в процессе деятельности органов государственной власти, органов местного самоуправления и организаций, с указанием сроков их хранения</vt:lpstr>
      <vt:lpstr>Перечень является: - нормативным правовым актом,  - обязательным для исполнения всеми организациями с 18.02.2020, - содержит 657 статей, тогда как в Перечне 2010 их было 1003.  Самостоятельным документом утверждена инструкция по применению Перечня (приказ Росархива от 20.12.2019 №237).  </vt:lpstr>
      <vt:lpstr>Значительно сократилось количество статей со сроком хранения «Постоянно» – с 264 до 162, т. е. на 38,6%.   Количество статей с отметкой «ЭПК» сократилось с 273 до 71, т. е. на 74%.  Появился срок хранения «До ликвидации организации». При ликвидации организации эти документы подлежат экспертизе ценности и возможному включению в состав Архивного фонда Российской Федерации. </vt:lpstr>
      <vt:lpstr>Презентация PowerPoint</vt:lpstr>
      <vt:lpstr>Презентация PowerPoint</vt:lpstr>
      <vt:lpstr>Презентация PowerPoint</vt:lpstr>
      <vt:lpstr>Большое количество вопросов возникает при определении сроков хранения документов о муниципальном имуществе и сделок с ним </vt:lpstr>
      <vt:lpstr>Презентация PowerPoint</vt:lpstr>
      <vt:lpstr>Обращаем внимание, что нарушение сроков хранения архивных документов, их уничтожение образуют состав административного правонарушения, предусмотренного ст. 13.20 КОАП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типовых управленческих архивных документов, образующихся в процессе деятельности органов госу</dc:title>
  <dc:creator>Дмитрий</dc:creator>
  <cp:lastModifiedBy>Дмитрий</cp:lastModifiedBy>
  <cp:revision>19</cp:revision>
  <dcterms:created xsi:type="dcterms:W3CDTF">2020-12-14T23:26:25Z</dcterms:created>
  <dcterms:modified xsi:type="dcterms:W3CDTF">2020-12-24T00:24:33Z</dcterms:modified>
</cp:coreProperties>
</file>