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</p:sldIdLst>
  <p:sldSz cx="10688638" cy="75628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4" d="100"/>
          <a:sy n="64" d="100"/>
        </p:scale>
        <p:origin x="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75496"/>
            <a:ext cx="9957816" cy="656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0B08-7874-4091-A11F-B0CCB138CA9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980B-80A5-4AC9-8F15-D7D0FD0AEE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301.png"/><Relationship Id="rId7" Type="http://schemas.openxmlformats.org/officeDocument/2006/relationships/image" Target="../media/image16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166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165.png"/><Relationship Id="rId7" Type="http://schemas.openxmlformats.org/officeDocument/2006/relationships/image" Target="../media/image15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16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7.png"/><Relationship Id="rId4" Type="http://schemas.openxmlformats.org/officeDocument/2006/relationships/image" Target="../media/image15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9.png"/><Relationship Id="rId4" Type="http://schemas.openxmlformats.org/officeDocument/2006/relationships/image" Target="../media/image30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7" Type="http://schemas.openxmlformats.org/officeDocument/2006/relationships/image" Target="../media/image319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2.png"/><Relationship Id="rId4" Type="http://schemas.openxmlformats.org/officeDocument/2006/relationships/image" Target="../media/image1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8.png"/><Relationship Id="rId4" Type="http://schemas.openxmlformats.org/officeDocument/2006/relationships/image" Target="../media/image16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2.png"/><Relationship Id="rId4" Type="http://schemas.openxmlformats.org/officeDocument/2006/relationships/image" Target="../media/image17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9.png"/><Relationship Id="rId4" Type="http://schemas.openxmlformats.org/officeDocument/2006/relationships/image" Target="../media/image166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166.png"/><Relationship Id="rId7" Type="http://schemas.openxmlformats.org/officeDocument/2006/relationships/image" Target="../media/image16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5" Type="http://schemas.openxmlformats.org/officeDocument/2006/relationships/image" Target="../media/image330.png"/><Relationship Id="rId4" Type="http://schemas.openxmlformats.org/officeDocument/2006/relationships/image" Target="../media/image17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image" Target="../media/image343.png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12" Type="http://schemas.openxmlformats.org/officeDocument/2006/relationships/image" Target="../media/image342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6.png"/><Relationship Id="rId11" Type="http://schemas.openxmlformats.org/officeDocument/2006/relationships/image" Target="../media/image341.png"/><Relationship Id="rId5" Type="http://schemas.openxmlformats.org/officeDocument/2006/relationships/image" Target="../media/image335.png"/><Relationship Id="rId10" Type="http://schemas.openxmlformats.org/officeDocument/2006/relationships/image" Target="../media/image340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image" Target="../media/image344.png"/><Relationship Id="rId16" Type="http://schemas.openxmlformats.org/officeDocument/2006/relationships/image" Target="../media/image3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5" Type="http://schemas.openxmlformats.org/officeDocument/2006/relationships/image" Target="../media/image357.png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370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12" Type="http://schemas.openxmlformats.org/officeDocument/2006/relationships/image" Target="../media/image369.png"/><Relationship Id="rId17" Type="http://schemas.openxmlformats.org/officeDocument/2006/relationships/image" Target="../media/image374.png"/><Relationship Id="rId2" Type="http://schemas.openxmlformats.org/officeDocument/2006/relationships/image" Target="../media/image359.png"/><Relationship Id="rId16" Type="http://schemas.openxmlformats.org/officeDocument/2006/relationships/image" Target="../media/image3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3.png"/><Relationship Id="rId11" Type="http://schemas.openxmlformats.org/officeDocument/2006/relationships/image" Target="../media/image368.png"/><Relationship Id="rId5" Type="http://schemas.openxmlformats.org/officeDocument/2006/relationships/image" Target="../media/image362.png"/><Relationship Id="rId15" Type="http://schemas.openxmlformats.org/officeDocument/2006/relationships/image" Target="../media/image372.png"/><Relationship Id="rId10" Type="http://schemas.openxmlformats.org/officeDocument/2006/relationships/image" Target="../media/image367.png"/><Relationship Id="rId4" Type="http://schemas.openxmlformats.org/officeDocument/2006/relationships/image" Target="../media/image361.png"/><Relationship Id="rId9" Type="http://schemas.openxmlformats.org/officeDocument/2006/relationships/image" Target="../media/image366.png"/><Relationship Id="rId14" Type="http://schemas.openxmlformats.org/officeDocument/2006/relationships/image" Target="../media/image371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386.png"/><Relationship Id="rId3" Type="http://schemas.openxmlformats.org/officeDocument/2006/relationships/image" Target="../media/image376.png"/><Relationship Id="rId7" Type="http://schemas.openxmlformats.org/officeDocument/2006/relationships/image" Target="../media/image380.png"/><Relationship Id="rId12" Type="http://schemas.openxmlformats.org/officeDocument/2006/relationships/image" Target="../media/image385.png"/><Relationship Id="rId2" Type="http://schemas.openxmlformats.org/officeDocument/2006/relationships/image" Target="../media/image375.png"/><Relationship Id="rId16" Type="http://schemas.openxmlformats.org/officeDocument/2006/relationships/image" Target="../media/image3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9.png"/><Relationship Id="rId11" Type="http://schemas.openxmlformats.org/officeDocument/2006/relationships/image" Target="../media/image384.png"/><Relationship Id="rId5" Type="http://schemas.openxmlformats.org/officeDocument/2006/relationships/image" Target="../media/image378.png"/><Relationship Id="rId15" Type="http://schemas.openxmlformats.org/officeDocument/2006/relationships/image" Target="../media/image388.png"/><Relationship Id="rId10" Type="http://schemas.openxmlformats.org/officeDocument/2006/relationships/image" Target="../media/image383.png"/><Relationship Id="rId4" Type="http://schemas.openxmlformats.org/officeDocument/2006/relationships/image" Target="../media/image377.png"/><Relationship Id="rId9" Type="http://schemas.openxmlformats.org/officeDocument/2006/relationships/image" Target="../media/image382.png"/><Relationship Id="rId14" Type="http://schemas.openxmlformats.org/officeDocument/2006/relationships/image" Target="../media/image387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2" Type="http://schemas.openxmlformats.org/officeDocument/2006/relationships/image" Target="../media/image390.png"/><Relationship Id="rId16" Type="http://schemas.openxmlformats.org/officeDocument/2006/relationships/image" Target="../media/image4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5" Type="http://schemas.openxmlformats.org/officeDocument/2006/relationships/image" Target="../media/image403.png"/><Relationship Id="rId10" Type="http://schemas.openxmlformats.org/officeDocument/2006/relationships/image" Target="../media/image398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5.png"/><Relationship Id="rId18" Type="http://schemas.openxmlformats.org/officeDocument/2006/relationships/image" Target="../media/image420.png"/><Relationship Id="rId3" Type="http://schemas.openxmlformats.org/officeDocument/2006/relationships/image" Target="../media/image405.png"/><Relationship Id="rId7" Type="http://schemas.openxmlformats.org/officeDocument/2006/relationships/image" Target="../media/image409.png"/><Relationship Id="rId12" Type="http://schemas.openxmlformats.org/officeDocument/2006/relationships/image" Target="../media/image414.png"/><Relationship Id="rId17" Type="http://schemas.openxmlformats.org/officeDocument/2006/relationships/image" Target="../media/image419.png"/><Relationship Id="rId2" Type="http://schemas.openxmlformats.org/officeDocument/2006/relationships/image" Target="../media/image359.png"/><Relationship Id="rId16" Type="http://schemas.openxmlformats.org/officeDocument/2006/relationships/image" Target="../media/image4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11" Type="http://schemas.openxmlformats.org/officeDocument/2006/relationships/image" Target="../media/image413.png"/><Relationship Id="rId5" Type="http://schemas.openxmlformats.org/officeDocument/2006/relationships/image" Target="../media/image407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4" Type="http://schemas.openxmlformats.org/officeDocument/2006/relationships/image" Target="../media/image406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image" Target="../media/image422.png"/><Relationship Id="rId7" Type="http://schemas.openxmlformats.org/officeDocument/2006/relationships/image" Target="../media/image426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5" Type="http://schemas.openxmlformats.org/officeDocument/2006/relationships/image" Target="../media/image424.png"/><Relationship Id="rId10" Type="http://schemas.openxmlformats.org/officeDocument/2006/relationships/image" Target="../media/image429.png"/><Relationship Id="rId4" Type="http://schemas.openxmlformats.org/officeDocument/2006/relationships/image" Target="../media/image423.png"/><Relationship Id="rId9" Type="http://schemas.openxmlformats.org/officeDocument/2006/relationships/image" Target="../media/image428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1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image" Target="../media/image4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8.png"/><Relationship Id="rId4" Type="http://schemas.openxmlformats.org/officeDocument/2006/relationships/image" Target="../media/image43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3.png"/><Relationship Id="rId5" Type="http://schemas.openxmlformats.org/officeDocument/2006/relationships/image" Target="../media/image442.png"/><Relationship Id="rId4" Type="http://schemas.openxmlformats.org/officeDocument/2006/relationships/image" Target="../media/image44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image" Target="../media/image4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6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image" Target="../media/image4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1.png"/><Relationship Id="rId5" Type="http://schemas.openxmlformats.org/officeDocument/2006/relationships/image" Target="../media/image450.png"/><Relationship Id="rId4" Type="http://schemas.openxmlformats.org/officeDocument/2006/relationships/image" Target="../media/image449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6.png"/><Relationship Id="rId5" Type="http://schemas.openxmlformats.org/officeDocument/2006/relationships/image" Target="../media/image455.png"/><Relationship Id="rId4" Type="http://schemas.openxmlformats.org/officeDocument/2006/relationships/image" Target="../media/image454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8.png"/><Relationship Id="rId7" Type="http://schemas.openxmlformats.org/officeDocument/2006/relationships/image" Target="../media/image462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1.png"/><Relationship Id="rId5" Type="http://schemas.openxmlformats.org/officeDocument/2006/relationships/image" Target="../media/image460.png"/><Relationship Id="rId4" Type="http://schemas.openxmlformats.org/officeDocument/2006/relationships/image" Target="../media/image4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5.png"/><Relationship Id="rId4" Type="http://schemas.openxmlformats.org/officeDocument/2006/relationships/image" Target="../media/image45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464.png"/><Relationship Id="rId7" Type="http://schemas.openxmlformats.org/officeDocument/2006/relationships/image" Target="../media/image468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7.png"/><Relationship Id="rId5" Type="http://schemas.openxmlformats.org/officeDocument/2006/relationships/image" Target="../media/image466.png"/><Relationship Id="rId4" Type="http://schemas.openxmlformats.org/officeDocument/2006/relationships/image" Target="../media/image465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3" Type="http://schemas.openxmlformats.org/officeDocument/2006/relationships/image" Target="../media/image471.png"/><Relationship Id="rId7" Type="http://schemas.openxmlformats.org/officeDocument/2006/relationships/image" Target="../media/image47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4.png"/><Relationship Id="rId5" Type="http://schemas.openxmlformats.org/officeDocument/2006/relationships/image" Target="../media/image473.png"/><Relationship Id="rId4" Type="http://schemas.openxmlformats.org/officeDocument/2006/relationships/image" Target="../media/image47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png"/><Relationship Id="rId2" Type="http://schemas.openxmlformats.org/officeDocument/2006/relationships/image" Target="../media/image4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479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7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70.png"/><Relationship Id="rId7" Type="http://schemas.openxmlformats.org/officeDocument/2006/relationships/image" Target="../media/image17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7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2.png"/><Relationship Id="rId4" Type="http://schemas.openxmlformats.org/officeDocument/2006/relationships/image" Target="../media/image1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6.png"/><Relationship Id="rId4" Type="http://schemas.openxmlformats.org/officeDocument/2006/relationships/image" Target="../media/image1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9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66.png"/><Relationship Id="rId7" Type="http://schemas.openxmlformats.org/officeDocument/2006/relationships/image" Target="../media/image17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156.png"/><Relationship Id="rId4" Type="http://schemas.openxmlformats.org/officeDocument/2006/relationships/image" Target="../media/image1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156.png"/><Relationship Id="rId7" Type="http://schemas.openxmlformats.org/officeDocument/2006/relationships/image" Target="../media/image16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2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158.png"/><Relationship Id="rId7" Type="http://schemas.openxmlformats.org/officeDocument/2006/relationships/image" Target="../media/image2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17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5" Type="http://schemas.openxmlformats.org/officeDocument/2006/relationships/image" Target="../media/image165.png"/><Relationship Id="rId4" Type="http://schemas.openxmlformats.org/officeDocument/2006/relationships/image" Target="../media/image1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233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214.png"/><Relationship Id="rId4" Type="http://schemas.openxmlformats.org/officeDocument/2006/relationships/image" Target="../media/image23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166.png"/><Relationship Id="rId7" Type="http://schemas.openxmlformats.org/officeDocument/2006/relationships/image" Target="../media/image23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Relationship Id="rId9" Type="http://schemas.openxmlformats.org/officeDocument/2006/relationships/image" Target="../media/image23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78.png"/><Relationship Id="rId7" Type="http://schemas.openxmlformats.org/officeDocument/2006/relationships/image" Target="../media/image16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4.png"/><Relationship Id="rId7" Type="http://schemas.openxmlformats.org/officeDocument/2006/relationships/image" Target="../media/image246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8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9.png"/><Relationship Id="rId7" Type="http://schemas.openxmlformats.org/officeDocument/2006/relationships/image" Target="../media/image251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8.png"/><Relationship Id="rId4" Type="http://schemas.openxmlformats.org/officeDocument/2006/relationships/image" Target="../media/image17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166.png"/><Relationship Id="rId4" Type="http://schemas.openxmlformats.org/officeDocument/2006/relationships/image" Target="../media/image17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60.png"/><Relationship Id="rId7" Type="http://schemas.openxmlformats.org/officeDocument/2006/relationships/image" Target="../media/image2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261.png"/><Relationship Id="rId9" Type="http://schemas.openxmlformats.org/officeDocument/2006/relationships/image" Target="../media/image26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4.png"/><Relationship Id="rId4" Type="http://schemas.openxmlformats.org/officeDocument/2006/relationships/image" Target="../media/image16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6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6.png"/><Relationship Id="rId4" Type="http://schemas.openxmlformats.org/officeDocument/2006/relationships/image" Target="../media/image1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9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16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165.png"/><Relationship Id="rId7" Type="http://schemas.openxmlformats.org/officeDocument/2006/relationships/image" Target="../media/image15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16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7" Type="http://schemas.openxmlformats.org/officeDocument/2006/relationships/image" Target="../media/image276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166.png"/><Relationship Id="rId4" Type="http://schemas.openxmlformats.org/officeDocument/2006/relationships/image" Target="../media/image27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78.png"/><Relationship Id="rId7" Type="http://schemas.openxmlformats.org/officeDocument/2006/relationships/image" Target="../media/image165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16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58.png"/><Relationship Id="rId7" Type="http://schemas.openxmlformats.org/officeDocument/2006/relationships/image" Target="../media/image20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285.png"/><Relationship Id="rId7" Type="http://schemas.openxmlformats.org/officeDocument/2006/relationships/image" Target="../media/image28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5" Type="http://schemas.openxmlformats.org/officeDocument/2006/relationships/image" Target="../media/image166.png"/><Relationship Id="rId4" Type="http://schemas.openxmlformats.org/officeDocument/2006/relationships/image" Target="../media/image286.png"/><Relationship Id="rId9" Type="http://schemas.openxmlformats.org/officeDocument/2006/relationships/image" Target="../media/image28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166.png"/><Relationship Id="rId7" Type="http://schemas.openxmlformats.org/officeDocument/2006/relationships/image" Target="../media/image29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7" Type="http://schemas.openxmlformats.org/officeDocument/2006/relationships/image" Target="../media/image299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8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273168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309744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34632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828960"/>
            <a:ext cx="9957816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43776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8348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292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680960" y="720000"/>
            <a:ext cx="2651760" cy="914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
к протоколу заседания
проектного комитета 
по национальному проекту
от _____ 20__ г. № ____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760" y="2183040"/>
            <a:ext cx="9966960" cy="246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 А С П О Р 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2457360"/>
            <a:ext cx="9966960" cy="246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проекта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760" y="2731680"/>
            <a:ext cx="9966960" cy="365760"/>
          </a:xfrm>
          <a:prstGeom prst="rect">
            <a:avLst/>
          </a:prstGeom>
          <a:noFill/>
        </p:spPr>
        <p:txBody>
          <a:bodyPr wrap="square" lIns="45720" tIns="0" rIns="4572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 продукции АПК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3097440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Основные положения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91840" y="3463200"/>
            <a:ext cx="70408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Национальный проект "Международная кооперация и экспорт"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5760" y="3463200"/>
            <a:ext cx="29260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национального проекта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760" y="3828960"/>
            <a:ext cx="2926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Краткое наименование федерального
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91840" y="3828960"/>
            <a:ext cx="34747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 продукции АПК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66560" y="3828960"/>
            <a:ext cx="11887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4572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3828960"/>
            <a:ext cx="11887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4572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55280" y="3828960"/>
            <a:ext cx="11887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4572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01.10.2018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760" y="4377600"/>
            <a:ext cx="2926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 федерального проекта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91840" y="4377600"/>
            <a:ext cx="34747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Абрамченко В.В.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66560" y="4377600"/>
            <a:ext cx="3566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Российской Федерации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91840" y="4834800"/>
            <a:ext cx="34747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5760" y="4834800"/>
            <a:ext cx="2926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федерального проекта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66560" y="4834800"/>
            <a:ext cx="3566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91840" y="5292000"/>
            <a:ext cx="34747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Чекушов Р.А.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5760" y="5292000"/>
            <a:ext cx="29260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Администратор федерального проекта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66560" y="5292000"/>
            <a:ext cx="3566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5760" y="5657760"/>
            <a:ext cx="2926080" cy="10698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0" rIns="0" bIns="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 с государственными программами 
Российской Федерации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91840" y="5657760"/>
            <a:ext cx="274320" cy="10698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66160" y="5657760"/>
            <a:ext cx="3200400" cy="10698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6160" y="6453288"/>
            <a:ext cx="3200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66560" y="5657760"/>
            <a:ext cx="3566160" cy="10698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развития сельского хозяйства и регулирования рынков сельскохозяйственной продукции, сырья и продовольствия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766560" y="6453288"/>
            <a:ext cx="35661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75496"/>
            <a:ext cx="9957816" cy="656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39867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5532120"/>
            <a:ext cx="9976104" cy="16733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3986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5532120"/>
            <a:ext cx="45720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5532120"/>
            <a:ext cx="182880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Скорректирована государственная поддержка российских организаций в виде компенсации части затрат на транспортировку продукции АПК за счет расширения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5532120"/>
            <a:ext cx="8229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5532120"/>
            <a:ext cx="8229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1.77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6.95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10.83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15.41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23.43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5532120"/>
            <a:ext cx="365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32.6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5532120"/>
            <a:ext cx="21945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5532120"/>
            <a:ext cx="12801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33375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333756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33756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333756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3337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3337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947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9476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79476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9476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947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947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31.01.2023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4251960"/>
            <a:ext cx="320040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4251960"/>
            <a:ext cx="64008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251960"/>
            <a:ext cx="265176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51960"/>
            <a:ext cx="164592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51960"/>
            <a:ext cx="91440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51960"/>
            <a:ext cx="914400" cy="1920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17220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17220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17220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17220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17220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17220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793992"/>
            <a:ext cx="3200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793992"/>
            <a:ext cx="64008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793992"/>
            <a:ext cx="265176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793992"/>
            <a:ext cx="16459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793992"/>
            <a:ext cx="914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793992"/>
            <a:ext cx="914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63677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63677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63677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63677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636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636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2585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2585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2585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585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58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58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31.07.2021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2715768"/>
            <a:ext cx="3200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2715768"/>
            <a:ext cx="64008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2715768"/>
            <a:ext cx="265176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715768"/>
            <a:ext cx="164592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715768"/>
            <a:ext cx="914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715768"/>
            <a:ext cx="914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13308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13308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13308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13308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13308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13308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25780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25780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25780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25780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25780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25780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382512"/>
            <a:ext cx="320040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382512"/>
            <a:ext cx="64008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382512"/>
            <a:ext cx="265176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382512"/>
            <a:ext cx="164592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382512"/>
            <a:ext cx="91440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382512"/>
            <a:ext cx="914400" cy="813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(физическому) лицу включено в 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0896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23367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23367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23367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3367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3367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3367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02920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02920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02920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02920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02920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02920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82472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82472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39.8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82472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82472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8247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8247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620256"/>
            <a:ext cx="3200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620256"/>
            <a:ext cx="64008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39.9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620256"/>
            <a:ext cx="265176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620256"/>
            <a:ext cx="164592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620256"/>
            <a:ext cx="914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620256"/>
            <a:ext cx="914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юридическому (физическому) лицу 	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9339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9339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9339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9339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9339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9339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8892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8892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78892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8892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889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889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01.11.2020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3246120"/>
            <a:ext cx="320040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3246120"/>
            <a:ext cx="64008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246120"/>
            <a:ext cx="265176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46120"/>
            <a:ext cx="164592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46120"/>
            <a:ext cx="91440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46120"/>
            <a:ext cx="914400" cy="3950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654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6190488"/>
            <a:ext cx="3200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6190488"/>
            <a:ext cx="6400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190488"/>
            <a:ext cx="26517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6190488"/>
            <a:ext cx="164592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6190488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6190488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31.07.2019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4436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4436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94436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4436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443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443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06908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06908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06908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06908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06908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06908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1937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1937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1937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1937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1937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1937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318504"/>
            <a:ext cx="320040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318504"/>
            <a:ext cx="64008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318504"/>
            <a:ext cx="265176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318504"/>
            <a:ext cx="164592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318504"/>
            <a:ext cx="91440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318504"/>
            <a:ext cx="914400" cy="8778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(физическому) лицу включено в 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40.7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977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977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7977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977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977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977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7530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75304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40.9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575304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75304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7530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7530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37083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37083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40.10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7083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37083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37083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37083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16636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16636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40.11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16636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16636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16636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16636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96188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96188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40.12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96188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96188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96188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96188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6757416"/>
            <a:ext cx="3200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365760" y="6757416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757416"/>
            <a:ext cx="2651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757416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1579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28.02.2020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97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"Строительно-монтажные работы завершены"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97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7797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97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97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97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2369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2369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2369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369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369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369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6941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6941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6941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6941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6941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6941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1513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"Объект недвижимого имущества введен в эксплуатацию"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1513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1513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1513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1513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1513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4608576"/>
            <a:ext cx="3200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365760" y="4608576"/>
            <a:ext cx="64008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608576"/>
            <a:ext cx="265176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608576"/>
            <a:ext cx="164592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608576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608576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468172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468172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68172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468172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46817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46817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580644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580644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80644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580644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58064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58064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6931152"/>
            <a:ext cx="320040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65760" y="6931152"/>
            <a:ext cx="64008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931152"/>
            <a:ext cx="265176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6931152"/>
            <a:ext cx="164592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4206240" y="6931152"/>
            <a:ext cx="91440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6931152"/>
            <a:ext cx="91440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66090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66090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66090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66090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8561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8561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78561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8561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91032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91032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91032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91032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9103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9103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035040"/>
            <a:ext cx="3200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035040"/>
            <a:ext cx="64008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035040"/>
            <a:ext cx="265176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035040"/>
            <a:ext cx="164592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035040"/>
            <a:ext cx="914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035040"/>
            <a:ext cx="914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4447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990088"/>
            <a:ext cx="9976104" cy="14630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453128"/>
            <a:ext cx="9976104" cy="10789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553212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5815584"/>
            <a:ext cx="9976104" cy="1389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1" name="Picture 12" descr="Picture 12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" name="TextBox 12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545336"/>
            <a:ext cx="4572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13816" y="1545336"/>
            <a:ext cx="18288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субсидирования экспортных перевозок продукции АПК. Объем просубсидированной перевозки составит 32,60 млн тонн продукции к концу 2024 года. Нарастающий итог
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42616" y="1545336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9500616" y="1545336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46557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83133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19709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56285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492861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29437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66013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356616" y="2990088"/>
            <a:ext cx="4572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816" y="2990088"/>
            <a:ext cx="18288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Введены в эксплуатацию экспортно  ориентированные  объединенные распределительные центры, нарастающим итогом . Нарастающий итог
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42616" y="2990088"/>
            <a:ext cx="8229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00616" y="2990088"/>
            <a:ext cx="8229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46557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3133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9709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56285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2861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29437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60136" y="2990088"/>
            <a:ext cx="365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990088"/>
            <a:ext cx="21945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9" name="Picture 50" descr="Picture 50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990088"/>
            <a:ext cx="12801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0" name="TextBox 50"/>
          <p:cNvSpPr txBox="1"/>
          <p:nvPr/>
        </p:nvSpPr>
        <p:spPr>
          <a:xfrm>
            <a:off x="356616" y="4453128"/>
            <a:ext cx="45720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3816" y="4453128"/>
            <a:ext cx="182880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Скорректирован объем господдержки за счет увеличения доли перевозок продукции АПК.
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42616" y="4453128"/>
            <a:ext cx="8229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00616" y="4453128"/>
            <a:ext cx="8229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46557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83133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709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56285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92861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9437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660136" y="4453128"/>
            <a:ext cx="365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1" name="Picture 62" descr="Picture 62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4453128"/>
            <a:ext cx="21945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4453128"/>
            <a:ext cx="12801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356616" y="5532120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3816" y="5532120"/>
            <a:ext cx="9509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Устранение торговых барьеров (тарифных и нетарифных) для обеспечения доступа продукции АПК на целевые рынки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56616" y="5815584"/>
            <a:ext cx="45720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13816" y="5815584"/>
            <a:ext cx="182880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 и утвержден регламент согласования федеральными органами исполнительной власти международных договоров и документов, 
не являющихся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642616" y="5815584"/>
            <a:ext cx="8229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500616" y="5815584"/>
            <a:ext cx="8229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46557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83133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9709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56285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92861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9437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660136" y="5815584"/>
            <a:ext cx="3657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76" name="Picture 77" descr="Picture 77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896" y="5815584"/>
            <a:ext cx="21945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77" name="Picture 78" descr="Picture 78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0456" y="5815584"/>
            <a:ext cx="12801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8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42.8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15.07.2019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42.9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08960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398264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398264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98264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398264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39826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39826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687568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687568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687568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687568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6875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6875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976872"/>
            <a:ext cx="3200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65760" y="6976872"/>
            <a:ext cx="64008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976872"/>
            <a:ext cx="265176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976872"/>
            <a:ext cx="164592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42062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42.12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825496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825496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825496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825496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82549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82549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4114800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4114800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114800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4114800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411480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411480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5404104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5404104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42.15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404104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5404104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540410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540410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693408"/>
            <a:ext cx="320040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693408"/>
            <a:ext cx="64008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42.16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693408"/>
            <a:ext cx="265176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693408"/>
            <a:ext cx="164592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693408"/>
            <a:ext cx="91440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693408"/>
            <a:ext cx="914400" cy="5029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487168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487168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42.17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87168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487168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4871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4871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76472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"Представлен отчет о выполнении соглашения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76472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42.18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776472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76472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7647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7647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5065776"/>
            <a:ext cx="320040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5065776"/>
            <a:ext cx="64008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065776"/>
            <a:ext cx="265176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5065776"/>
            <a:ext cx="164592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5065776"/>
            <a:ext cx="91440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5065776"/>
            <a:ext cx="914400" cy="2130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992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65288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65288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5288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65288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65288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65288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6986016"/>
            <a:ext cx="320040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65760" y="6986016"/>
            <a:ext cx="64008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986016"/>
            <a:ext cx="265176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6986016"/>
            <a:ext cx="16459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206240" y="6986016"/>
            <a:ext cx="91440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6986016"/>
            <a:ext cx="91440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32257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32257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32257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32257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3225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3225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10896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8953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8953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43.5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8953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8953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895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895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68172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68172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43.6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68172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68172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6817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6817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6811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6811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43.7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46811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6811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6811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6811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25449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25449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43.8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25449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25449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2544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2544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876288"/>
            <a:ext cx="3200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876288"/>
            <a:ext cx="64008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43.9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876288"/>
            <a:ext cx="265176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876288"/>
            <a:ext cx="16459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поставленных товаров, выполненных работ, оказанных услуг"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0604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0604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0604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0604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22783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22783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22783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2783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278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278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8496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8496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8496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8496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849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849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47141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47141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43.14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47141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47141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4714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4714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25780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25780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43.15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25780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25780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2578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2578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0441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0441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43.16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0441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0441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044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044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830568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830568"/>
            <a:ext cx="6400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43.17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830568"/>
            <a:ext cx="26517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830568"/>
            <a:ext cx="16459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830568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830568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государственном (муниципальном) контракте внесены в реестр контрактов, заключенных заказчиками по результатам закупок"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43.18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443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443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43.19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9443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443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44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44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015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015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4015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015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8587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8587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8587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8587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3159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3159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3159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3159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7731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7731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7731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7731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7731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7731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2303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2303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43.24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2303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2303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230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230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6875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6875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43.25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6875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6875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687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687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1447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1447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43.26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1447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1447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144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144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66019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66019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43.27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6019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66019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6601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6601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5840" y="7059168"/>
            <a:ext cx="320040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77" name="TextBox 77"/>
          <p:cNvSpPr txBox="1"/>
          <p:nvPr/>
        </p:nvSpPr>
        <p:spPr>
          <a:xfrm>
            <a:off x="365760" y="7059168"/>
            <a:ext cx="64008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78" name="Picture 79" descr="Picture 7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7059168"/>
            <a:ext cx="265176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9" name="TextBox 79"/>
          <p:cNvSpPr txBox="1"/>
          <p:nvPr/>
        </p:nvSpPr>
        <p:spPr>
          <a:xfrm>
            <a:off x="6035040" y="7059168"/>
            <a:ext cx="16459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0" name="TextBox 80"/>
          <p:cNvSpPr txBox="1"/>
          <p:nvPr/>
        </p:nvSpPr>
        <p:spPr>
          <a:xfrm>
            <a:off x="4206240" y="7059168"/>
            <a:ext cx="91440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1" name="TextBox 81"/>
          <p:cNvSpPr txBox="1"/>
          <p:nvPr/>
        </p:nvSpPr>
        <p:spPr>
          <a:xfrm>
            <a:off x="5120640" y="7059168"/>
            <a:ext cx="91440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2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43.28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43.29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43.30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44144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3227832"/>
            <a:ext cx="3200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3227832"/>
            <a:ext cx="64008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227832"/>
            <a:ext cx="265176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27832"/>
            <a:ext cx="164592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27832"/>
            <a:ext cx="914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27832"/>
            <a:ext cx="914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80974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80974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80974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80974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80974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80974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3153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3153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43153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3153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315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315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05332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05332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05332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05332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05332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05332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01.07.2023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675120"/>
            <a:ext cx="320040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675120"/>
            <a:ext cx="64008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44.4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675120"/>
            <a:ext cx="265176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675120"/>
            <a:ext cx="164592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675120"/>
            <a:ext cx="91440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675120"/>
            <a:ext cx="914400" cy="521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(кадровое) обеспечение"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063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063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7063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063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570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570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5570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570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570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570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0142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0142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0142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0142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014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014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4714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4714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4714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4714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М.И.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4714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4714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80960" y="994320"/>
            <a:ext cx="2651760" cy="731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№2
к паспорту федерального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80960" y="1360080"/>
            <a:ext cx="2651760" cy="365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 продукции АПК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1725840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 федерального проекта по субъектам Российской Федерации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5760" y="209160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06240" y="209160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77440" y="209160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06240" y="236592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20640" y="236592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35040" y="236592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49440" y="236592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72400" y="236592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95360" y="236592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09760" y="236592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77440" y="236592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0400" y="236592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5760" y="2548800"/>
            <a:ext cx="9966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продукции АПК, млрд долл. США Миллиард долларов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35040" y="2914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914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914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00400" y="291456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77440" y="29145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72400" y="29145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95360" y="2914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49440" y="29145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27" name="Picture 28" descr="Picture 2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91456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8" name="TextBox 28"/>
          <p:cNvSpPr txBox="1"/>
          <p:nvPr/>
        </p:nvSpPr>
        <p:spPr>
          <a:xfrm>
            <a:off x="9509760" y="29145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06240" y="3371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20640" y="3371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00400" y="337176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77440" y="3371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72400" y="3371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95360" y="3371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949440" y="3371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37176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9509760" y="3371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35040" y="3371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06240" y="3737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120640" y="3737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00400" y="373752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77440" y="373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72400" y="373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595360" y="3737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49440" y="373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7375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9509760" y="373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035040" y="3737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062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1206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00400" y="41947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37744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77240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59536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94944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56" name="Picture 57" descr="Picture 5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1947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7" name="TextBox 57"/>
          <p:cNvSpPr txBox="1"/>
          <p:nvPr/>
        </p:nvSpPr>
        <p:spPr>
          <a:xfrm>
            <a:off x="950976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0350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2062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1206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200400" y="45604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37744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0,66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7240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59536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94944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45604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950976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0350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2062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1206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200400" y="49262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37744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77240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59536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94944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pic>
        <p:nvPicPr>
          <p:cNvPr id="76" name="Picture 77" descr="Picture 7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49262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7" name="TextBox 77"/>
          <p:cNvSpPr txBox="1"/>
          <p:nvPr/>
        </p:nvSpPr>
        <p:spPr>
          <a:xfrm>
            <a:off x="950976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0350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206240" y="52920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1,11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120640" y="52920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200400" y="529200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377440" y="52920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1,08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772400" y="52920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595360" y="52920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2,18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949440" y="52920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1,75</a:t>
            </a:r>
          </a:p>
        </p:txBody>
      </p:sp>
      <p:pic>
        <p:nvPicPr>
          <p:cNvPr id="86" name="Picture 87" descr="Picture 8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52920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7" name="TextBox 87"/>
          <p:cNvSpPr txBox="1"/>
          <p:nvPr/>
        </p:nvSpPr>
        <p:spPr>
          <a:xfrm>
            <a:off x="9509760" y="52920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2,36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035040" y="52920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1,42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206240" y="5657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120640" y="5657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200400" y="565776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377440" y="5657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5657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95360" y="5657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949440" y="5657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pic>
        <p:nvPicPr>
          <p:cNvPr id="96" name="Picture 97" descr="Picture 97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565776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7" name="TextBox 97"/>
          <p:cNvSpPr txBox="1"/>
          <p:nvPr/>
        </p:nvSpPr>
        <p:spPr>
          <a:xfrm>
            <a:off x="9509760" y="56577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035040" y="56577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206240" y="60235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120640" y="60235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200400" y="60235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77440" y="60235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60235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95360" y="60235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949440" y="60235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06" name="Picture 107" descr="Picture 107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60235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7" name="TextBox 107"/>
          <p:cNvSpPr txBox="1"/>
          <p:nvPr/>
        </p:nvSpPr>
        <p:spPr>
          <a:xfrm>
            <a:off x="9509760" y="60235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035040" y="60235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206240" y="63892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0,67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120640" y="63892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3200400" y="63892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2377440" y="63892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7772400" y="63892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1,05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595360" y="63892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1,21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6949440" y="63892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0,93</a:t>
            </a:r>
          </a:p>
        </p:txBody>
      </p:sp>
      <p:pic>
        <p:nvPicPr>
          <p:cNvPr id="116" name="Picture 117" descr="Picture 117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63892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7" name="TextBox 117"/>
          <p:cNvSpPr txBox="1"/>
          <p:nvPr/>
        </p:nvSpPr>
        <p:spPr>
          <a:xfrm>
            <a:off x="9509760" y="63892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1,34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035040" y="63892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0,79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4206240" y="67550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120640" y="67550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200400" y="67550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2377440" y="67550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772400" y="67550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595360" y="67550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949440" y="67550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pic>
        <p:nvPicPr>
          <p:cNvPr id="126" name="Picture 127" descr="Picture 127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67550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7" name="TextBox 127"/>
          <p:cNvSpPr txBox="1"/>
          <p:nvPr/>
        </p:nvSpPr>
        <p:spPr>
          <a:xfrm>
            <a:off x="9509760" y="67550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035040" y="67550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4206240" y="7120800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0" name="TextBox 130"/>
          <p:cNvSpPr txBox="1"/>
          <p:nvPr/>
        </p:nvSpPr>
        <p:spPr>
          <a:xfrm>
            <a:off x="5120640" y="7120800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1" name="TextBox 131"/>
          <p:cNvSpPr txBox="1"/>
          <p:nvPr/>
        </p:nvSpPr>
        <p:spPr>
          <a:xfrm>
            <a:off x="3200400" y="7120800"/>
            <a:ext cx="100584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2" name="TextBox 132"/>
          <p:cNvSpPr txBox="1"/>
          <p:nvPr/>
        </p:nvSpPr>
        <p:spPr>
          <a:xfrm>
            <a:off x="2377440" y="712080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3" name="TextBox 133"/>
          <p:cNvSpPr txBox="1"/>
          <p:nvPr/>
        </p:nvSpPr>
        <p:spPr>
          <a:xfrm>
            <a:off x="7772400" y="712080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4" name="TextBox 134"/>
          <p:cNvSpPr txBox="1"/>
          <p:nvPr/>
        </p:nvSpPr>
        <p:spPr>
          <a:xfrm>
            <a:off x="8595360" y="7120800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5" name="TextBox 135"/>
          <p:cNvSpPr txBox="1"/>
          <p:nvPr/>
        </p:nvSpPr>
        <p:spPr>
          <a:xfrm>
            <a:off x="6949440" y="712080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36" name="Picture 137" descr="Picture 137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7120800"/>
            <a:ext cx="20116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7" name="TextBox 137"/>
          <p:cNvSpPr txBox="1"/>
          <p:nvPr/>
        </p:nvSpPr>
        <p:spPr>
          <a:xfrm>
            <a:off x="9509760" y="712080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8" name="TextBox 138"/>
          <p:cNvSpPr txBox="1"/>
          <p:nvPr/>
        </p:nvSpPr>
        <p:spPr>
          <a:xfrm>
            <a:off x="6035040" y="7120800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8013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346704"/>
            <a:ext cx="9976104" cy="276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6108192"/>
            <a:ext cx="9976104" cy="10972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международными договорами (соглашения, протоколы меморандумы), касающихся экспортируемой животноводческой 
и растительной продукции.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3346704"/>
            <a:ext cx="45720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3346704"/>
            <a:ext cx="182880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Приняты изменения в законодательство в части учета и маркирования животных.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3346704"/>
            <a:ext cx="8229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3346704"/>
            <a:ext cx="8229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3346704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346704"/>
            <a:ext cx="21945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346704"/>
            <a:ext cx="12801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6108192"/>
            <a:ext cx="45720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6108192"/>
            <a:ext cx="182880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Внедрена система маркирования и учета животных
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6108192"/>
            <a:ext cx="8229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6108192"/>
            <a:ext cx="8229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6108192"/>
            <a:ext cx="3657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6108192"/>
            <a:ext cx="21945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6108192"/>
            <a:ext cx="1280160" cy="10972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62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06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0400" y="145152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7744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536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4944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950976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350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350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00400" y="190872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7744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7240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9536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4944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9087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950976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62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206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0400" y="23659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7744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9536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944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3659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950976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0350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7316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0,49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0,39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7316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0,49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06240" y="30974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30974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00400" y="30974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7440" y="30974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72400" y="30974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595360" y="30974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49440" y="30974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0974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9509760" y="30974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35040" y="30974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463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463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46320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463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463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463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463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4632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463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463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828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828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82896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828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828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828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828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82896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828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828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2062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1206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200400" y="41947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37744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7240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9536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94944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pic>
        <p:nvPicPr>
          <p:cNvPr id="92" name="Picture 93" descr="Picture 9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1947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3" name="TextBox 93"/>
          <p:cNvSpPr txBox="1"/>
          <p:nvPr/>
        </p:nvSpPr>
        <p:spPr>
          <a:xfrm>
            <a:off x="9509760" y="4194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035040" y="4194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5604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5604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5604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5604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062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1206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00400" y="49262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7744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9536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94944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112" name="Picture 113" descr="Picture 113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49262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3" name="TextBox 113"/>
          <p:cNvSpPr txBox="1"/>
          <p:nvPr/>
        </p:nvSpPr>
        <p:spPr>
          <a:xfrm>
            <a:off x="9509760" y="49262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035040" y="49262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206240" y="5292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120640" y="5292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200400" y="529200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77440" y="529200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772400" y="529200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595360" y="5292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0,35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9440" y="529200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</a:p>
        </p:txBody>
      </p:sp>
      <p:pic>
        <p:nvPicPr>
          <p:cNvPr id="122" name="Picture 123" descr="Picture 123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529200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3" name="TextBox 123"/>
          <p:cNvSpPr txBox="1"/>
          <p:nvPr/>
        </p:nvSpPr>
        <p:spPr>
          <a:xfrm>
            <a:off x="9509760" y="529200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035040" y="5292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206240" y="5749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120640" y="5749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200400" y="574920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377440" y="5749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749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95360" y="5749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949440" y="5749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pic>
        <p:nvPicPr>
          <p:cNvPr id="132" name="Picture 133" descr="Picture 133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57492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3" name="TextBox 133"/>
          <p:cNvSpPr txBox="1"/>
          <p:nvPr/>
        </p:nvSpPr>
        <p:spPr>
          <a:xfrm>
            <a:off x="9509760" y="57492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035040" y="57492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206240" y="6114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20640" y="6114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00400" y="611496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2377440" y="6114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114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0,48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95360" y="6114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0,58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6949440" y="6114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0,41</a:t>
            </a:r>
          </a:p>
        </p:txBody>
      </p:sp>
      <p:pic>
        <p:nvPicPr>
          <p:cNvPr id="142" name="Picture 143" descr="Picture 143 descripti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" y="611496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43" name="TextBox 143"/>
          <p:cNvSpPr txBox="1"/>
          <p:nvPr/>
        </p:nvSpPr>
        <p:spPr>
          <a:xfrm>
            <a:off x="9509760" y="61149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035040" y="61149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0,38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206240" y="6480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120640" y="6480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00400" y="64807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377440" y="6480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772400" y="6480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8595360" y="6480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6949440" y="6480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152" name="Picture 153" descr="Picture 153 descripti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" y="64807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3" name="TextBox 153"/>
          <p:cNvSpPr txBox="1"/>
          <p:nvPr/>
        </p:nvSpPr>
        <p:spPr>
          <a:xfrm>
            <a:off x="9509760" y="64807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035040" y="64807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206240" y="6846480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5120640" y="6846480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3200400" y="6846480"/>
            <a:ext cx="100584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2377440" y="6846480"/>
            <a:ext cx="8229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772400" y="6846480"/>
            <a:ext cx="8229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595360" y="6846480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6949440" y="6846480"/>
            <a:ext cx="8229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pic>
        <p:nvPicPr>
          <p:cNvPr id="162" name="Picture 163" descr="Picture 163 descriptio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" y="6846480"/>
            <a:ext cx="201168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3" name="TextBox 163"/>
          <p:cNvSpPr txBox="1"/>
          <p:nvPr/>
        </p:nvSpPr>
        <p:spPr>
          <a:xfrm>
            <a:off x="9509760" y="6846480"/>
            <a:ext cx="8229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6035040" y="6846480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6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62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206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200400" y="1451520"/>
            <a:ext cx="10058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37744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77240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59536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94944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950976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60350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206240" y="1552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0640" y="1552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00400" y="155210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77440" y="1552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552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95360" y="1552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9440" y="1552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210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3" name="TextBox 33"/>
          <p:cNvSpPr txBox="1"/>
          <p:nvPr/>
        </p:nvSpPr>
        <p:spPr>
          <a:xfrm>
            <a:off x="9509760" y="1552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5040" y="1552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35040" y="2009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06240" y="2009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20640" y="2009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00400" y="200930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377440" y="2009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2009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95360" y="2009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49440" y="2009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3" name="Picture 44" descr="Picture 4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00930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4" name="TextBox 44"/>
          <p:cNvSpPr txBox="1"/>
          <p:nvPr/>
        </p:nvSpPr>
        <p:spPr>
          <a:xfrm>
            <a:off x="9509760" y="2009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4665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4665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06240" y="2832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2832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00400" y="28322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7440" y="2832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72400" y="2832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595360" y="2832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49440" y="2832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322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9509760" y="2832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35040" y="2832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198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0,48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198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19802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1980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1,19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1980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1,86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198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1980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1,48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19802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1980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2,57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198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1,30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6552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2,16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2,18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2,16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6552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2,21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1,74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2062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1206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200400" y="40209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37744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7240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9536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94944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0,27</a:t>
            </a:r>
          </a:p>
        </p:txBody>
      </p:sp>
      <p:pic>
        <p:nvPicPr>
          <p:cNvPr id="92" name="Picture 93" descr="Picture 9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0209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3" name="TextBox 93"/>
          <p:cNvSpPr txBox="1"/>
          <p:nvPr/>
        </p:nvSpPr>
        <p:spPr>
          <a:xfrm>
            <a:off x="950976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0350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386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386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1,08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3867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386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1,06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386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386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386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3867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386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1,92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386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1,12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06240" y="4752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120640" y="4752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00400" y="47525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77440" y="4752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4752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95360" y="4752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949440" y="4752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112" name="Picture 113" descr="Picture 113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47525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3" name="TextBox 113"/>
          <p:cNvSpPr txBox="1"/>
          <p:nvPr/>
        </p:nvSpPr>
        <p:spPr>
          <a:xfrm>
            <a:off x="9509760" y="4752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035040" y="4752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206240" y="5118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120640" y="5118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200400" y="51182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77440" y="5118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772400" y="5118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595360" y="5118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9440" y="5118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122" name="Picture 123" descr="Picture 123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51182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3" name="TextBox 123"/>
          <p:cNvSpPr txBox="1"/>
          <p:nvPr/>
        </p:nvSpPr>
        <p:spPr>
          <a:xfrm>
            <a:off x="9509760" y="51182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035040" y="51182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206240" y="54840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120640" y="54840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200400" y="54840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377440" y="54840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4840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95360" y="54840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949440" y="54840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pic>
        <p:nvPicPr>
          <p:cNvPr id="132" name="Picture 133" descr="Picture 133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54840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3" name="TextBox 133"/>
          <p:cNvSpPr txBox="1"/>
          <p:nvPr/>
        </p:nvSpPr>
        <p:spPr>
          <a:xfrm>
            <a:off x="9509760" y="54840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035040" y="54840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206240" y="58497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20640" y="58497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00400" y="58497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2377440" y="58497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58497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95360" y="58497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6949440" y="58497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pic>
        <p:nvPicPr>
          <p:cNvPr id="142" name="Picture 143" descr="Picture 143 descripti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" y="58497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43" name="TextBox 143"/>
          <p:cNvSpPr txBox="1"/>
          <p:nvPr/>
        </p:nvSpPr>
        <p:spPr>
          <a:xfrm>
            <a:off x="9509760" y="58497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0,27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035040" y="58497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206240" y="62155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120640" y="62155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00400" y="62155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377440" y="62155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772400" y="62155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8595360" y="62155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6949440" y="62155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52" name="Picture 153" descr="Picture 153 descripti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" y="62155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3" name="TextBox 153"/>
          <p:cNvSpPr txBox="1"/>
          <p:nvPr/>
        </p:nvSpPr>
        <p:spPr>
          <a:xfrm>
            <a:off x="9509760" y="62155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035040" y="62155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6035040" y="6581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4206240" y="6581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5120640" y="6581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3200400" y="658130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2377440" y="658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7772400" y="658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595360" y="6581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6949440" y="658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163" name="Picture 164" descr="Picture 164 descriptio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" y="658130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4" name="TextBox 164"/>
          <p:cNvSpPr txBox="1"/>
          <p:nvPr/>
        </p:nvSpPr>
        <p:spPr>
          <a:xfrm>
            <a:off x="9509760" y="658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4206240" y="7038504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6" name="TextBox 166"/>
          <p:cNvSpPr txBox="1"/>
          <p:nvPr/>
        </p:nvSpPr>
        <p:spPr>
          <a:xfrm>
            <a:off x="5120640" y="7038504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7" name="TextBox 167"/>
          <p:cNvSpPr txBox="1"/>
          <p:nvPr/>
        </p:nvSpPr>
        <p:spPr>
          <a:xfrm>
            <a:off x="3200400" y="7038504"/>
            <a:ext cx="100584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8" name="TextBox 168"/>
          <p:cNvSpPr txBox="1"/>
          <p:nvPr/>
        </p:nvSpPr>
        <p:spPr>
          <a:xfrm>
            <a:off x="2377440" y="7038504"/>
            <a:ext cx="8229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9" name="TextBox 169"/>
          <p:cNvSpPr txBox="1"/>
          <p:nvPr/>
        </p:nvSpPr>
        <p:spPr>
          <a:xfrm>
            <a:off x="7772400" y="7038504"/>
            <a:ext cx="8229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0" name="TextBox 170"/>
          <p:cNvSpPr txBox="1"/>
          <p:nvPr/>
        </p:nvSpPr>
        <p:spPr>
          <a:xfrm>
            <a:off x="8595360" y="7038504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1" name="TextBox 171"/>
          <p:cNvSpPr txBox="1"/>
          <p:nvPr/>
        </p:nvSpPr>
        <p:spPr>
          <a:xfrm>
            <a:off x="6949440" y="7038504"/>
            <a:ext cx="8229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72" name="Picture 173" descr="Picture 173 descriptio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5760" y="7038504"/>
            <a:ext cx="201168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3" name="TextBox 173"/>
          <p:cNvSpPr txBox="1"/>
          <p:nvPr/>
        </p:nvSpPr>
        <p:spPr>
          <a:xfrm>
            <a:off x="9509760" y="7038504"/>
            <a:ext cx="8229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4" name="TextBox 174"/>
          <p:cNvSpPr txBox="1"/>
          <p:nvPr/>
        </p:nvSpPr>
        <p:spPr>
          <a:xfrm>
            <a:off x="6035040" y="7038504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62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06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0400" y="145152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7744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536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4944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9509760" y="1451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35040" y="14515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062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06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00400" y="190872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7744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9536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944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9087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3" name="TextBox 33"/>
          <p:cNvSpPr txBox="1"/>
          <p:nvPr/>
        </p:nvSpPr>
        <p:spPr>
          <a:xfrm>
            <a:off x="9509760" y="19087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5040" y="190872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62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206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0400" y="23659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7744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9536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944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3659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9509760" y="23659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035040" y="23659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7316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7316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7316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7316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06240" y="3097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3097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00400" y="309744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7440" y="309744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72400" y="309744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595360" y="3097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49440" y="309744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09744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9509760" y="309744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35040" y="3097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5546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5546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5546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5546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5546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0,69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5546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0,88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5546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0,55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5546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5546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5546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0,44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9204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9204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92040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9204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9204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9204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9204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9204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9204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9204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035040" y="42861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206240" y="42861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120640" y="42861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200400" y="428616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377440" y="42861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72400" y="42861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595360" y="42861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949440" y="42861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93" name="Picture 94" descr="Picture 94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8616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4" name="TextBox 94"/>
          <p:cNvSpPr txBox="1"/>
          <p:nvPr/>
        </p:nvSpPr>
        <p:spPr>
          <a:xfrm>
            <a:off x="9509760" y="42861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7433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7433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74336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7433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7433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7433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7433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74336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74336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74336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06240" y="51091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120640" y="51091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00400" y="510912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77440" y="51091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51091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95360" y="51091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949440" y="51091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pic>
        <p:nvPicPr>
          <p:cNvPr id="112" name="Picture 113" descr="Picture 113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510912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3" name="TextBox 113"/>
          <p:cNvSpPr txBox="1"/>
          <p:nvPr/>
        </p:nvSpPr>
        <p:spPr>
          <a:xfrm>
            <a:off x="9509760" y="510912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035040" y="510912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206240" y="547488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120640" y="547488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200400" y="5474880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77440" y="54748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772400" y="54748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595360" y="547488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9440" y="54748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pic>
        <p:nvPicPr>
          <p:cNvPr id="122" name="Picture 123" descr="Picture 123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547488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3" name="TextBox 123"/>
          <p:cNvSpPr txBox="1"/>
          <p:nvPr/>
        </p:nvSpPr>
        <p:spPr>
          <a:xfrm>
            <a:off x="9509760" y="54748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0,51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035040" y="547488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206240" y="59320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120640" y="59320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200400" y="593208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377440" y="59320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9320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95360" y="59320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949440" y="59320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132" name="Picture 133" descr="Picture 133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59320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3" name="TextBox 133"/>
          <p:cNvSpPr txBox="1"/>
          <p:nvPr/>
        </p:nvSpPr>
        <p:spPr>
          <a:xfrm>
            <a:off x="9509760" y="59320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035040" y="59320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206240" y="62978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20640" y="62978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00400" y="629784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2377440" y="62978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2978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95360" y="62978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6949440" y="62978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pic>
        <p:nvPicPr>
          <p:cNvPr id="142" name="Picture 143" descr="Picture 143 descripti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" y="629784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43" name="TextBox 143"/>
          <p:cNvSpPr txBox="1"/>
          <p:nvPr/>
        </p:nvSpPr>
        <p:spPr>
          <a:xfrm>
            <a:off x="9509760" y="629784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0,44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035040" y="629784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206240" y="66636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120640" y="66636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00400" y="6663600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377440" y="66636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772400" y="66636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8595360" y="66636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6949440" y="66636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pic>
        <p:nvPicPr>
          <p:cNvPr id="152" name="Picture 153" descr="Picture 153 descripti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" y="66636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3" name="TextBox 153"/>
          <p:cNvSpPr txBox="1"/>
          <p:nvPr/>
        </p:nvSpPr>
        <p:spPr>
          <a:xfrm>
            <a:off x="9509760" y="66636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035040" y="66636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20624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512064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3200400" y="7029360"/>
            <a:ext cx="100584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2377440" y="7029360"/>
            <a:ext cx="8229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159"/>
          <p:cNvSpPr txBox="1"/>
          <p:nvPr/>
        </p:nvSpPr>
        <p:spPr>
          <a:xfrm>
            <a:off x="7772400" y="7029360"/>
            <a:ext cx="8229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0" name="TextBox 160"/>
          <p:cNvSpPr txBox="1"/>
          <p:nvPr/>
        </p:nvSpPr>
        <p:spPr>
          <a:xfrm>
            <a:off x="859536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1" name="TextBox 161"/>
          <p:cNvSpPr txBox="1"/>
          <p:nvPr/>
        </p:nvSpPr>
        <p:spPr>
          <a:xfrm>
            <a:off x="6949440" y="7029360"/>
            <a:ext cx="8229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62" name="Picture 163" descr="Picture 163 descriptio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" y="7029360"/>
            <a:ext cx="201168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3" name="TextBox 163"/>
          <p:cNvSpPr txBox="1"/>
          <p:nvPr/>
        </p:nvSpPr>
        <p:spPr>
          <a:xfrm>
            <a:off x="9509760" y="7029360"/>
            <a:ext cx="8229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4" name="TextBox 164"/>
          <p:cNvSpPr txBox="1"/>
          <p:nvPr/>
        </p:nvSpPr>
        <p:spPr>
          <a:xfrm>
            <a:off x="603504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6240" y="1451520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0640" y="1451520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0400" y="1451520"/>
            <a:ext cx="10058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77440" y="1451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451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5360" y="1451520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49440" y="1451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9509760" y="1451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35040" y="1451520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06240" y="1734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0640" y="1734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00400" y="17349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77440" y="1734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734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95360" y="1734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9440" y="1734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349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3" name="TextBox 33"/>
          <p:cNvSpPr txBox="1"/>
          <p:nvPr/>
        </p:nvSpPr>
        <p:spPr>
          <a:xfrm>
            <a:off x="9509760" y="1734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5040" y="1734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6240" y="2100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20640" y="2100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0400" y="21007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77440" y="2100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100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95360" y="2100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9440" y="2100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1007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9509760" y="21007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035040" y="21007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4665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4665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4665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4665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035040" y="28322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28322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28322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200400" y="283226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377440" y="283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772400" y="283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595360" y="28322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949440" y="283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3" name="Picture 64" descr="Picture 64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3226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4" name="TextBox 64"/>
          <p:cNvSpPr txBox="1"/>
          <p:nvPr/>
        </p:nvSpPr>
        <p:spPr>
          <a:xfrm>
            <a:off x="9509760" y="283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2894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2894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2894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2894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2894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2894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2894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2894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2894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2894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6552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6552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6552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6552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2062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1206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200400" y="40209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37744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7240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9536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94944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92" name="Picture 93" descr="Picture 9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0209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3" name="TextBox 93"/>
          <p:cNvSpPr txBox="1"/>
          <p:nvPr/>
        </p:nvSpPr>
        <p:spPr>
          <a:xfrm>
            <a:off x="9509760" y="40209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035040" y="40209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3867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3867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38674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38674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38674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3867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38674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38674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38674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3867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06240" y="48439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120640" y="48439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00400" y="48439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77440" y="48439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48439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95360" y="48439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949440" y="48439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pic>
        <p:nvPicPr>
          <p:cNvPr id="112" name="Picture 113" descr="Picture 113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48439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3" name="TextBox 113"/>
          <p:cNvSpPr txBox="1"/>
          <p:nvPr/>
        </p:nvSpPr>
        <p:spPr>
          <a:xfrm>
            <a:off x="9509760" y="48439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035040" y="48439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206240" y="52097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120640" y="52097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200400" y="520970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77440" y="52097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772400" y="52097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595360" y="52097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9440" y="52097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22" name="Picture 123" descr="Picture 123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520970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3" name="TextBox 123"/>
          <p:cNvSpPr txBox="1"/>
          <p:nvPr/>
        </p:nvSpPr>
        <p:spPr>
          <a:xfrm>
            <a:off x="9509760" y="52097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035040" y="52097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035040" y="56669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206240" y="56669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120640" y="56669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3200400" y="566690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2377440" y="56669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6669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95360" y="56669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949440" y="56669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133" name="Picture 134" descr="Picture 134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566690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4" name="TextBox 134"/>
          <p:cNvSpPr txBox="1"/>
          <p:nvPr/>
        </p:nvSpPr>
        <p:spPr>
          <a:xfrm>
            <a:off x="9509760" y="56669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206240" y="6124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20640" y="6124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00400" y="61241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2377440" y="6124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124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0,43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95360" y="6124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0,47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6949440" y="6124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0,41</a:t>
            </a:r>
          </a:p>
        </p:txBody>
      </p:sp>
      <p:pic>
        <p:nvPicPr>
          <p:cNvPr id="142" name="Picture 143" descr="Picture 143 descripti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" y="61241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43" name="TextBox 143"/>
          <p:cNvSpPr txBox="1"/>
          <p:nvPr/>
        </p:nvSpPr>
        <p:spPr>
          <a:xfrm>
            <a:off x="9509760" y="6124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035040" y="6124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0,38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206240" y="6489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120640" y="6489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00400" y="64898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377440" y="6489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772400" y="6489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0,85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8595360" y="6489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1,00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6949440" y="6489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0,73</a:t>
            </a:r>
          </a:p>
        </p:txBody>
      </p:sp>
      <p:pic>
        <p:nvPicPr>
          <p:cNvPr id="152" name="Picture 153" descr="Picture 153 descripti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" y="64898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3" name="TextBox 153"/>
          <p:cNvSpPr txBox="1"/>
          <p:nvPr/>
        </p:nvSpPr>
        <p:spPr>
          <a:xfrm>
            <a:off x="9509760" y="6489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1,09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035040" y="6489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206240" y="6855624"/>
            <a:ext cx="91440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5120640" y="6855624"/>
            <a:ext cx="91440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3200400" y="6855624"/>
            <a:ext cx="100584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2377440" y="685562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772400" y="685562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595360" y="6855624"/>
            <a:ext cx="91440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6949440" y="685562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pic>
        <p:nvPicPr>
          <p:cNvPr id="162" name="Picture 163" descr="Picture 163 descriptio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" y="6855624"/>
            <a:ext cx="201168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3" name="TextBox 163"/>
          <p:cNvSpPr txBox="1"/>
          <p:nvPr/>
        </p:nvSpPr>
        <p:spPr>
          <a:xfrm>
            <a:off x="9509760" y="685562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6035040" y="6855624"/>
            <a:ext cx="91440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6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62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206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200400" y="1451520"/>
            <a:ext cx="10058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37744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77240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59536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94944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9509760" y="1451520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6035040" y="1451520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206240" y="1552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0640" y="1552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00400" y="15521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77440" y="1552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552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95360" y="1552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9440" y="1552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21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3" name="TextBox 33"/>
          <p:cNvSpPr txBox="1"/>
          <p:nvPr/>
        </p:nvSpPr>
        <p:spPr>
          <a:xfrm>
            <a:off x="9509760" y="1552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5040" y="1552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6240" y="19178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2,88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20640" y="19178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3,04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0400" y="191786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77440" y="19178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3,06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9178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4,50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95360" y="19178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5,43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9440" y="19178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3,71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917864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9509760" y="19178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5,96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035040" y="19178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3,21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3750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3750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3750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3750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3750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3750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3750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3750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3750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3750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06240" y="27408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27408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00400" y="27408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7440" y="27408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72400" y="27408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595360" y="27408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49440" y="27408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7408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9509760" y="27408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35040" y="27408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1065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1065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1065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1065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1065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1065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1065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1065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1065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1065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4723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4723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4723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4723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4723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4723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4723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0,20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4723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4723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0,27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4723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206240" y="3838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120640" y="3838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200400" y="38381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377440" y="3838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72400" y="3838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95360" y="3838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949440" y="3838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</a:p>
        </p:txBody>
      </p:sp>
      <p:pic>
        <p:nvPicPr>
          <p:cNvPr id="92" name="Picture 93" descr="Picture 9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38381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3" name="TextBox 93"/>
          <p:cNvSpPr txBox="1"/>
          <p:nvPr/>
        </p:nvSpPr>
        <p:spPr>
          <a:xfrm>
            <a:off x="9509760" y="38381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0,36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035040" y="38381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203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0,81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203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2038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203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203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1,39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203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1,59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203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1,22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38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2038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2038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0,98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06240" y="45696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120640" y="45696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00400" y="45696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77440" y="45696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45696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95360" y="45696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949440" y="45696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pic>
        <p:nvPicPr>
          <p:cNvPr id="112" name="Picture 113" descr="Picture 113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45696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3" name="TextBox 113"/>
          <p:cNvSpPr txBox="1"/>
          <p:nvPr/>
        </p:nvSpPr>
        <p:spPr>
          <a:xfrm>
            <a:off x="9509760" y="45696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035040" y="45696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206240" y="49353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120640" y="49353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200400" y="49353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77440" y="49353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772400" y="49353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595360" y="49353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9440" y="49353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pic>
        <p:nvPicPr>
          <p:cNvPr id="122" name="Picture 123" descr="Picture 123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" y="49353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3" name="TextBox 123"/>
          <p:cNvSpPr txBox="1"/>
          <p:nvPr/>
        </p:nvSpPr>
        <p:spPr>
          <a:xfrm>
            <a:off x="9509760" y="49353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035040" y="49353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206240" y="53011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120640" y="53011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200400" y="530114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377440" y="53011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3011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95360" y="53011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949440" y="53011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pic>
        <p:nvPicPr>
          <p:cNvPr id="132" name="Picture 133" descr="Picture 133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" y="530114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3" name="TextBox 133"/>
          <p:cNvSpPr txBox="1"/>
          <p:nvPr/>
        </p:nvSpPr>
        <p:spPr>
          <a:xfrm>
            <a:off x="9509760" y="530114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035040" y="530114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206240" y="56669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20640" y="56669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0,11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00400" y="566690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2377440" y="56669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56669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95360" y="56669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6949440" y="56669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</a:p>
        </p:txBody>
      </p:sp>
      <p:pic>
        <p:nvPicPr>
          <p:cNvPr id="142" name="Picture 143" descr="Picture 143 descripti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" y="566690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43" name="TextBox 143"/>
          <p:cNvSpPr txBox="1"/>
          <p:nvPr/>
        </p:nvSpPr>
        <p:spPr>
          <a:xfrm>
            <a:off x="9509760" y="566690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035040" y="566690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206240" y="60326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120640" y="60326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00400" y="603266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377440" y="60326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7772400" y="60326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8595360" y="60326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6949440" y="60326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pic>
        <p:nvPicPr>
          <p:cNvPr id="152" name="Picture 153" descr="Picture 153 descripti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" y="603266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3" name="TextBox 153"/>
          <p:cNvSpPr txBox="1"/>
          <p:nvPr/>
        </p:nvSpPr>
        <p:spPr>
          <a:xfrm>
            <a:off x="9509760" y="603266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035040" y="603266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206240" y="63984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5120640" y="63984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3200400" y="639842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2377440" y="63984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772400" y="63984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595360" y="63984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0,29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6949440" y="63984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pic>
        <p:nvPicPr>
          <p:cNvPr id="162" name="Picture 163" descr="Picture 163 descriptio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" y="639842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3" name="TextBox 163"/>
          <p:cNvSpPr txBox="1"/>
          <p:nvPr/>
        </p:nvSpPr>
        <p:spPr>
          <a:xfrm>
            <a:off x="9509760" y="639842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6035040" y="639842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4206240" y="67641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5120640" y="67641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200400" y="6764184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2377440" y="67641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7772400" y="67641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8595360" y="67641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6949440" y="67641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pic>
        <p:nvPicPr>
          <p:cNvPr id="172" name="Picture 173" descr="Picture 173 descriptio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5760" y="6764184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3" name="TextBox 173"/>
          <p:cNvSpPr txBox="1"/>
          <p:nvPr/>
        </p:nvSpPr>
        <p:spPr>
          <a:xfrm>
            <a:off x="9509760" y="6764184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035040" y="6764184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6035040" y="7129944"/>
            <a:ext cx="91440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6" name="TextBox 176"/>
          <p:cNvSpPr txBox="1"/>
          <p:nvPr/>
        </p:nvSpPr>
        <p:spPr>
          <a:xfrm>
            <a:off x="4206240" y="7129944"/>
            <a:ext cx="91440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7" name="TextBox 177"/>
          <p:cNvSpPr txBox="1"/>
          <p:nvPr/>
        </p:nvSpPr>
        <p:spPr>
          <a:xfrm>
            <a:off x="5120640" y="7129944"/>
            <a:ext cx="91440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8" name="TextBox 178"/>
          <p:cNvSpPr txBox="1"/>
          <p:nvPr/>
        </p:nvSpPr>
        <p:spPr>
          <a:xfrm>
            <a:off x="3200400" y="7129944"/>
            <a:ext cx="100584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9" name="TextBox 179"/>
          <p:cNvSpPr txBox="1"/>
          <p:nvPr/>
        </p:nvSpPr>
        <p:spPr>
          <a:xfrm>
            <a:off x="2377440" y="7129944"/>
            <a:ext cx="82296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0" name="TextBox 180"/>
          <p:cNvSpPr txBox="1"/>
          <p:nvPr/>
        </p:nvSpPr>
        <p:spPr>
          <a:xfrm>
            <a:off x="7772400" y="7129944"/>
            <a:ext cx="82296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1" name="TextBox 181"/>
          <p:cNvSpPr txBox="1"/>
          <p:nvPr/>
        </p:nvSpPr>
        <p:spPr>
          <a:xfrm>
            <a:off x="8595360" y="7129944"/>
            <a:ext cx="91440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2" name="TextBox 182"/>
          <p:cNvSpPr txBox="1"/>
          <p:nvPr/>
        </p:nvSpPr>
        <p:spPr>
          <a:xfrm>
            <a:off x="6949440" y="7129944"/>
            <a:ext cx="82296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83" name="Picture 184" descr="Picture 184 description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" y="7129944"/>
            <a:ext cx="201168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84" name="TextBox 184"/>
          <p:cNvSpPr txBox="1"/>
          <p:nvPr/>
        </p:nvSpPr>
        <p:spPr>
          <a:xfrm>
            <a:off x="9509760" y="7129944"/>
            <a:ext cx="82296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994320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6240" y="994320"/>
            <a:ext cx="61264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40" y="994320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06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04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5360" y="1268640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0976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7440" y="1268640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0400" y="1268640"/>
            <a:ext cx="100584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35040" y="1451520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06240" y="1451520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0640" y="1451520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00400" y="1451520"/>
            <a:ext cx="100584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77440" y="1451520"/>
            <a:ext cx="82296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451520"/>
            <a:ext cx="82296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95360" y="1451520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49440" y="1451520"/>
            <a:ext cx="82296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23" name="Picture 24" descr="Picture 24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1520"/>
            <a:ext cx="201168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4" name="TextBox 24"/>
          <p:cNvSpPr txBox="1"/>
          <p:nvPr/>
        </p:nvSpPr>
        <p:spPr>
          <a:xfrm>
            <a:off x="9509760" y="1451520"/>
            <a:ext cx="82296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06240" y="1753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0640" y="1753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00400" y="175327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77440" y="1753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753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95360" y="1753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9440" y="1753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5327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3" name="TextBox 33"/>
          <p:cNvSpPr txBox="1"/>
          <p:nvPr/>
        </p:nvSpPr>
        <p:spPr>
          <a:xfrm>
            <a:off x="9509760" y="1753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5040" y="1753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6240" y="2119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20640" y="2119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0400" y="211903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77440" y="2119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119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95360" y="2119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9440" y="2119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11903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9509760" y="2119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035040" y="2119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06240" y="24847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20640" y="24847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0400" y="2484792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377440" y="2484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84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95360" y="24847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49440" y="2484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484792"/>
            <a:ext cx="20116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9509760" y="2484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5040" y="24847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06240" y="294199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294199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00400" y="294199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7440" y="294199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72400" y="294199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3,04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595360" y="294199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949440" y="294199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2,73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94199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9509760" y="294199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3,77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35040" y="294199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6240" y="330775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20640" y="330775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00400" y="330775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377440" y="330775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72400" y="330775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95360" y="330775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49440" y="330775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330775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9509760" y="330775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35040" y="330775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06240" y="367351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120640" y="367351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200400" y="367351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377440" y="367351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772400" y="367351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95360" y="367351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49440" y="367351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82" name="Picture 83" descr="Picture 8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67351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3" name="TextBox 83"/>
          <p:cNvSpPr txBox="1"/>
          <p:nvPr/>
        </p:nvSpPr>
        <p:spPr>
          <a:xfrm>
            <a:off x="9509760" y="367351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35040" y="367351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206240" y="4039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120640" y="4039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200400" y="403927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377440" y="4039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72400" y="4039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595360" y="4039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949440" y="4039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pic>
        <p:nvPicPr>
          <p:cNvPr id="92" name="Picture 93" descr="Picture 9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03927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3" name="TextBox 93"/>
          <p:cNvSpPr txBox="1"/>
          <p:nvPr/>
        </p:nvSpPr>
        <p:spPr>
          <a:xfrm>
            <a:off x="9509760" y="403927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035040" y="403927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06240" y="4405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4,26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20640" y="4405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4,48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200400" y="4405032"/>
            <a:ext cx="10058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377440" y="4405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4,10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72400" y="4405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6,23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595360" y="4405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6,95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949440" y="4405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5,56</a:t>
            </a:r>
          </a:p>
        </p:txBody>
      </p:sp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405032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103"/>
          <p:cNvSpPr txBox="1"/>
          <p:nvPr/>
        </p:nvSpPr>
        <p:spPr>
          <a:xfrm>
            <a:off x="9509760" y="4405032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7,70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035040" y="4405032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5,04</a:t>
            </a:r>
          </a:p>
        </p:txBody>
      </p:sp>
      <p:sp>
        <p:nvSpPr>
          <p:cNvPr id="105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1268640"/>
            <a:ext cx="9966960" cy="1005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 И ОБОСНОВЫВАЮЩИЕ МАТЕРИАЛЫ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66960" cy="73152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5760" y="1817280"/>
            <a:ext cx="9966960" cy="457200"/>
          </a:xfrm>
          <a:prstGeom prst="rect">
            <a:avLst/>
          </a:prstGeom>
          <a:noFill/>
        </p:spPr>
        <p:txBody>
          <a:bodyPr wrap="none" lIns="0" tIns="18288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 продукции АПК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63840" y="720000"/>
            <a:ext cx="24688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 подлежат утверждению)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5760" y="2274480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	Модель функционирования результатов и достижения показателей федерального проекта</a:t>
            </a:r>
          </a:p>
        </p:txBody>
      </p:sp>
      <p:pic>
        <p:nvPicPr>
          <p:cNvPr id="7" name="Picture 8" descr="Picture 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640240"/>
            <a:ext cx="9966960" cy="45628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65760" y="3638462"/>
            <a:ext cx="9957816" cy="6485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Picture 4" descr="Picture 4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94320"/>
            <a:ext cx="9966960" cy="33558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65760" y="3638462"/>
            <a:ext cx="9957816" cy="6485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5577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630936"/>
            <a:ext cx="1441094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616" y="273405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1.С целью наращивания объемов производства экспортно ориентированной продукции АПК, уполномоченными банками к концу 2024 года выдано 1769,03 млрд рублей кредитных ресурсов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13632" y="2734056"/>
            <a:ext cx="4800600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262 847 377,40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14232" y="2734056"/>
            <a:ext cx="2496312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31,90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10544" y="273405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31,90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616" y="456285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2.Скорректирована государственная поддержка российских организаций в виде компенсации части затрат на транспортировку продукции АПК за счет расширения субсидирования экспортных перевозок продукции АПК. Объем просубсидированной перевозки составит 32,60 млн тонн продукции к концу 2024 года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13632" y="4562856"/>
            <a:ext cx="4800600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29 066 801,20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14232" y="4562856"/>
            <a:ext cx="2496312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5,11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10544" y="456285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6616" y="630936"/>
            <a:ext cx="149961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	Оценка обеспеченности показателей федерального проекта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7772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3657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3.К концу 2024 году ФГБУ «Агроэкспорт» разработаны 917 отчетов об обеспечении содействия Минсельхозу России
в реализации его полномочий по осуществлению государственной аграрной политики и нормативно-правовому регулированию в сфере развития экспорта продукции агропромышленного и рыбохозяйственного комплексов в рамках федерального проекта «Экспорт продукции АПК»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3657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7 783 790,50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3657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3657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639165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4.Объем выданных кредитов организациям-экспортерам продукции агропромышленного комплекса к концу 2020 г. составит не менее 140 млрд. рублей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6391656"/>
            <a:ext cx="4800600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35 000 000,00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6391656"/>
            <a:ext cx="2496312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3,16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639165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3,16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7763256"/>
            <a:ext cx="3557016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5.К концу 2024 года подготовлено  30 отчетов по лабораторным исследованиям по анализу безопасности сельскохозяйственной продукции и продовольствия направляемой на экспорт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7763256"/>
            <a:ext cx="4800600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3 617 332,20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7763256"/>
            <a:ext cx="2496312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2,93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7763256"/>
            <a:ext cx="3557016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2,93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002536"/>
            <a:ext cx="9976104" cy="17465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74904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454456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5340096"/>
            <a:ext cx="9976104" cy="9418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6281928"/>
            <a:ext cx="9976104" cy="9235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6616" y="15453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813816" y="15453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642616" y="15453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9500616" y="15453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46557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83133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19709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456285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92861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29437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660136" y="15453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7" name="Picture 38" descr="Picture 38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8" name="TextBox 38"/>
          <p:cNvSpPr txBox="1"/>
          <p:nvPr/>
        </p:nvSpPr>
        <p:spPr>
          <a:xfrm>
            <a:off x="356616" y="2002536"/>
            <a:ext cx="45720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3816" y="2002536"/>
            <a:ext cx="182880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Приняты изменения в законодательство в части создания правовых основ для утверждения программ контроля заболеваний животных на территории Российской Федерации
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42616" y="2002536"/>
            <a:ext cx="8229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00616" y="2002536"/>
            <a:ext cx="8229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46557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3133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9709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6285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2861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29437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60136" y="2002536"/>
            <a:ext cx="3657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9" name="Picture 50" descr="Picture 50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002536"/>
            <a:ext cx="21945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50" name="Picture 51" descr="Picture 5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002536"/>
            <a:ext cx="1280160" cy="1746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1" name="TextBox 51"/>
          <p:cNvSpPr txBox="1"/>
          <p:nvPr/>
        </p:nvSpPr>
        <p:spPr>
          <a:xfrm>
            <a:off x="356616" y="3749040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816" y="3749040"/>
            <a:ext cx="18288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Разработаны и утверждены программы контроля по ящуру и гриппу птиц.
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42616" y="374904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500616" y="374904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6557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83133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9709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56285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9437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60136" y="3749040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3749040"/>
            <a:ext cx="21945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3" name="Picture 64" descr="Picture 64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3749040"/>
            <a:ext cx="12801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4" name="TextBox 64"/>
          <p:cNvSpPr txBox="1"/>
          <p:nvPr/>
        </p:nvSpPr>
        <p:spPr>
          <a:xfrm>
            <a:off x="356616" y="4544568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3816" y="4544568"/>
            <a:ext cx="18288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Разработаны и утверждены программы контроля по АЧС.
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642616" y="454456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500616" y="454456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46557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83133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9709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56285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92861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29437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660136" y="4544568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75" name="Picture 76" descr="Picture 76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896" y="4544568"/>
            <a:ext cx="21945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76" name="Picture 77" descr="Picture 7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4544568"/>
            <a:ext cx="12801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7" name="TextBox 77"/>
          <p:cNvSpPr txBox="1"/>
          <p:nvPr/>
        </p:nvSpPr>
        <p:spPr>
          <a:xfrm>
            <a:off x="356616" y="5340096"/>
            <a:ext cx="45720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3.7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13816" y="5340096"/>
            <a:ext cx="182880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и утверждена программа контроля по болезни Ньюкасла и сальмонеллезу
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642616" y="5340096"/>
            <a:ext cx="8229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500616" y="5340096"/>
            <a:ext cx="8229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46557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83133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19709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56285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92861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29437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660136" y="534009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88" name="Picture 89" descr="Picture 89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5896" y="5340096"/>
            <a:ext cx="21945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89" name="Picture 90" descr="Picture 90 descrip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0456" y="5340096"/>
            <a:ext cx="12801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0" name="TextBox 90"/>
          <p:cNvSpPr txBox="1"/>
          <p:nvPr/>
        </p:nvSpPr>
        <p:spPr>
          <a:xfrm>
            <a:off x="356616" y="6281928"/>
            <a:ext cx="45720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3.8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13816" y="6281928"/>
            <a:ext cx="182880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Разработаны и утверждены программы контроля по губкообразной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642616" y="6281928"/>
            <a:ext cx="8229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500616" y="6281928"/>
            <a:ext cx="8229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46557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83133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19709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56285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92861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29437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660136" y="6281928"/>
            <a:ext cx="3657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101" name="Picture 102" descr="Picture 102 descrip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5896" y="6281928"/>
            <a:ext cx="21945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102" name="Picture 103" descr="Picture 103 descrip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0456" y="6281928"/>
            <a:ext cx="1280160" cy="9235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3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229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6.К концу 2024 года аккредитовано в национальной системе аккредитации не менее 15 ветеринарных лабораторий, подведомственных органам исполнительной власти субъектов Российской Федерации, осуществляющих экспорт продукции АПК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6 000 000,00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2,83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2,83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492861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7.К концу 2024 года подготовлено 30 отчетов по обеспечению  приобретения оборудования и иных организационных мероприятий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4928616"/>
            <a:ext cx="4800600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7 102 527,80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4928616"/>
            <a:ext cx="2496312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2,60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492861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2,60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0216"/>
            <a:ext cx="3557016" cy="2377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8.Согласованы ветеринарные сертификаты и признана регионализация Российской Федерации в соответствии со сбалансированным планом 
по достижению целевых показателей экспорта продукции АПК с учетом эпизоотической обстановки.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6300216"/>
            <a:ext cx="4800600" cy="2377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6300216"/>
            <a:ext cx="2496312" cy="2377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6300216"/>
            <a:ext cx="3557016" cy="2377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86776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9.Создана сеть представителей Минсельхоза России - атташе по АПК в количестве не менее 50 штатных единиц.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13632" y="8677656"/>
            <a:ext cx="4800600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14232" y="8677656"/>
            <a:ext cx="2496312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10544" y="86776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2,56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7132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10.Количество организаций, получивших поддержку в продвижении продукции АПК на внешние рынки за счёт средств, предоставляемых АО "РЭЦ" в виде субсидии составило 1 099 штук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1 837 442,70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16459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437997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11.К 2022 году проведена реконструкция здания «Вспомогательный корпус стационар» для создания информационно-вычислительного центра ФГБУ «ВНИИЗЖ»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4379976"/>
            <a:ext cx="4800600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510 600,00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4379976"/>
            <a:ext cx="2496312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437997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575157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12.Признана регионализация Российской Федерации по болезням птиц, крупного рогатого скота и (или) свиней не менее чем в 5 (пяти) из следующих стран: Китай, Республика Корея, Япония, Турция, Бахрейн, Кувейт, Оман, Катар, Саудовская Аравия, ОАЭ, Иран, Ирак, Индия и другие с учетом эпизоотической обстановки в Российской Федерации.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5751576"/>
            <a:ext cx="4800600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5751576"/>
            <a:ext cx="2496312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575157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2,05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5953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13.Согласованы ветеринарные сертификаты по следующим видам продукции: мясо птицы, свинина, говядина, молочная продукция, корма для животных и/или другие товары, подлежащие ветеринарному государственному надзору, -  не менее чем в 5 (пять) из следующих стран: Китай, Республика Корея, Япония, Турция, Бахрейн, Кувейт, Оман, Катар, Саудовская Аравия, ОАЭ, Иран, Ирак, Индия и другие.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6208776"/>
            <a:ext cx="3557016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14.К концу 2024 года осуществлено субсидирование не менее чем 1038 заявок российских организаций с целью компенсации части затрат, связанных с сертификацией продукции агропромышленного комплекса на внешних рынках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6208776"/>
            <a:ext cx="4800600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2 768 000,00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6208776"/>
            <a:ext cx="2496312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6208776"/>
            <a:ext cx="3557016" cy="21945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1,75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840333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15.К концу 2024 года завершена реконструкция (строительство), техническое перевооружение 31 объекта мелиоративного комплекса государственной собственности Российской Федерации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8403336"/>
            <a:ext cx="4800600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5 256 988,70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8403336"/>
            <a:ext cx="2496312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840333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1,67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5953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16.С целью наращивания объемов производства экспортно ориентированной продукции АПК и направления ее на экспорт за счет технического перевооружения отрасли и снижения финансовой нагрузки на лизингополучателей сумма новых договоров лизинга средств производства для АПК на конец 2020 г. составит не менее 10 млрд руб.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5 000 000,00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5934456"/>
            <a:ext cx="3557016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17.Разработаны и утверждены программы контроля по ящуру и гриппу птиц.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5934456"/>
            <a:ext cx="4800600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5934456"/>
            <a:ext cx="2496312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5934456"/>
            <a:ext cx="3557016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757416"/>
            <a:ext cx="3557016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18.Утверждены по ключевым подотраслям планы опережающего экспортного развития и сбалансированный план по достижению целевых показателей экспорта продукции АПК (рынки, товары, производители, логистика, ресурсы, финансирование, плановые показатели экспорта на уровне субъектов Российской Федерации, а также выявлена потребность агропромышленного комплекса по транспортировке новой товарной массы).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6757416"/>
            <a:ext cx="4800600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6757416"/>
            <a:ext cx="2496312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6757416"/>
            <a:ext cx="3557016" cy="3474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229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19.Разработаны и утверждены программы контроля по АЧС.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337413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20.К концу 2024 года подготовлено 24 отчета о выполнении обеспечения обучающих и организационных мероприятий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3374136"/>
            <a:ext cx="4800600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401 940,60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3374136"/>
            <a:ext cx="2496312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337413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4562856"/>
            <a:ext cx="3557016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21.Приняты изменения в законодательство в части учета и маркирования животных.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4562856"/>
            <a:ext cx="4800600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4562856"/>
            <a:ext cx="2496312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4562856"/>
            <a:ext cx="3557016" cy="8229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5385816"/>
            <a:ext cx="3557016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22.Внедрена система маркирования и учета животных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13632" y="5385816"/>
            <a:ext cx="4800600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14232" y="5385816"/>
            <a:ext cx="2496312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10544" y="5385816"/>
            <a:ext cx="3557016" cy="6400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6616" y="6025896"/>
            <a:ext cx="3557016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23.Приняты изменения в законодательство в части создания правовых основ для утверждения программ контроля заболеваний животных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13632" y="6025896"/>
            <a:ext cx="4800600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14232" y="6025896"/>
            <a:ext cx="2496312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10544" y="6025896"/>
            <a:ext cx="3557016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748893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24.Введены в эксплуатацию экспортно  ориентированные  объединенные распределительные центры, нарастающим итогом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13632" y="7488936"/>
            <a:ext cx="4800600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3 644 800,00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14232" y="7488936"/>
            <a:ext cx="2496312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10544" y="748893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616" y="8860536"/>
            <a:ext cx="3557016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25.Разработана и утверждена программа контроля по болезни Ньюкасла и сальмонеллезу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13632" y="8860536"/>
            <a:ext cx="4800600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714232" y="8860536"/>
            <a:ext cx="2496312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210544" y="8860536"/>
            <a:ext cx="3557016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76809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26.Разработаны и утверждены программы контроля по губкообразной энцефалопатии КРС и контагиозной плевропневмонии КРС.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13716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41056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27.Разработана и реализована дорожная карта создания системы прослеживаемости продукции рыболовства и аквакультуры.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4105656"/>
            <a:ext cx="4800600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4105656"/>
            <a:ext cx="2496312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41056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5294376"/>
            <a:ext cx="3557016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28.Скорректирован объем господдержки за счет увеличения доли перевозок продукции АПК.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5294376"/>
            <a:ext cx="4800600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5294376"/>
            <a:ext cx="2496312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5294376"/>
            <a:ext cx="3557016" cy="10058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630021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29.Согласованы разрешительные документы, подтверждающие соответствие продукции АПК санитарно-гигиеническим (эпидемиологическим) требованиям, в соответствии со сбалансированным планом по достижению целевых показателей экспорта продукции АПК с учетом эпидемиологической обстановки.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13632" y="6300216"/>
            <a:ext cx="4800600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14232" y="6300216"/>
            <a:ext cx="2496312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10544" y="630021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5120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28346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30.Разработан и реализован комплекс мер, по выдаче разрешительных документов, подтверждающих соответствие продукции АПК санитарно-гигиеническим (эпидемиологическим) требованиям, направленных на увеличение экспортного потенциала Российской Федерации в отношении продукции АПК.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28346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28346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28346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556869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31.Разработана и реализована дорожная карта создания системы прослеживаемости растениеводческой продукции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5568696"/>
            <a:ext cx="4800600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5568696"/>
            <a:ext cx="2496312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556869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5039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42062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32.Согласованы разрешительные документы, подтверждающие соответствие санитарно-гигиеническим (эпидемиологическим) требованиям по следующим видам продукции: мясо птицы, свинина, говядина, молочная продукция и/или другие товары, подлежащие санитарно-гигиеническому (эпидемиологическому) контролю, - не менее чем в 5 (пять) из следующих стран: Китай, Республика Корея, Япония, Турция, Бахрейн, Кувейт, Оман, Катар, Саудовская Аравия, ОАЭ, Иран, Ирак, Индия и другие.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42062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42062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42062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6940296"/>
            <a:ext cx="3557016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33.Разработана нормативная правовая база для КПМК в АПК.
Количество заключенных КПМК в 2019 г. составило не менее 50 штук, 
в том числе по ключевым отраслям:
- рыба и ракообразные - 10;
- масложировая продукция - 10;
- продукция пищевой перерабатывающей промышленности - 14;
- зерновая продукция и прочее - 16.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6940296"/>
            <a:ext cx="4800600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6940296"/>
            <a:ext cx="2496312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6940296"/>
            <a:ext cx="3557016" cy="32004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0,77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7772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66751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34.Обеспечен учет потребностей агропромышленного комплекса по транспортировке новой товарной массы (как экспортируемой продукции до пунктов перехода госграницы, так и сельскохозяйственного сырья до пищевых и перерабатывающих предприятий) в  части обеспечения необходимой пропускной способности транспортных магистралей (железнодорожных, автомобильных, водных), достаточного количества соответствующего подвижного состава, подъездами к объектам агрологистической инфраструктуры и производящим экспортируемую продукцию предприятиям 
в соответствии со Сбалансированным планом по достижению целевых показателей экспорта продукции АПК в Комплексном плане расширения (модернизации) магистральной инфраструктуры.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66751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66751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66751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7406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35.Организованы регулярные маршруты  отправок  сельскохозяйственной и пищевой продукции на экспорт,
объем экспорта нарастающим итогом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14630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419709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36.Выполнена инвестиционная программа экспортного развития АПК, объем экспорта сельскохозяйственной и пищевой продукции составил 45 млрд. долларов США по итогам 2024 года.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4197096"/>
            <a:ext cx="4800600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4197096"/>
            <a:ext cx="2496312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4197096"/>
            <a:ext cx="3557016" cy="182880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02589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37.Разработан и утвержден регламент согласования федеральными органами исполнительной власти международных договоров и документов, 
не являющихся международными договорами (соглашения, протоколы меморандумы), касающихся экспортируемой животноводческой 
и растительной продукции.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3632" y="6025896"/>
            <a:ext cx="4800600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4232" y="6025896"/>
            <a:ext cx="2496312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0544" y="602589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0,26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6035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48840"/>
            <a:ext cx="9976104" cy="32644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413248"/>
            <a:ext cx="9976104" cy="17922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энцефалопатии КРС и контагиозной плевропневмонии КРС.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2148840"/>
            <a:ext cx="45720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2148840"/>
            <a:ext cx="182880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Получено официальное признание МЭБ статуса Российской Федерации 
в качестве страны/зоны/компартмента, свободной:
- по ящуру;
- губкообразной энцефалопатии КРС;
- чумы мелких жвачных животных;
- от контагиозной плевропневмонии КРС
с учетом эпизоотической ситуации в Российской Федерации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2148840"/>
            <a:ext cx="8229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148840"/>
            <a:ext cx="8229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2148840"/>
            <a:ext cx="3657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148840"/>
            <a:ext cx="21945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148840"/>
            <a:ext cx="1280160" cy="3264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5413248"/>
            <a:ext cx="45720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5413248"/>
            <a:ext cx="182880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Признана регионализация Российской Федерации по болезням птиц, крупного рогатого скота и (или) свиней не менее чем в 5 (пяти) из следующих стран: Китай, Республика Корея,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5413248"/>
            <a:ext cx="8229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5413248"/>
            <a:ext cx="8229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5413248"/>
            <a:ext cx="3657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5413248"/>
            <a:ext cx="21945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5413248"/>
            <a:ext cx="1280160" cy="1792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67665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38.Количество заключенных КПМК в 2021 г. составило не менее 25 штук, 
в том числе по ключевым отраслям:
- рыба и ракообразные - 5;
- масложировая продукция - 5;
- продукция пищевой перерабатывающей промышленности - 7;
- зерновая продукция и прочее - 8.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538581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39.Получено официальное признание МЭБ статуса Российской Федерации 
в качестве страны/зоны/компартмента, свободной:
- по ящуру;
- губкообразной энцефалопатии КРС;
- чумы мелких жвачных животных;
- от контагиозной плевропневмонии КРС
с учетом эпизоотической ситуации в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5385816"/>
            <a:ext cx="4800600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5385816"/>
            <a:ext cx="2496312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5385816"/>
            <a:ext cx="3557016" cy="30175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84124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4663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40.К концу 2024 года введено в эксплуатацию мелиорируемых земель для выращивания экспортно-ориентированной сельскохозяйственной продукции за счет реконструкции, технического перевооружения и строительства новых мелиоративных систем общего и индивидуального пользования и  вовлечено в оборот выбывших сельскохозяйственных угодий для выращивания экспортно-ориентированной сельскохозяйственной продукции за счет проведения культуртехнических мероприятий в объеме не менее 670 тыс. га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4663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31 545 519,40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4663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466344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616" y="739749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41.Количество заключенных КПМК в 2020 г. составило не менее 25 штук, 
в том числе по ключевым отраслям:
- рыба и ракообразные - 5;
- масложировая продукция - 5;
- продукция пищевой перерабатывающей промышленности - 7;
- зерновая продукция и прочее - 8.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632" y="7397496"/>
            <a:ext cx="4800600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14232" y="7397496"/>
            <a:ext cx="2496312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10544" y="7397496"/>
            <a:ext cx="3557016" cy="265176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1441094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636776"/>
            <a:ext cx="14410944" cy="2286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56616"/>
            <a:ext cx="1435608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616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3632" y="1636776"/>
            <a:ext cx="4800600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
федерального бюджета (тыс.рублей)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4232" y="1636776"/>
            <a:ext cx="2496312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"Объем экспорта продукции АПК, млрд долл. США", 
Влияние на достижение (процентов)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0544" y="1636776"/>
            <a:ext cx="3557016" cy="109728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рейтинг (баллов)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27340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42.ИТОГО обеспеченность основных и дополнительных показателей федерального проекта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3632" y="2734056"/>
            <a:ext cx="4800600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696969"/>
                </a:solidFill>
                <a:latin typeface="Times New Roman" pitchFamily="18" charset="0"/>
                <a:cs typeface="Times New Roman" pitchFamily="18" charset="0"/>
              </a:rPr>
              <a:t>402 383 120,50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4232" y="2734056"/>
            <a:ext cx="2496312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91,80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0544" y="2734056"/>
            <a:ext cx="3557016" cy="1188720"/>
          </a:xfrm>
          <a:prstGeom prst="rect">
            <a:avLst/>
          </a:prstGeom>
          <a:solidFill>
            <a:srgbClr val="FFFFFF"/>
          </a:solidFill>
          <a:ln w="9144">
            <a:solidFill>
              <a:srgbClr val="9B9B9B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91,80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4845863"/>
            <a:ext cx="14410944" cy="997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90525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27101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9280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50008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1576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33756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95935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5811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0383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4955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9527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4099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7031736"/>
            <a:ext cx="9976104" cy="1737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63093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Участники федерального 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9496" y="722376"/>
            <a:ext cx="182880" cy="1828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787" dirty="0" smtClean="0">
                <a:solidFill>
                  <a:srgbClr val="FFFFFF">
                    <a:alpha val="0"/>
                  </a:srgbClr>
                </a:solidFill>
                <a:latin typeface="Arial" pitchFamily="18" charset="0"/>
                <a:cs typeface="Arial" pitchFamily="18" charset="0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08376" y="905256"/>
            <a:ext cx="19202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Фамилия, инициалы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3816" y="905256"/>
            <a:ext cx="21945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Роль в проекте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6616" y="905256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1736" y="905256"/>
            <a:ext cx="18288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28616" y="905256"/>
            <a:ext cx="21031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60536" y="905256"/>
            <a:ext cx="1463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Занятость в проекте
(процентов)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27101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816" y="127101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федерального проекта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08376" y="127101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28616" y="127101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1736" y="127101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860536" y="127101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89280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3816" y="1892808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Администратор федерального проекта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08376" y="1892808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Чекушов Р. А.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28616" y="1892808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1736" y="1892808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60536" y="1892808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2350008"/>
            <a:ext cx="9966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356616" y="271576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816" y="271576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08376" y="271576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Абрамченко В. В.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28616" y="271576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Российской Федерации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31736" y="271576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8860536" y="271576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3" name="Picture 44" descr="Picture 4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3337560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4" name="TextBox 44"/>
          <p:cNvSpPr txBox="1"/>
          <p:nvPr/>
        </p:nvSpPr>
        <p:spPr>
          <a:xfrm>
            <a:off x="356616" y="395935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13816" y="395935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08376" y="395935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28616" y="395935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31736" y="395935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860536" y="395935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56616" y="45811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3816" y="4581144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08376" y="4581144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Негруцак Ю. С.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28616" y="4581144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31736" y="4581144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8860536" y="4581144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56616" y="50383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3816" y="5038344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08376" y="5038344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Карякин С. П.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5038344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департамента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031736" y="5038344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8860536" y="5038344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56616" y="54955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3816" y="5495544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008376" y="5495544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Пискунов С. А.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928616" y="5495544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департамента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31736" y="5495544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8860536" y="5495544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6616" y="5952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13816" y="5952744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008376" y="5952744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928616" y="5952744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31736" y="5952744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8860536" y="5952744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56616" y="6409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13816" y="640994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008376" y="640994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Окладникова И. А.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928616" y="640994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финансов Российской Федерации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031736" y="640994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9" name="TextBox 79"/>
          <p:cNvSpPr txBox="1"/>
          <p:nvPr/>
        </p:nvSpPr>
        <p:spPr>
          <a:xfrm>
            <a:off x="8860536" y="640994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80" name="Picture 81" descr="Picture 8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7031736"/>
            <a:ext cx="9966960" cy="1737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1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25272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745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317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889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4612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86791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48970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4690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40410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2589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48309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940296"/>
            <a:ext cx="9976104" cy="2651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56616" y="125272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816" y="125272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08376" y="125272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28616" y="125272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1736" y="125272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60536" y="125272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874520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3816" y="1874520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08376" y="1874520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Пискунов С. 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28616" y="1874520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департамента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31736" y="1874520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860536" y="1874520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2331720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816" y="2331720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08376" y="2331720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28616" y="2331720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1736" y="2331720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60536" y="2331720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2788920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6" name="TextBox 36"/>
          <p:cNvSpPr txBox="1"/>
          <p:nvPr/>
        </p:nvSpPr>
        <p:spPr>
          <a:xfrm>
            <a:off x="356616" y="324612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3816" y="324612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08376" y="324612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928616" y="324612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31736" y="324612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860536" y="324612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6616" y="386791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3816" y="386791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08376" y="386791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28616" y="386791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31736" y="386791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860536" y="386791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448970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4489704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08376" y="4489704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928616" y="4489704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031736" y="4489704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860536" y="4489704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4946904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356616" y="540410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3816" y="540410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008376" y="540410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928616" y="540410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031736" y="540410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860536" y="540410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6616" y="602589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13816" y="602589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008376" y="602589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928616" y="602589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31736" y="602589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860536" y="602589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67" name="Picture 68" descr="Picture 68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6483096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8" name="TextBox 68"/>
          <p:cNvSpPr txBox="1"/>
          <p:nvPr/>
        </p:nvSpPr>
        <p:spPr>
          <a:xfrm>
            <a:off x="356616" y="6940296"/>
            <a:ext cx="45720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813816" y="6940296"/>
            <a:ext cx="219456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3008376" y="6940296"/>
            <a:ext cx="192024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4928616" y="6940296"/>
            <a:ext cx="210312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7031736" y="6940296"/>
            <a:ext cx="182880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8860536" y="6940296"/>
            <a:ext cx="1463040" cy="2651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4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2527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7099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6712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8892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8444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20624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6634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285232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55955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1813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803136"/>
            <a:ext cx="9976104" cy="4023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6309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3816" y="63093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08376" y="63093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28616" y="63093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31736" y="63093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60536" y="63093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2527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3816" y="1252728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08376" y="1252728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8616" y="1252728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1736" y="1252728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60536" y="1252728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7" name="Picture 28" descr="Picture 2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709928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8" name="TextBox 28"/>
          <p:cNvSpPr txBox="1"/>
          <p:nvPr/>
        </p:nvSpPr>
        <p:spPr>
          <a:xfrm>
            <a:off x="356616" y="216712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3816" y="216712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08376" y="216712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 В.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28616" y="216712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31736" y="216712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8860536" y="216712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2788920"/>
            <a:ext cx="9966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358444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358444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08376" y="358444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 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28616" y="358444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31736" y="358444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8860536" y="358444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1" name="Picture 42" descr="Picture 42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4206240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2" name="TextBox 42"/>
          <p:cNvSpPr txBox="1"/>
          <p:nvPr/>
        </p:nvSpPr>
        <p:spPr>
          <a:xfrm>
            <a:off x="356616" y="46634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3816" y="46634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08376" y="46634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 Г.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28616" y="46634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31736" y="46634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8860536" y="46634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5285232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356616" y="555955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13816" y="555955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008376" y="555955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 Н.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28616" y="555955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031736" y="555955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860536" y="555955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5" name="Picture 56" descr="Picture 56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6181344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6" name="TextBox 56"/>
          <p:cNvSpPr txBox="1"/>
          <p:nvPr/>
        </p:nvSpPr>
        <p:spPr>
          <a:xfrm>
            <a:off x="356616" y="6803136"/>
            <a:ext cx="4572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3816" y="6803136"/>
            <a:ext cx="219456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08376" y="6803136"/>
            <a:ext cx="192024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Косов П. Н.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6803136"/>
            <a:ext cx="21031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031736" y="6803136"/>
            <a:ext cx="18288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8860536" y="6803136"/>
            <a:ext cx="146304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0881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8196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44144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36976"/>
            <a:ext cx="9976104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36168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98348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44068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6062472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33679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958584"/>
            <a:ext cx="9976104" cy="246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630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813816" y="6309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результата федерального 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08376" y="63093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928616" y="63093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031736" y="6309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860536" y="63093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56616" y="1088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3816" y="10881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08376" y="108813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Косов П. Н.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8616" y="108813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1736" y="10881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8860536" y="108813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7" name="Picture 28" descr="Picture 2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5453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8" name="TextBox 28"/>
          <p:cNvSpPr txBox="1"/>
          <p:nvPr/>
        </p:nvSpPr>
        <p:spPr>
          <a:xfrm>
            <a:off x="356616" y="18196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3816" y="18196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08376" y="18196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 В.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28616" y="18196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31736" y="18196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Хатуов Д. Х.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860536" y="18196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6616" y="2441448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2441448"/>
            <a:ext cx="21945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08376" y="2441448"/>
            <a:ext cx="192024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Хатуов Д. Х.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28616" y="2441448"/>
            <a:ext cx="21031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 сельского хозяйства Российской Федерации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31736" y="2441448"/>
            <a:ext cx="18288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Хатуов Д. Х.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860536" y="2441448"/>
            <a:ext cx="146304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3236976"/>
            <a:ext cx="9966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56616" y="436168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3816" y="436168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008376" y="436168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 С.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928616" y="436168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31736" y="436168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Дитрих Е. И.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860536" y="436168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6616" y="4983480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13816" y="4983480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008376" y="4983480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928616" y="4983480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031736" y="4983480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860536" y="4983480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56616" y="544068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13816" y="544068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008376" y="544068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544068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31736" y="544068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860536" y="544068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6062472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0" name="TextBox 60"/>
          <p:cNvSpPr txBox="1"/>
          <p:nvPr/>
        </p:nvSpPr>
        <p:spPr>
          <a:xfrm>
            <a:off x="356616" y="633679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3816" y="633679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008376" y="633679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 С.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928616" y="633679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031736" y="633679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Дитрих Е. И.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860536" y="633679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56616" y="6958584"/>
            <a:ext cx="45720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813816" y="6958584"/>
            <a:ext cx="219456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3008376" y="6958584"/>
            <a:ext cx="192024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4928616" y="6958584"/>
            <a:ext cx="210312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7031736" y="6958584"/>
            <a:ext cx="182880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8860536" y="6958584"/>
            <a:ext cx="146304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2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25272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7452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496312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7063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392424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6667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2885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1032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5321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989320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2636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885432"/>
            <a:ext cx="9976104" cy="3200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6309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3816" y="63093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08376" y="63093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28616" y="63093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31736" y="63093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60536" y="63093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252728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56616" y="187452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3816" y="187452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08376" y="187452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 Н.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28616" y="187452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31736" y="187452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60536" y="187452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9" name="Picture 30" descr="Picture 30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2496312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0" name="TextBox 30"/>
          <p:cNvSpPr txBox="1"/>
          <p:nvPr/>
        </p:nvSpPr>
        <p:spPr>
          <a:xfrm>
            <a:off x="356616" y="277063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3816" y="277063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08376" y="277063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 Н.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28616" y="277063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1736" y="277063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60536" y="277063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3392424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356616" y="36667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816" y="366674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08376" y="366674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28616" y="366674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31736" y="366674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860536" y="366674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3" name="Picture 44" descr="Picture 44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4288536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4" name="TextBox 44"/>
          <p:cNvSpPr txBox="1"/>
          <p:nvPr/>
        </p:nvSpPr>
        <p:spPr>
          <a:xfrm>
            <a:off x="356616" y="491032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13816" y="491032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08376" y="491032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28616" y="491032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31736" y="491032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860536" y="491032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56616" y="5532120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3816" y="5532120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08376" y="5532120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28616" y="5532120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31736" y="5532120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8860536" y="5532120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6" name="Picture 57" descr="Picture 5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5989320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7" name="TextBox 57"/>
          <p:cNvSpPr txBox="1"/>
          <p:nvPr/>
        </p:nvSpPr>
        <p:spPr>
          <a:xfrm>
            <a:off x="356616" y="62636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3816" y="62636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008376" y="62636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928616" y="62636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031736" y="62636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860536" y="62636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56616" y="6885432"/>
            <a:ext cx="4572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3816" y="6885432"/>
            <a:ext cx="219456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008376" y="6885432"/>
            <a:ext cx="192024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928616" y="6885432"/>
            <a:ext cx="21031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031736" y="6885432"/>
            <a:ext cx="18288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860536" y="6885432"/>
            <a:ext cx="146304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9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0881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3624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98424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60604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0632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68503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306824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5811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202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6601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9344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556248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6830568"/>
            <a:ext cx="9976104" cy="3749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813816" y="6309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08376" y="63093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4928616" y="63093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сельского хозяйства Российской Федерации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1736" y="6309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860536" y="63093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23" name="Picture 24" descr="Picture 24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0881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4" name="TextBox 24"/>
          <p:cNvSpPr txBox="1"/>
          <p:nvPr/>
        </p:nvSpPr>
        <p:spPr>
          <a:xfrm>
            <a:off x="356616" y="13624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816" y="13624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08376" y="13624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28616" y="13624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1736" y="13624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8860536" y="13624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98424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3816" y="198424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08376" y="198424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28616" y="198424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1736" y="198424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60536" y="198424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2606040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356616" y="30632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816" y="30632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08376" y="30632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28616" y="30632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31736" y="30632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860536" y="30632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56616" y="368503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13816" y="368503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08376" y="368503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28616" y="368503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31736" y="368503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60536" y="368503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9" name="Picture 50" descr="Picture 50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4306824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0" name="TextBox 50"/>
          <p:cNvSpPr txBox="1"/>
          <p:nvPr/>
        </p:nvSpPr>
        <p:spPr>
          <a:xfrm>
            <a:off x="356616" y="45811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3816" y="458114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08376" y="458114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28616" y="458114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31736" y="458114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860536" y="458114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56616" y="5202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3816" y="52029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08376" y="520293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520293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031736" y="52029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8860536" y="520293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56601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3" name="TextBox 63"/>
          <p:cNvSpPr txBox="1"/>
          <p:nvPr/>
        </p:nvSpPr>
        <p:spPr>
          <a:xfrm>
            <a:off x="356616" y="59344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3816" y="59344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008376" y="59344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928616" y="59344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031736" y="59344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860536" y="59344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69" name="Picture 70" descr="Picture 70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6556248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0" name="TextBox 70"/>
          <p:cNvSpPr txBox="1"/>
          <p:nvPr/>
        </p:nvSpPr>
        <p:spPr>
          <a:xfrm>
            <a:off x="356616" y="6830568"/>
            <a:ext cx="45720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13816" y="6830568"/>
            <a:ext cx="219456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008376" y="6830568"/>
            <a:ext cx="192024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928616" y="6830568"/>
            <a:ext cx="210312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31736" y="6830568"/>
            <a:ext cx="182880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860536" y="6830568"/>
            <a:ext cx="1463040" cy="3749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76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0881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3624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98424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6060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2783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84962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47141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09320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71500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33679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958584"/>
            <a:ext cx="9976104" cy="246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630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813816" y="630936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результата федерального 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08376" y="630936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928616" y="630936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сельского хозяйства Российской Федерации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31736" y="630936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860536" y="630936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21" name="Picture 22" descr="Picture 22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0881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2" name="TextBox 22"/>
          <p:cNvSpPr txBox="1"/>
          <p:nvPr/>
        </p:nvSpPr>
        <p:spPr>
          <a:xfrm>
            <a:off x="356616" y="13624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3816" y="13624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08376" y="13624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28616" y="13624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1736" y="13624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60536" y="13624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984248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56616" y="26060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816" y="26060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08376" y="26060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28616" y="26060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1736" y="26060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860536" y="26060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3227832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6" name="TextBox 36"/>
          <p:cNvSpPr txBox="1"/>
          <p:nvPr/>
        </p:nvSpPr>
        <p:spPr>
          <a:xfrm>
            <a:off x="356616" y="384962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3816" y="384962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08376" y="384962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928616" y="384962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31736" y="384962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8860536" y="384962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4471416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356616" y="509320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13816" y="509320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08376" y="509320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28616" y="509320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31736" y="509320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8860536" y="509320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9" name="Picture 50" descr="Picture 50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5715000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0" name="TextBox 50"/>
          <p:cNvSpPr txBox="1"/>
          <p:nvPr/>
        </p:nvSpPr>
        <p:spPr>
          <a:xfrm>
            <a:off x="356616" y="633679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3816" y="633679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08376" y="633679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 Ю.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28616" y="633679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федеральной службы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31736" y="633679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8860536" y="633679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6" name="Picture 57" descr="Picture 5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" y="6958584"/>
            <a:ext cx="9966960" cy="246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4447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990088"/>
            <a:ext cx="9976104" cy="34655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6455664"/>
            <a:ext cx="9976104" cy="7498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Япония, Турция, Бахрейн, Кувейт, Оман, Катар, Саудовская Аравия, ОАЭ, Иран, Ирак, Индия и другие с учетом эпизоотической обстановки в Российской Федерации.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2990088"/>
            <a:ext cx="4572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2990088"/>
            <a:ext cx="18288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Согласованы ветеринарные сертификаты по следующим видам продукции: мясо птицы, свинина, говядина, молочная продукция, корма для животных и/или другие товары, подлежащие ветеринарному государственному надзору, -  не менее чем в 5 (пять) из следующих стран: Китай, Республика Корея, Япония, Турция, Бахрейн, Кувейт, Оман, Катар, Саудовская Аравия, ОАЭ, Иран, Ирак, Индия и другие.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2990088"/>
            <a:ext cx="8229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990088"/>
            <a:ext cx="8229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2990088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990088"/>
            <a:ext cx="21945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990088"/>
            <a:ext cx="12801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6455664"/>
            <a:ext cx="18288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 и реализован комплекс мер, по выдаче разрешительных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6455664"/>
            <a:ext cx="8229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6455664"/>
            <a:ext cx="8229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6455664"/>
            <a:ext cx="3657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6455664"/>
            <a:ext cx="21945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6455664"/>
            <a:ext cx="12801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42646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04825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2257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944368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1868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84048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29768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1947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37667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99846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45566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7077456"/>
            <a:ext cx="9976104" cy="1280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9966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56616" y="142646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816" y="142646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08376" y="142646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 Ю.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28616" y="142646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федеральной службы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1736" y="142646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860536" y="142646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3" name="Picture 24" descr="Picture 2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204825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4" name="TextBox 24"/>
          <p:cNvSpPr txBox="1"/>
          <p:nvPr/>
        </p:nvSpPr>
        <p:spPr>
          <a:xfrm>
            <a:off x="356616" y="232257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816" y="232257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08376" y="232257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28616" y="232257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1736" y="232257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8860536" y="232257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2944368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356616" y="321868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3816" y="321868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08376" y="321868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28616" y="321868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1736" y="321868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60536" y="321868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7" name="Picture 38" descr="Picture 38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3840480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8" name="TextBox 38"/>
          <p:cNvSpPr txBox="1"/>
          <p:nvPr/>
        </p:nvSpPr>
        <p:spPr>
          <a:xfrm>
            <a:off x="356616" y="429768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3816" y="429768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008376" y="429768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28616" y="429768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031736" y="429768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8860536" y="429768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4" name="Picture 45" descr="Picture 4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4919472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5" name="TextBox 45"/>
          <p:cNvSpPr txBox="1"/>
          <p:nvPr/>
        </p:nvSpPr>
        <p:spPr>
          <a:xfrm>
            <a:off x="356616" y="537667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3816" y="537667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08376" y="537667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 Ю.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928616" y="537667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 федеральной службы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31736" y="537667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8860536" y="537667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1" name="Picture 52" descr="Picture 52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" y="5998464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2" name="TextBox 52"/>
          <p:cNvSpPr txBox="1"/>
          <p:nvPr/>
        </p:nvSpPr>
        <p:spPr>
          <a:xfrm>
            <a:off x="356616" y="645566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3816" y="645566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008376" y="645566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28616" y="645566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31736" y="645566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860536" y="645566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8" name="Picture 59" descr="Picture 5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16" y="7077456"/>
            <a:ext cx="996696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9052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2704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98424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60604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0632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685032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95935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5811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0383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6601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1173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739128"/>
            <a:ext cx="9976104" cy="4663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56616" y="9052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816" y="9052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08376" y="9052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28616" y="9052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1736" y="9052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860536" y="9052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3" name="Picture 24" descr="Picture 2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527048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4" name="TextBox 24"/>
          <p:cNvSpPr txBox="1"/>
          <p:nvPr/>
        </p:nvSpPr>
        <p:spPr>
          <a:xfrm>
            <a:off x="356616" y="198424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816" y="198424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08376" y="198424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28616" y="198424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1736" y="198424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8860536" y="198424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2606040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356616" y="30632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3816" y="30632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08376" y="30632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28616" y="30632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1736" y="30632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8860536" y="30632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7" name="Picture 38" descr="Picture 38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3685032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8" name="TextBox 38"/>
          <p:cNvSpPr txBox="1"/>
          <p:nvPr/>
        </p:nvSpPr>
        <p:spPr>
          <a:xfrm>
            <a:off x="356616" y="395935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3816" y="395935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008376" y="395935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 А.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28616" y="395935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031736" y="395935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8860536" y="395935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4" name="Picture 45" descr="Picture 4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4581144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5" name="TextBox 45"/>
          <p:cNvSpPr txBox="1"/>
          <p:nvPr/>
        </p:nvSpPr>
        <p:spPr>
          <a:xfrm>
            <a:off x="356616" y="50383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3816" y="5038344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08376" y="5038344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Увайдов М. И.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928616" y="5038344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31736" y="5038344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860536" y="5038344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1" name="Picture 52" descr="Picture 52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" y="5660136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2" name="TextBox 52"/>
          <p:cNvSpPr txBox="1"/>
          <p:nvPr/>
        </p:nvSpPr>
        <p:spPr>
          <a:xfrm>
            <a:off x="356616" y="6117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3816" y="611733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008376" y="611733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28616" y="611733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31736" y="611733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860536" y="611733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58" name="Picture 59" descr="Picture 5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16" y="6739128"/>
            <a:ext cx="996696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6309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90525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2704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4884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70632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39242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01421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636008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10328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53212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15391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356616"/>
            <a:ext cx="987552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14" name="Picture 15" descr="Picture 1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" name="TextBox 15"/>
          <p:cNvSpPr txBox="1"/>
          <p:nvPr/>
        </p:nvSpPr>
        <p:spPr>
          <a:xfrm>
            <a:off x="356616" y="90525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3816" y="90525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08376" y="90525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28616" y="90525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31736" y="90525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60536" y="90525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21" name="Picture 22" descr="Picture 22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527048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2" name="TextBox 22"/>
          <p:cNvSpPr txBox="1"/>
          <p:nvPr/>
        </p:nvSpPr>
        <p:spPr>
          <a:xfrm>
            <a:off x="356616" y="214884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3816" y="214884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08376" y="214884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28616" y="214884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1736" y="214884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60536" y="214884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6616" y="2770632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3816" y="2770632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08376" y="2770632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28616" y="2770632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31736" y="2770632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860536" y="2770632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3392424"/>
            <a:ext cx="9966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401421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401421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08376" y="4014216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28616" y="4014216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31736" y="401421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860536" y="4014216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1" name="Picture 42" descr="Picture 42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4636008"/>
            <a:ext cx="9966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2" name="TextBox 42"/>
          <p:cNvSpPr txBox="1"/>
          <p:nvPr/>
        </p:nvSpPr>
        <p:spPr>
          <a:xfrm>
            <a:off x="356616" y="4910328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3816" y="4910328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за достижение результата федерального проекта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08376" y="4910328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28616" y="4910328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31736" y="4910328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860536" y="4910328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5532120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5532120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08376" y="5532120"/>
            <a:ext cx="19202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 Л.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928616" y="5532120"/>
            <a:ext cx="21031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сельского хозяйства Российской Федерации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031736" y="5532120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Патрушев Д. Н.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860536" y="5532120"/>
            <a:ext cx="14630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6616" y="6153912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3816" y="6153912"/>
            <a:ext cx="21945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проекта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008376" y="6153912"/>
            <a:ext cx="19202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Осьмаков В. С.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28616" y="6153912"/>
            <a:ext cx="21031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031736" y="6153912"/>
            <a:ext cx="18288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Мантуров Д. В.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860536" y="6153912"/>
            <a:ext cx="1463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72237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72821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9809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295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407822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62686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517550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7241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62727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821424"/>
            <a:ext cx="9976104" cy="3840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616" y="722376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	Результаты федерального проекта по субъектам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108813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7256" y="108813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97096" y="108813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74136" y="108813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77656" y="108813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772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344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916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488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632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20456" y="145389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97096" y="145389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37176" y="145389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728216"/>
            <a:ext cx="9966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2020 года объем реализованных и (или) отгруженных на собственную переработку бобов соевых  и (или) семян рапса составит 7 167,4 тыс.тонн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2185416"/>
            <a:ext cx="3017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Справочно: в целом по Российской Федерации
(в соответствии с паспортом федерального проекта)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74136" y="218541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97096" y="218541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37176" y="218541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
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772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9344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63916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68488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7167.4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060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7632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8220456" y="218541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8677656" y="218541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6616" y="29809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по Российской Федерации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74136" y="29809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97096" y="2980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837176" y="2980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772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344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63916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73060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68488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5553.79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632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8220456" y="2980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8677656" y="29809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6616" y="35295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374136" y="35295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7096" y="3529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837176" y="3529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4772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344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916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060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8488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632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220456" y="3529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77656" y="35295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56616" y="407822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Тульская область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374136" y="407822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97096" y="4078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37176" y="4078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4772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9344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916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3060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8488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632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220456" y="4078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677656" y="407822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6616" y="462686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Тамбовская область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374136" y="462686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97096" y="4626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837176" y="4626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4772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9344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3916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060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8488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632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220456" y="4626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677656" y="462686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56616" y="517550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374136" y="517550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197096" y="5175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837176" y="5175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4772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9344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3916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3060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8488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632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220456" y="5175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677656" y="517550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56616" y="57241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Рязанская область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3374136" y="57241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197096" y="5724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37176" y="5724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4772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9344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3916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3060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8488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632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220456" y="5724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677656" y="57241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56616" y="62727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Орловская область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374136" y="62727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97096" y="6272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837176" y="6272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4772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9344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16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3060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8488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7632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220456" y="6272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677656" y="62727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56616" y="6821424"/>
            <a:ext cx="3017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374136" y="6821424"/>
            <a:ext cx="82296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197096" y="6821424"/>
            <a:ext cx="64008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4837176" y="6821424"/>
            <a:ext cx="64008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4772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9344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3916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73060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8488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77632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220456" y="6821424"/>
            <a:ext cx="4572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677656" y="6821424"/>
            <a:ext cx="16459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</a:t>
            </a:r>
          </a:p>
        </p:txBody>
      </p:sp>
      <p:sp>
        <p:nvSpPr>
          <p:cNvPr id="138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64592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9456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4320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9184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84048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38912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3776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48640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3504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58368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7132320"/>
            <a:ext cx="9976104" cy="731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362456"/>
            <a:ext cx="3017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3374136" y="13624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97096" y="1362456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837176" y="1362456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4772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9344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63916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73060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68488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7632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82204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8677656" y="1362456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(выполнение работ)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6616" y="164592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Липецкая область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74136" y="164592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97096" y="1645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837176" y="1645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772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344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3916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8488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632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204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677656" y="164592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6616" y="219456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Курская область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374136" y="219456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7096" y="21945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837176" y="21945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4772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344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916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060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8488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632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2204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77656" y="219456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56616" y="274320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Калужская область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374136" y="274320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97096" y="27432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37176" y="27432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4772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9344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916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3060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8488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7.8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632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2204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677656" y="274320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6616" y="329184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Воронежская область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374136" y="329184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97096" y="32918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837176" y="32918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4772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9344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3916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060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8488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205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632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2204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677656" y="329184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56616" y="384048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374136" y="384048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197096" y="38404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837176" y="38404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4772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9344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3916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3060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8488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6.7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632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2204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677656" y="384048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56616" y="438912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Брянская область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3374136" y="438912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197096" y="43891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37176" y="43891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4772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9344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3916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3060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8488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632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2204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677656" y="438912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56616" y="493776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Белгородская область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374136" y="493776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97096" y="49377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837176" y="49377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4772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9344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16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3060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8488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7632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2204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677656" y="493776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56616" y="548640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374136" y="548640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197096" y="54864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4837176" y="54864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4772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9344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3916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73060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8488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77632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2204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677656" y="548640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56616" y="603504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Калининградская область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374136" y="603504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197096" y="60350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837176" y="60350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54772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9344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3916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73060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8488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104.3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632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2204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677656" y="603504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56616" y="658368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Псковская область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3374136" y="658368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197096" y="65836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4837176" y="65836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54772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59344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63916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73060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68488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7632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2204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677656" y="658368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356616" y="7132320"/>
            <a:ext cx="301752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3" name="TextBox 163"/>
          <p:cNvSpPr txBox="1"/>
          <p:nvPr/>
        </p:nvSpPr>
        <p:spPr>
          <a:xfrm>
            <a:off x="3374136" y="713232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4" name="TextBox 164"/>
          <p:cNvSpPr txBox="1"/>
          <p:nvPr/>
        </p:nvSpPr>
        <p:spPr>
          <a:xfrm>
            <a:off x="4197096" y="7132320"/>
            <a:ext cx="6400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5" name="TextBox 165"/>
          <p:cNvSpPr txBox="1"/>
          <p:nvPr/>
        </p:nvSpPr>
        <p:spPr>
          <a:xfrm>
            <a:off x="4837176" y="7132320"/>
            <a:ext cx="6400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6" name="TextBox 166"/>
          <p:cNvSpPr txBox="1"/>
          <p:nvPr/>
        </p:nvSpPr>
        <p:spPr>
          <a:xfrm>
            <a:off x="54772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7" name="TextBox 167"/>
          <p:cNvSpPr txBox="1"/>
          <p:nvPr/>
        </p:nvSpPr>
        <p:spPr>
          <a:xfrm>
            <a:off x="59344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8" name="TextBox 168"/>
          <p:cNvSpPr txBox="1"/>
          <p:nvPr/>
        </p:nvSpPr>
        <p:spPr>
          <a:xfrm>
            <a:off x="63916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9" name="TextBox 169"/>
          <p:cNvSpPr txBox="1"/>
          <p:nvPr/>
        </p:nvSpPr>
        <p:spPr>
          <a:xfrm>
            <a:off x="73060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0" name="TextBox 170"/>
          <p:cNvSpPr txBox="1"/>
          <p:nvPr/>
        </p:nvSpPr>
        <p:spPr>
          <a:xfrm>
            <a:off x="68488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1" name="TextBox 171"/>
          <p:cNvSpPr txBox="1"/>
          <p:nvPr/>
        </p:nvSpPr>
        <p:spPr>
          <a:xfrm>
            <a:off x="77632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2" name="TextBox 172"/>
          <p:cNvSpPr txBox="1"/>
          <p:nvPr/>
        </p:nvSpPr>
        <p:spPr>
          <a:xfrm>
            <a:off x="82204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3" name="TextBox 173"/>
          <p:cNvSpPr txBox="1"/>
          <p:nvPr/>
        </p:nvSpPr>
        <p:spPr>
          <a:xfrm>
            <a:off x="8677656" y="7132320"/>
            <a:ext cx="164592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4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475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379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865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93522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48386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03250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5811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1297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67842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22706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775704"/>
            <a:ext cx="9976104" cy="4297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362456"/>
            <a:ext cx="301752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74136" y="1362456"/>
            <a:ext cx="82296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97096" y="1362456"/>
            <a:ext cx="64008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37176" y="1362456"/>
            <a:ext cx="64008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772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9344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916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060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488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7632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204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677656" y="1362456"/>
            <a:ext cx="164592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56616" y="18379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74136" y="18379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97096" y="1837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37176" y="1837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4772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9344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916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3060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488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632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2204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677656" y="18379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56616" y="23865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Северо-Кавказский федеральный округ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374136" y="23865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197096" y="2386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837176" y="2386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4772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9344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3916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060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8488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7632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204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677656" y="23865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56616" y="293522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Ставропольский край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374136" y="293522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197096" y="2935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837176" y="2935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4772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9344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3916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3060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8488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7632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2204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677656" y="293522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56616" y="348386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Северная Осетия - Алания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374136" y="348386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97096" y="3483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837176" y="3483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4772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9344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916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3060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8488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7632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2204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677656" y="348386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56616" y="403250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374136" y="403250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197096" y="4032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837176" y="4032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4772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9344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3916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3060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68488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7632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2204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677656" y="403250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56616" y="45811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Чувашская Республика - Чувашия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374136" y="45811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197096" y="4581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837176" y="4581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4772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9344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3916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3060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8488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11.83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7632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2204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677656" y="45811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56616" y="51297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Кировская область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374136" y="51297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97096" y="5129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837176" y="5129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4772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9344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916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3060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8488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13.3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77632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82204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677656" y="51297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56616" y="567842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374136" y="567842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4197096" y="56784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837176" y="56784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54772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9344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3916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3060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8488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23.3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77632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2204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677656" y="567842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56616" y="622706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Пензенская область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374136" y="622706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4197096" y="62270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37176" y="62270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54772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59344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63916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73060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8488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42.5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7632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8220456" y="62270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677656" y="622706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356616" y="6775704"/>
            <a:ext cx="3017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Башкортостан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374136" y="6775704"/>
            <a:ext cx="82296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4197096" y="6775704"/>
            <a:ext cx="64008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837176" y="6775704"/>
            <a:ext cx="64008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54772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59344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63916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3060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68488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77632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8220456" y="6775704"/>
            <a:ext cx="45720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677656" y="6775704"/>
            <a:ext cx="16459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</a:t>
            </a:r>
          </a:p>
        </p:txBody>
      </p:sp>
      <p:sp>
        <p:nvSpPr>
          <p:cNvPr id="161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64592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9456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74320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29184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84048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38912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3776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48640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3504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58368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7132320"/>
            <a:ext cx="9976104" cy="731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362456"/>
            <a:ext cx="3017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3374136" y="13624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97096" y="1362456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837176" y="1362456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4772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9344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63916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73060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68488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7632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8220456" y="1362456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8677656" y="1362456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(выполнение работ)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6616" y="164592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 (Татарстан)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74136" y="164592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97096" y="1645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837176" y="1645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772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344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3916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8488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632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20456" y="1645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677656" y="164592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6616" y="219456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Самарская область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374136" y="219456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7096" y="21945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837176" y="21945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4772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344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916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060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8488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60.5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632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220456" y="21945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77656" y="219456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56616" y="274320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Удмуртская Республика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374136" y="274320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97096" y="27432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37176" y="27432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4772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9344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916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3060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8488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632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220456" y="27432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677656" y="274320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6616" y="329184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Саратовская область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374136" y="329184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97096" y="32918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837176" y="32918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4772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9344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3916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060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8488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632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220456" y="32918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677656" y="329184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56616" y="384048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374136" y="384048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197096" y="38404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837176" y="38404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4772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9344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3916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3060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8488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632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220456" y="38404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677656" y="384048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56616" y="438912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Курганская область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3374136" y="438912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197096" y="43891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37176" y="43891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4772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9344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3916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3060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8488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632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220456" y="43891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677656" y="438912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56616" y="493776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374136" y="493776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97096" y="49377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837176" y="493776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4772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9344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16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3060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8488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7632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220456" y="493776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677656" y="493776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56616" y="548640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Новосибирская область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374136" y="548640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197096" y="54864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4837176" y="548640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4772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9344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3916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73060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8488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77632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220456" y="548640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677656" y="548640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56616" y="603504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Томская область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374136" y="603504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197096" y="60350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837176" y="603504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54772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9344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3916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73060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8488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18.5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632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220456" y="603504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677656" y="603504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56616" y="658368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Алтайский край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3374136" y="658368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197096" y="65836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4837176" y="65836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54772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59344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63916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73060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68488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310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7632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220456" y="65836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677656" y="658368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356616" y="7132320"/>
            <a:ext cx="301752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3" name="TextBox 163"/>
          <p:cNvSpPr txBox="1"/>
          <p:nvPr/>
        </p:nvSpPr>
        <p:spPr>
          <a:xfrm>
            <a:off x="3374136" y="7132320"/>
            <a:ext cx="8229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4" name="TextBox 164"/>
          <p:cNvSpPr txBox="1"/>
          <p:nvPr/>
        </p:nvSpPr>
        <p:spPr>
          <a:xfrm>
            <a:off x="4197096" y="7132320"/>
            <a:ext cx="6400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5" name="TextBox 165"/>
          <p:cNvSpPr txBox="1"/>
          <p:nvPr/>
        </p:nvSpPr>
        <p:spPr>
          <a:xfrm>
            <a:off x="4837176" y="7132320"/>
            <a:ext cx="6400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6" name="TextBox 166"/>
          <p:cNvSpPr txBox="1"/>
          <p:nvPr/>
        </p:nvSpPr>
        <p:spPr>
          <a:xfrm>
            <a:off x="54772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7" name="TextBox 167"/>
          <p:cNvSpPr txBox="1"/>
          <p:nvPr/>
        </p:nvSpPr>
        <p:spPr>
          <a:xfrm>
            <a:off x="59344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8" name="TextBox 168"/>
          <p:cNvSpPr txBox="1"/>
          <p:nvPr/>
        </p:nvSpPr>
        <p:spPr>
          <a:xfrm>
            <a:off x="63916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9" name="TextBox 169"/>
          <p:cNvSpPr txBox="1"/>
          <p:nvPr/>
        </p:nvSpPr>
        <p:spPr>
          <a:xfrm>
            <a:off x="73060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0" name="TextBox 170"/>
          <p:cNvSpPr txBox="1"/>
          <p:nvPr/>
        </p:nvSpPr>
        <p:spPr>
          <a:xfrm>
            <a:off x="68488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1" name="TextBox 171"/>
          <p:cNvSpPr txBox="1"/>
          <p:nvPr/>
        </p:nvSpPr>
        <p:spPr>
          <a:xfrm>
            <a:off x="77632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2" name="TextBox 172"/>
          <p:cNvSpPr txBox="1"/>
          <p:nvPr/>
        </p:nvSpPr>
        <p:spPr>
          <a:xfrm>
            <a:off x="8220456" y="7132320"/>
            <a:ext cx="4572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73" name="TextBox 173"/>
          <p:cNvSpPr txBox="1"/>
          <p:nvPr/>
        </p:nvSpPr>
        <p:spPr>
          <a:xfrm>
            <a:off x="8677656" y="7132320"/>
            <a:ext cx="164592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74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475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379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865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93522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48386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03250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58114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12978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67842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227064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6616" y="1362456"/>
            <a:ext cx="301752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Иркутская область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74136" y="1362456"/>
            <a:ext cx="82296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97096" y="1362456"/>
            <a:ext cx="64008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37176" y="1362456"/>
            <a:ext cx="64008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772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344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916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060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488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47.5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632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20456" y="1362456"/>
            <a:ext cx="4572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77656" y="1362456"/>
            <a:ext cx="164592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6616" y="18379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- Кузбасс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374136" y="18379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97096" y="1837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37176" y="18379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4772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9344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916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3060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8488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110.26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632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20456" y="18379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677656" y="18379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56616" y="23865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Омская область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374136" y="23865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2386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837176" y="23865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4772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9344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3916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3060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8488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153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7632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20456" y="23865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677656" y="23865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56616" y="293522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Красноярский край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374136" y="293522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197096" y="2935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837176" y="29352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4772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9344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3916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3060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8488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7632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220456" y="29352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677656" y="293522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56616" y="348386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374136" y="348386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197096" y="3483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37176" y="348386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4772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9344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916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3060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8488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632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220456" y="348386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677656" y="348386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56616" y="403250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Приморский край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374136" y="403250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197096" y="4032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837176" y="40325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4772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9344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3916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73060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8488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447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7632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8220456" y="40325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677656" y="403250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56616" y="458114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374136" y="458114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4197096" y="4581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837176" y="458114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4772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9344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63916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73060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8488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632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220456" y="458114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677656" y="458114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356616" y="512978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Амурская область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374136" y="512978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197096" y="5129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37176" y="512978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4772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9344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916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3060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8488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1127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632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220456" y="512978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8677656" y="512978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356616" y="567842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Забайкальский край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374136" y="567842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Тысяча тонн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197096" y="56784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4837176" y="567842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54772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59344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63916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73060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8488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77632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8220456" y="567842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677656" y="567842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услуг (выполнение работ)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356616" y="6227064"/>
            <a:ext cx="9966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введено в эксплуатацию мелиорируемых земель для выращивания экспортно-ориентированной сельскохозяйственной продукции за счет реконструкции, технического перевооружения и строительства новых мелиоративных систем общего и индивидуального пользования и  вовлечено в оборот выбывших сельскохозяйственных угодий для выращивания экспортно-ориентированной сельскохозяйственной продукции за счет проведения культуртехнических мероприятий в объеме не менее 670 тыс. га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56616" y="7022592"/>
            <a:ext cx="3017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8" name="TextBox 138"/>
          <p:cNvSpPr txBox="1"/>
          <p:nvPr/>
        </p:nvSpPr>
        <p:spPr>
          <a:xfrm>
            <a:off x="3374136" y="7022592"/>
            <a:ext cx="8229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9" name="TextBox 139"/>
          <p:cNvSpPr txBox="1"/>
          <p:nvPr/>
        </p:nvSpPr>
        <p:spPr>
          <a:xfrm>
            <a:off x="4197096" y="7022592"/>
            <a:ext cx="64008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0" name="TextBox 140"/>
          <p:cNvSpPr txBox="1"/>
          <p:nvPr/>
        </p:nvSpPr>
        <p:spPr>
          <a:xfrm>
            <a:off x="4837176" y="7022592"/>
            <a:ext cx="64008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1" name="TextBox 141"/>
          <p:cNvSpPr txBox="1"/>
          <p:nvPr/>
        </p:nvSpPr>
        <p:spPr>
          <a:xfrm>
            <a:off x="54772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59344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63916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68488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73060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77632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8220456" y="7022592"/>
            <a:ext cx="4572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8677656" y="7022592"/>
            <a:ext cx="16459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266090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3959352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450799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806440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7104888"/>
            <a:ext cx="9976104" cy="1005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36245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Справочно: в целом по Российской Федерации
(в соответствии с паспортом федерального проекта)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74136" y="136245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97096" y="136245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37176" y="136245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
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772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344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38.37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916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80.348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488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110.34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060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289.97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632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470.97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20456" y="13624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7656" y="136245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6616" y="266090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по Российской Федерации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74136" y="266090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97096" y="266090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37176" y="266090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4772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44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38365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916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80716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433221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488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111366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7632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8220456" y="2660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8677656" y="266090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6616" y="3959352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374136" y="3959352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97096" y="39593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837176" y="39593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4772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344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3916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3060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488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7632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20456" y="395935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677656" y="39593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450799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Брянская область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374136" y="450799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97096" y="450799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37176" y="450799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4772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9344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916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060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9279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8488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7632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20456" y="450799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677656" y="450799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5806440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Калужская область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374136" y="5806440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197096" y="580644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837176" y="580644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54772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9344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3916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3060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8488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7632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20456" y="580644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677656" y="5806440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56616" y="7104888"/>
            <a:ext cx="3017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4" name="TextBox 84"/>
          <p:cNvSpPr txBox="1"/>
          <p:nvPr/>
        </p:nvSpPr>
        <p:spPr>
          <a:xfrm>
            <a:off x="3374136" y="7104888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5" name="TextBox 85"/>
          <p:cNvSpPr txBox="1"/>
          <p:nvPr/>
        </p:nvSpPr>
        <p:spPr>
          <a:xfrm>
            <a:off x="4197096" y="7104888"/>
            <a:ext cx="6400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6" name="TextBox 86"/>
          <p:cNvSpPr txBox="1"/>
          <p:nvPr/>
        </p:nvSpPr>
        <p:spPr>
          <a:xfrm>
            <a:off x="4837176" y="7104888"/>
            <a:ext cx="6400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7" name="TextBox 87"/>
          <p:cNvSpPr txBox="1"/>
          <p:nvPr/>
        </p:nvSpPr>
        <p:spPr>
          <a:xfrm>
            <a:off x="54772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88"/>
          <p:cNvSpPr txBox="1"/>
          <p:nvPr/>
        </p:nvSpPr>
        <p:spPr>
          <a:xfrm>
            <a:off x="59344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9" name="TextBox 89"/>
          <p:cNvSpPr txBox="1"/>
          <p:nvPr/>
        </p:nvSpPr>
        <p:spPr>
          <a:xfrm>
            <a:off x="63916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90" name="TextBox 90"/>
          <p:cNvSpPr txBox="1"/>
          <p:nvPr/>
        </p:nvSpPr>
        <p:spPr>
          <a:xfrm>
            <a:off x="73060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91" name="TextBox 91"/>
          <p:cNvSpPr txBox="1"/>
          <p:nvPr/>
        </p:nvSpPr>
        <p:spPr>
          <a:xfrm>
            <a:off x="68488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92" name="TextBox 92"/>
          <p:cNvSpPr txBox="1"/>
          <p:nvPr/>
        </p:nvSpPr>
        <p:spPr>
          <a:xfrm>
            <a:off x="77632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93" name="TextBox 93"/>
          <p:cNvSpPr txBox="1"/>
          <p:nvPr/>
        </p:nvSpPr>
        <p:spPr>
          <a:xfrm>
            <a:off x="8220456" y="7104888"/>
            <a:ext cx="4572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94" name="TextBox 94"/>
          <p:cNvSpPr txBox="1"/>
          <p:nvPr/>
        </p:nvSpPr>
        <p:spPr>
          <a:xfrm>
            <a:off x="8677656" y="7104888"/>
            <a:ext cx="16459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95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11978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560320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858768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15721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6455664"/>
            <a:ext cx="9976104" cy="7498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362456"/>
            <a:ext cx="301752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Курская область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74136" y="1362456"/>
            <a:ext cx="82296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97096" y="1362456"/>
            <a:ext cx="64008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37176" y="1362456"/>
            <a:ext cx="64008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4772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344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916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060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488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632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20456" y="1362456"/>
            <a:ext cx="45720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7656" y="1362456"/>
            <a:ext cx="1645920" cy="1197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56616" y="2560320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74136" y="2560320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97096" y="256032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37176" y="256032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4772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44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916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488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7632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20456" y="25603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77656" y="2560320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6616" y="3858768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Рязанская область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374136" y="3858768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97096" y="3858768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837176" y="3858768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54772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344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1215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3916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3060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43215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488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7632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20456" y="3858768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677656" y="3858768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515721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Смоленская область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374136" y="515721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97096" y="515721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37176" y="515721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4772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9344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916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060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26600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8488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7632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20456" y="5157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677656" y="515721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6455664"/>
            <a:ext cx="301752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374136" y="6455664"/>
            <a:ext cx="82296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197096" y="6455664"/>
            <a:ext cx="64008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837176" y="6455664"/>
            <a:ext cx="64008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54772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9344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3916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3060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8488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7632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20456" y="6455664"/>
            <a:ext cx="45720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677656" y="6455664"/>
            <a:ext cx="1645920" cy="7498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</a:t>
            </a:r>
          </a:p>
        </p:txBody>
      </p:sp>
      <p:sp>
        <p:nvSpPr>
          <p:cNvPr id="83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21214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666744"/>
            <a:ext cx="9976104" cy="35387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документов, подтверждающих соответствие продукции АПК санитарно-гигиеническим (эпидемиологическим) требованиям, направленных на увеличение экспортного потенциала Российской Федерации в отношении продукции АПК.
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3666744"/>
            <a:ext cx="45720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3666744"/>
            <a:ext cx="182880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Согласованы разрешительные документы, подтверждающие соответствие санитарно-гигиеническим (эпидемиологическим) требованиям по следующим видам продукции: мясо птицы, свинина, говядина, молочная продукция и/или другие товары, подлежащие санитарно-гигиеническому (эпидемиологическому) контролю, - не менее чем в 5 (пять) из следующих стран: Китай, Республика Корея, Япония, Турция,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3666744"/>
            <a:ext cx="8229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3666744"/>
            <a:ext cx="8229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3666744"/>
            <a:ext cx="3657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666744"/>
            <a:ext cx="21945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666744"/>
            <a:ext cx="1280160" cy="3538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15798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45643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75488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5303520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6601968"/>
            <a:ext cx="9976104" cy="6035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362456"/>
            <a:ext cx="3017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374136" y="136245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3624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837176" y="13624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4772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9344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3916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060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8488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77632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220456" y="136245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677656" y="136245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перевооружение, приобретение) объекта недвижимого имущества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16" y="215798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Тульская область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74136" y="215798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97096" y="215798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37176" y="215798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54772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344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916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060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8356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88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632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20456" y="215798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77656" y="215798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345643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74136" y="345643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97096" y="345643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37176" y="345643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54772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344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916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3060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8488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632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20456" y="34564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677656" y="345643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475488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374136" y="475488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97096" y="47548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37176" y="475488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4772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344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3916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3060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8488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632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20456" y="475488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77656" y="475488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6616" y="5303520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Новгородская область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374136" y="5303520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197096" y="530352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37176" y="5303520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54772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9344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3916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16100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8488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7632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220456" y="5303520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7656" y="5303520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6616" y="6601968"/>
            <a:ext cx="301752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Псковская область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374136" y="6601968"/>
            <a:ext cx="8229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197096" y="6601968"/>
            <a:ext cx="64008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37176" y="6601968"/>
            <a:ext cx="64008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88"/>
          <p:cNvSpPr txBox="1"/>
          <p:nvPr/>
        </p:nvSpPr>
        <p:spPr>
          <a:xfrm>
            <a:off x="54772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9344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3916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8488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632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220456" y="6601968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77656" y="6601968"/>
            <a:ext cx="164592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</a:t>
            </a:r>
          </a:p>
        </p:txBody>
      </p:sp>
      <p:sp>
        <p:nvSpPr>
          <p:cNvPr id="96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322576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87121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16966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546811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6766560"/>
            <a:ext cx="9976104" cy="4389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362456"/>
            <a:ext cx="3017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374136" y="1362456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83717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477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934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3916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060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8488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7763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220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677656" y="1362456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перевооружение, приобретение) объекта недвижимого имущества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16" y="2322576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74136" y="2322576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97096" y="2322576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37176" y="2322576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4772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344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916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060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88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632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20456" y="2322576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77656" y="2322576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287121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Астраханская область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74136" y="287121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97096" y="287121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37176" y="287121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54772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344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916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3060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6950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8488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632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20456" y="287121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677656" y="287121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416966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Волгоградская область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374136" y="416966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97096" y="416966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37176" y="416966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54772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344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3916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4540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3060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9140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8488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5840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632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20456" y="416966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77656" y="416966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6616" y="546811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374136" y="546811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197096" y="546811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37176" y="546811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54772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9344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3916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6408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10408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8488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7908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7632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2204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7656" y="546811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6616" y="6766560"/>
            <a:ext cx="3017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Адыгея (Адыгея)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374136" y="6766560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19709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3717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88"/>
          <p:cNvSpPr txBox="1"/>
          <p:nvPr/>
        </p:nvSpPr>
        <p:spPr>
          <a:xfrm>
            <a:off x="5477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934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3916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8488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63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220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77656" y="6766560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</a:t>
            </a:r>
          </a:p>
        </p:txBody>
      </p:sp>
      <p:sp>
        <p:nvSpPr>
          <p:cNvPr id="96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32257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62102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919472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546811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6766560"/>
            <a:ext cx="9976104" cy="4389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362456"/>
            <a:ext cx="3017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374136" y="1362456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83717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477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934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3916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060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8488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7763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220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677656" y="1362456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перевооружение, приобретение) объекта недвижимого имущества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16" y="232257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74136" y="232257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9709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3717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5477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34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916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060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13000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88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63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20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77656" y="232257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362102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74136" y="362102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9709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3717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5477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34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916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3060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8488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63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20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677656" y="362102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4919472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Северо-Кавказский федеральный округ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374136" y="4919472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97096" y="491947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37176" y="491947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4772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344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3916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3060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8488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632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20456" y="491947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77656" y="491947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6616" y="546811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Кабардино-Балкарская Республика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374136" y="546811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197096" y="546811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37176" y="546811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54772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9344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3916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15720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8488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9720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7632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220456" y="546811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7656" y="546811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6616" y="6766560"/>
            <a:ext cx="3017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Дагестан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374136" y="6766560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19709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3717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88"/>
          <p:cNvSpPr txBox="1"/>
          <p:nvPr/>
        </p:nvSpPr>
        <p:spPr>
          <a:xfrm>
            <a:off x="5477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934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3916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1450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8968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8488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1950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63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220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77656" y="6766560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</a:t>
            </a:r>
          </a:p>
        </p:txBody>
      </p:sp>
      <p:sp>
        <p:nvSpPr>
          <p:cNvPr id="96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32257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62102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91947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6217920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6766560"/>
            <a:ext cx="9976104" cy="4389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362456"/>
            <a:ext cx="3017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374136" y="1362456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83717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477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934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3916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060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8488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7763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220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677656" y="1362456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перевооружение, приобретение) объекта недвижимого имущества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616" y="232257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Ставропольский край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74136" y="232257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9709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3717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5477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34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3894.7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916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11894.7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060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30194.7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88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14194.7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63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20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77656" y="232257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362102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Чеченская Республика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74136" y="362102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9709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3717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5477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34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916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3060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8488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63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20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677656" y="362102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491947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Ингушетия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374136" y="491947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97096" y="491947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37176" y="491947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54772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344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3916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3060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8488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632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204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77656" y="491947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6616" y="6217920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374136" y="6217920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197096" y="6217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37176" y="6217920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4772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9344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3916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8488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7632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220456" y="6217920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7656" y="6217920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6616" y="6766560"/>
            <a:ext cx="3017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374136" y="6766560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19709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37176" y="6766560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88"/>
          <p:cNvSpPr txBox="1"/>
          <p:nvPr/>
        </p:nvSpPr>
        <p:spPr>
          <a:xfrm>
            <a:off x="5477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934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3916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1835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8488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632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220456" y="6766560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77656" y="6766560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</a:t>
            </a:r>
          </a:p>
        </p:txBody>
      </p:sp>
      <p:sp>
        <p:nvSpPr>
          <p:cNvPr id="96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232257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62102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91947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6217920"/>
            <a:ext cx="9976104" cy="9875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362456"/>
            <a:ext cx="3017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374136" y="1362456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19709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837176" y="1362456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477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934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3916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3060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68488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77632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8220456" y="1362456"/>
            <a:ext cx="4572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677656" y="1362456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перевооружение, приобретение) объекта недвижимого имущества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6616" y="232257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 (Татарстан)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74136" y="232257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9709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37176" y="232257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477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4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916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488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7632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20456" y="232257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77656" y="232257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6616" y="362102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Ульяновская область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374136" y="362102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9709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837176" y="362102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5477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34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3916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3060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488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7632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20456" y="362102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677656" y="362102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491947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Саратовская область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374136" y="491947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97096" y="491947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37176" y="491947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4772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9344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2275.3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916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3048.3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3060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7425.3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8488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3948.3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7632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20456" y="491947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677656" y="491947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6217920"/>
            <a:ext cx="301752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Самарская область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374136" y="6217920"/>
            <a:ext cx="82296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197096" y="6217920"/>
            <a:ext cx="64008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837176" y="6217920"/>
            <a:ext cx="64008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54772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9344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1440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3916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3990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3060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16790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8488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5490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7632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20456" y="6217920"/>
            <a:ext cx="45720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677656" y="6217920"/>
            <a:ext cx="1645920" cy="9875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</a:t>
            </a:r>
          </a:p>
        </p:txBody>
      </p:sp>
      <p:sp>
        <p:nvSpPr>
          <p:cNvPr id="83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819656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118104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66674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4965192"/>
            <a:ext cx="9976104" cy="5486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551383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6812280"/>
            <a:ext cx="9976104" cy="3931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6616" y="1362456"/>
            <a:ext cx="3017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374136" y="136245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362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837176" y="1362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4772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9344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63916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73060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68488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77632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220456" y="136245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8677656" y="1362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недвижимого имущества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616" y="1819656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Оренбургская область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74136" y="1819656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97096" y="181965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37176" y="1819656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54772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344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2750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916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3750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060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3750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8488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3750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632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220456" y="1819656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677656" y="1819656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616" y="3118104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374136" y="3118104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197096" y="31181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37176" y="3118104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4772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9344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916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3060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8488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632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220456" y="3118104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677656" y="3118104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6616" y="366674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Курганская область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374136" y="366674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197096" y="366674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837176" y="366674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54772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9344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3916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3060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31000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8488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7632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220456" y="36667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677656" y="366674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56616" y="4965192"/>
            <a:ext cx="30175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374136" y="4965192"/>
            <a:ext cx="8229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197096" y="496519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837176" y="496519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4772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9344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3916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3060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8488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7632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220456" y="4965192"/>
            <a:ext cx="4572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677656" y="496519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56616" y="551383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Иркутская область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374136" y="551383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197096" y="551383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37176" y="551383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9" name="TextBox 89"/>
          <p:cNvSpPr txBox="1"/>
          <p:nvPr/>
        </p:nvSpPr>
        <p:spPr>
          <a:xfrm>
            <a:off x="54772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9344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916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3060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8488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632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220456" y="551383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677656" y="551383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56616" y="6812280"/>
            <a:ext cx="3017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374136" y="6812280"/>
            <a:ext cx="82296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197096" y="6812280"/>
            <a:ext cx="64008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4837176" y="6812280"/>
            <a:ext cx="64008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4772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9344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63916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3060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8488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77632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220456" y="6812280"/>
            <a:ext cx="45720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677656" y="6812280"/>
            <a:ext cx="16459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9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1362456"/>
            <a:ext cx="9976104" cy="155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17904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816352"/>
            <a:ext cx="9976104" cy="12984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6616" y="722376"/>
            <a:ext cx="30175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7256" y="722376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реализации федерального проекта, год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97096" y="722376"/>
            <a:ext cx="12801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4136" y="722376"/>
            <a:ext cx="82296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77656" y="722376"/>
            <a:ext cx="1645920" cy="640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77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34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916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488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060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632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20456" y="10881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9709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37176" y="1088136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362456"/>
            <a:ext cx="301752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374136" y="1362456"/>
            <a:ext cx="8229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197096" y="1362456"/>
            <a:ext cx="64008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4837176" y="1362456"/>
            <a:ext cx="64008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4772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9344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63916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73060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8488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632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220456" y="1362456"/>
            <a:ext cx="4572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8677656" y="1362456"/>
            <a:ext cx="164592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56616" y="1517904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Забайкальский край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74136" y="1517904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97096" y="151790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37176" y="1517904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54772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9344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916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60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56800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488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7632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20456" y="151790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677656" y="1517904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56616" y="2816352"/>
            <a:ext cx="30175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Амурская область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374136" y="2816352"/>
            <a:ext cx="8229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Гектар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197096" y="281635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37176" y="2816352"/>
            <a:ext cx="64008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54772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9344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3916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060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38800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8488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29100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7632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220456" y="2816352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677656" y="2816352"/>
            <a:ext cx="164592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(реконструкция, техническое перевооружение, приобретение) объекта недвижимого имущества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264024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30060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4632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828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2861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0268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3925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215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672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	Финансовое обеспечение реализации федерального проекта по субъектам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4515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45152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4515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72584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9087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Центральный федеральный округ, в том числе: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480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4632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21108.61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7784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6801.03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6997.96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4088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7240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03920" y="1908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35440" y="19087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34907.60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2365920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4632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20382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6597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6788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23659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35440" y="2365920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33767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64024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4632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20382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6597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6788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640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5440" y="264024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33767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30060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35440" y="30060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34907.60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4632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21108.61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6801.03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6997.96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3006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46320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4632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4632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346320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828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35440" y="3828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84632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828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42861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Белгородская область, в том числе: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4286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42861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7433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7433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7433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50268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50268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50268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3925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3925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392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8497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8497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849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6215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6215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672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Брянская область, в том числе: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235440" y="6672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7129944"/>
            <a:ext cx="374904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48463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41148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9235440" y="7129944"/>
            <a:ext cx="109728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557784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630936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704088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77724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9" name="TextBox 149"/>
          <p:cNvSpPr txBox="1"/>
          <p:nvPr/>
        </p:nvSpPr>
        <p:spPr>
          <a:xfrm>
            <a:off x="85039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8264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15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472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2130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5787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4017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8589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59959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965352"/>
            <a:ext cx="9957816" cy="228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493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493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015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015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472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Владимирская область, в том числе: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472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92954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92954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2130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2130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5787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5787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359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0359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017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017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589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Воронежская область, в том числе: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235440" y="58589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16128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16128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59959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59959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965352"/>
            <a:ext cx="374904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6965352"/>
            <a:ext cx="109728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3659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23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56378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929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7525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2097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95036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316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139088"/>
            <a:ext cx="9957816" cy="548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20001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20001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3659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3659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823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Калужская область, в том числе: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9 334,38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35440" y="2823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9 334,38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28032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8 961,00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28032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8 961,00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637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8 961,00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5637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8 961,00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929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9 334,38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929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9 334,38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867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3867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525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7525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2097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Курская область, в том числе: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52097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6669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6669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950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950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16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16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7332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7332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39088"/>
            <a:ext cx="374904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39088"/>
            <a:ext cx="109728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7772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22576"/>
            <a:ext cx="9976104" cy="276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084064"/>
            <a:ext cx="9976104" cy="21214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Бахрейн, Кувейт, Оман, Катар, Саудовская Аравия, ОАЭ, Иран, Ирак, Индия и другие.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2322576"/>
            <a:ext cx="45720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2322576"/>
            <a:ext cx="182880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и реализована дорожная карта создания системы прослеживаемости растениеводческой продукции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2322576"/>
            <a:ext cx="8229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322576"/>
            <a:ext cx="8229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2322576"/>
            <a:ext cx="3657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322576"/>
            <a:ext cx="21945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322576"/>
            <a:ext cx="12801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5084064"/>
            <a:ext cx="45720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5084064"/>
            <a:ext cx="182880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и реализована дорожная карта создания системы прослеживаемости продукции рыболовства и аквакультуры.
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5084064"/>
            <a:ext cx="8229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5084064"/>
            <a:ext cx="8229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5084064"/>
            <a:ext cx="3657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5084064"/>
            <a:ext cx="21945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5084064"/>
            <a:ext cx="1280160" cy="21214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023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45296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8596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0517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87468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33188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07254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4383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6126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71846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945296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Липецкая область, в том числе: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35440" y="1945296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402496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402496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859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859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0517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0517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0892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50892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8746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8746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318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Московская область, в том числе: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35440" y="43318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8908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78908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789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725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0725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072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383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383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38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9550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89550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8955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6126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26126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1846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Орловская область, в том числе: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7184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9235440" y="671846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75664"/>
            <a:ext cx="374904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75664"/>
            <a:ext cx="109728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75664"/>
            <a:ext cx="7315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8264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15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472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386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8439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6669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1241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864768"/>
            <a:ext cx="9957816" cy="3291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6493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35440" y="26493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015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015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472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Рязанская область, в том числе: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11 774,23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57784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0936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04088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7724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5039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235440" y="3472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11 774,23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3929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11 421,00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3929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11 421,00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386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11 421,00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386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11 421,00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48439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11 774,23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48439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11 774,23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3011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3011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56669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6669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1241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Смоленская область, в том числе: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57784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630936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704088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77240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850392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9235440" y="61241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5813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5813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65760" y="6864768"/>
            <a:ext cx="374904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8463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1148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235440" y="6864768"/>
            <a:ext cx="109728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1005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643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4665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29237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66436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030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485308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31028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05095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4167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43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43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1007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1007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4665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4665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9237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Тамбовская область, в том числе: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29237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3809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3809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664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664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30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30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48732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48732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85308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485308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31028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Тверская область, в том числе: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6 801,03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6 997,96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3102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9235440" y="531028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13 798,99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767488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767488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13 385,00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6 597,00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6 788,00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7674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05095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05095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13 385,00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6 597,00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6 788,00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4167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4167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13 798,99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6 801,03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6 997,96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873912"/>
            <a:ext cx="374904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484632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11480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9235440" y="6873912"/>
            <a:ext cx="109728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557784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630936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04088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777240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850392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643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00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414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2071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030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21884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58460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0418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4075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864768"/>
            <a:ext cx="9957816" cy="3291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43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43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100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Тульская область, в том числе: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5440" y="2100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55794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55794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8414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28414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2071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2071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664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664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30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30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4873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Северо-Западный федеральный округ, в том числе: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84632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15948.45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15948.45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16411.34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44873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48308.24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944528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84632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15470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15470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15919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4944528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4944528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46859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21884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84632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15470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15470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15919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21884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9235440" y="521884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46859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58460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235440" y="558460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48308.24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84632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15948.45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15948.45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16411.34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58460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0418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84632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235440" y="60418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4075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11480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235440" y="64075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484632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864768"/>
            <a:ext cx="374904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Калининградская область, в том числе: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48463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1148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557784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30936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704088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7724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85039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9235440" y="6864768"/>
            <a:ext cx="109728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1280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5444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3202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1431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6003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5147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4971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7949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52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992784"/>
            <a:ext cx="9957816" cy="2011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9235440" y="1542960"/>
            <a:ext cx="1097280" cy="128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70976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70976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70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195444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195444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19544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3202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3202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320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77740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277740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2777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1431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1431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143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6003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Новгородская область, в том числе: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15 948,45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15 948,45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16 411,34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600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36003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48 308,24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575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15 470,00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575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46 859,00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15 470,00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15 919,00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57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514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15 470,00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514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46 859,00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15 470,00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15 919,00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514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971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15 948,45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4971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48 308,24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15 948,45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16 411,34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4971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291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291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29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7949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7949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794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52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Псковская область, в том числе: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235440" y="6252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0932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0932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09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992784"/>
            <a:ext cx="374904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6992784"/>
            <a:ext cx="109728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6992784"/>
            <a:ext cx="73152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82642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493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83810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20386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66106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02682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48402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39842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855624"/>
            <a:ext cx="9957816" cy="338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8264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8264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2836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2836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493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493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1065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Южный федеральный округ, в том числе: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463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865255.49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856368.20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546947.78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31065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2268571.47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63784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84632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840684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832911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532924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563784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563784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2206519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83810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84632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840684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832911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532924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8381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383810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2206519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20386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20386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2268571.47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84632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865255.49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856368.20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546947.78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2038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66106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84632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66106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466106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268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0268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484632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0268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840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Адыгея (Адыгея), в том числе: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9 075,76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27 228,28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36 304,04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4840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9235440" y="54840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72 608,08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9412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8 985,00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9412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71 882,00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26 956,00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35 941,00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941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984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8 985,00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984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71 882,00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26 956,00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35 941,00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98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855624"/>
            <a:ext cx="374904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9 075,76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855624"/>
            <a:ext cx="109728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72 608,08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27 228,2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36 304,0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85562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493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5637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0209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8439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301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215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672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6493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Калмыкия, в том числе: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68 877,55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7784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68 877,55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0936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91 836,73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04088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7724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5039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235440" y="26493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229 591,83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1065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67 500,00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1065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225 000,00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67 500,00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90 000,00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5637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67 500,00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35440" y="35637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225 000,00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67 500,00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90 000,00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40209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68 877,55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40209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229 591,83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68 877,55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91 836,73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4781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4781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48439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48439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301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Краснодарский край, в том числе: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340 194,79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7784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299 678,13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30936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155 401,04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04088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7724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5039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235440" y="5301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795 273,96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5758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326 587,00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758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763 463,00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287 691,00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149 185,00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215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326 587,00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235440" y="6215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763 463,00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287 691,00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149 185,00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672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340 194,79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672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795 273,96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299 678,13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155 401,04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65760" y="7129944"/>
            <a:ext cx="374904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1" name="TextBox 141"/>
          <p:cNvSpPr txBox="1"/>
          <p:nvPr/>
        </p:nvSpPr>
        <p:spPr>
          <a:xfrm>
            <a:off x="48463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41148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9235440" y="7129944"/>
            <a:ext cx="109728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557784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630936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704088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77724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85039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8447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3019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2163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6735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4964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9536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8680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3252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7148232"/>
            <a:ext cx="9957816" cy="457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35440" y="1542960"/>
            <a:ext cx="109728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5760" y="18447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18447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844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3019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Астраханская область, в том числе: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55 324,74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7784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60 855,67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0936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33 985,57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4088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7240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50392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35440" y="23019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150 165,98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7591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53 665,00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35440" y="27591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145 661,00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59 030,00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32 966,00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759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2163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53 665,00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2163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145 661,00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59 030,00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32 966,00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2163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6735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55 324,74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35440" y="36735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150 165,98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60 855,67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33 985,57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6735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413071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413071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41307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4964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4964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49536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Волгоградская область, в том числе: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171 182,65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57784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229 417,35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30936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114 710,20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04088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77240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50392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9235440" y="49536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515 310,20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4108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167 759,00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4108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505 004,00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224 829,00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112 416,00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410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58680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167 759,00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8680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505 004,00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224 829,00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112 416,00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868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3252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171 182,65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235440" y="63252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515 310,20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229 417,35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114 710,20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6325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78247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78247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7824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65760" y="7148232"/>
            <a:ext cx="374904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1" name="TextBox 141"/>
          <p:cNvSpPr txBox="1"/>
          <p:nvPr/>
        </p:nvSpPr>
        <p:spPr>
          <a:xfrm>
            <a:off x="484632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411480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9235440" y="7148232"/>
            <a:ext cx="109728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557784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630936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704088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777240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850392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114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5444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6884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32604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1490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33772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70348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16068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52644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983640"/>
            <a:ext cx="9957816" cy="2103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114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95444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Ростовская область, в том числе: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220 600,00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170 311,22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114 710,20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954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35440" y="195444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505 621,42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41164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216 188,00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41164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495 509,00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166 905,00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112 416,00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4116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86884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216 188,00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86884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495 509,00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166 905,00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112 416,00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8688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32604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220 600,00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32604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505 621,42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170 311,22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114 710,20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3260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78324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78324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7832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41490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41490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41490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6062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Северо-Кавказский федеральный округ, в том числе: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84632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229307.06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368894.95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299939.69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6062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35440" y="46062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898141.70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5063400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84632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227014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365206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296940.3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506340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5063400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889160.3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33772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84632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227014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365206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296940.3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3377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533772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889160.3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7034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7034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898141.70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84632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229307.06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368894.95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299939.69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703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616068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84632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616068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235440" y="616068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52644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52644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84632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52644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983640"/>
            <a:ext cx="374904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484632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411480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557784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630936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704088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777240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8503920" y="698364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9" name="TextBox 149"/>
          <p:cNvSpPr txBox="1"/>
          <p:nvPr/>
        </p:nvSpPr>
        <p:spPr>
          <a:xfrm>
            <a:off x="9235440" y="6983640"/>
            <a:ext cx="109728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4573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9145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7375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1947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109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5663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38928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846480"/>
            <a:ext cx="9957816" cy="34747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Дагестан, в том числе: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45 446,46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7784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42 433,33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0936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30 303,03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4088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24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039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35440" y="1542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118 182,82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5760" y="20001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44 992,00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20001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117 001,00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42 009,00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30 000,00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4573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44 992,00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35440" y="24573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117 001,00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42 009,00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30 000,00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457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9145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45 446,46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35440" y="29145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118 182,82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42 433,33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30 303,03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914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3717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3717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3717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7375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35440" y="37375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73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41947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Кабардино-Балкарская Республика, в том числе: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112 566,67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57784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150 102,02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30936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75 045,45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04088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77240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503920" y="4194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35440" y="41947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337 714,14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6519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111 441,00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6519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334 337,00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148 601,00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74 295,00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651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5109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111 441,00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5109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334 337,00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148 601,00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74 295,00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5109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5663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112 566,67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5663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337 714,14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150 102,02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75 045,45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566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602352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602352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60235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3892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235440" y="63892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638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846480"/>
            <a:ext cx="374904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Северная Осетия - Алания, в том числе: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557784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30936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704088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77240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8503920" y="6846480"/>
            <a:ext cx="7315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9235440" y="6846480"/>
            <a:ext cx="109728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67128"/>
            <a:ext cx="9976104" cy="3767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934456"/>
            <a:ext cx="9976104" cy="12710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2167128"/>
            <a:ext cx="45720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3.16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2167128"/>
            <a:ext cx="182880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Согласованы ветеринарные сертификаты и признана регионализация Российской Федерации в соответствии со сбалансированным планом 
по достижению целевых показателей экспорта продукции АПК с учетом эпизоотической обстановки.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2167128"/>
            <a:ext cx="8229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167128"/>
            <a:ext cx="8229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2167128"/>
            <a:ext cx="3657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167128"/>
            <a:ext cx="21945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167128"/>
            <a:ext cx="1280160" cy="3767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5934456"/>
            <a:ext cx="45720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5934456"/>
            <a:ext cx="182880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Согласованы разрешительные документы, подтверждающие соответствие продукции АПК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5934456"/>
            <a:ext cx="8229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5934456"/>
            <a:ext cx="8229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5934456"/>
            <a:ext cx="3657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5934456"/>
            <a:ext cx="21945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5934456"/>
            <a:ext cx="1280160" cy="12710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1097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3615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3019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1248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5820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4964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495367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77663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3383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148232"/>
            <a:ext cx="9957816" cy="457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9235440" y="1542960"/>
            <a:ext cx="1097280" cy="1097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52688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52688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526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193615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193615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19361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3019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3019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301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75911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275911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275911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1248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1248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1248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5820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Чеченская Республика, в том числе: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21 983,84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5820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35820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21 983,84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392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392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21 764,00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21 764,00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392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4964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4964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21 764,00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21 764,00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4964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95367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495367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21 983,84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21 983,84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495367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1087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1087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108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77663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77663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776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3383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Ставропольский край, в том числе: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71 293,93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176 359,60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172 607,37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233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235440" y="623383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420 260,90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69103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70 581,00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69103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416 058,30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174 596,00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170 881,30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6910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48232"/>
            <a:ext cx="374904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48232"/>
            <a:ext cx="109728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48232"/>
            <a:ext cx="731520" cy="45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0001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23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401184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3776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8348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2005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6577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3984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764184"/>
            <a:ext cx="9957816" cy="4297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70 581,00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416 058,30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174 596,00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170 881,30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20001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71 293,93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20001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420 260,90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176 359,60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172 607,37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2000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4573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4573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457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823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823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2803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Приволжский федеральный округ, в том числе: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4632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863260.79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1036578.95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497331.39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28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32803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2397171.13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737520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84632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817734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975979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453928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7375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737520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2247641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401184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84632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817734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975979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453928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40118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401184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2247641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776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3776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2397171.13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84632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863260.79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1036578.95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497331.39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3776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83480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84632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8348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483480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2005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2005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484632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657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Башкортостан, в том числе: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657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9235440" y="5657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6114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6114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6114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98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98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98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64184"/>
            <a:ext cx="374904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64184"/>
            <a:ext cx="109728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64184"/>
            <a:ext cx="731520" cy="4297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493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5637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0209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8439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301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0418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4075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6493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 (Татарстан), в том числе: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38 672,84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7784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72 635,81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0936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74 741,98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04088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7724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5039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235440" y="26493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186 050,63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1065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31 325,00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1065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150 701,00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58 835,00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60 541,00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5637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31 325,00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35440" y="35637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150 701,00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58 835,00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60 541,00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40209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38 672,84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40209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186 050,63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72 635,81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74 741,98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4781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4781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478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48439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48439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301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Удмуртская Республика, в том числе: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7784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30936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04088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7724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5039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235440" y="5301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575834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75834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7583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0418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235440" y="60418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60418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4075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4075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4075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65760" y="6864768"/>
            <a:ext cx="374904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8463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1148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235440" y="6864768"/>
            <a:ext cx="109728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643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00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414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2071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030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4873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22799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59375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41671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873912"/>
            <a:ext cx="9957816" cy="3200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43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43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100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Чувашская Республика - Чувашия, в том числе: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00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5440" y="2100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55794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55794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5579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8414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28414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28414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2071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2071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2071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664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664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30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30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4873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Кировская область, в том числе: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487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44873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944528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4944528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49445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22799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22799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2279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59375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59375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59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05095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05095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05095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41671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41671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4167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873912"/>
            <a:ext cx="374904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область, в том числе: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484632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11480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557784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30936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704088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77240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8503920" y="6873912"/>
            <a:ext cx="7315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9235440" y="6873912"/>
            <a:ext cx="109728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1371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6358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329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1523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6095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5239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49811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80406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6126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001928"/>
            <a:ext cx="9957816" cy="192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9235440" y="1542960"/>
            <a:ext cx="1097280" cy="1371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5760" y="168012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68012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680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19635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19635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19635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329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329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329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27865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27865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27865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1523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1523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152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6095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Оренбургская область, в том числе: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273 019,79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307 260,42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156 033,33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609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35440" y="36095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736 313,54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0667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262 099,00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0667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706 861,00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294 970,00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149 792,00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066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5239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262 099,00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5239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706 861,00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294 970,00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149 792,00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523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49811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273 019,79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49811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736 313,54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307 260,42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156 033,33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4981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3830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3830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3830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0406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80406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804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6126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Пензенская область, в том числе: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261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235440" y="626126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1846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1846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184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001928"/>
            <a:ext cx="374904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001928"/>
            <a:ext cx="109728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001928"/>
            <a:ext cx="7315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82642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493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1065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0209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478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301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758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672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129944"/>
            <a:ext cx="9957816" cy="640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82642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82642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8264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2836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2836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2836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493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493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493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1065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Самарская область, в том числе: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135 223,26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178 125,58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146 916,28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1065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31065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460 265,12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637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116 292,00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5637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395 828,00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153 188,00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126 348,00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5637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40209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116 292,00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40209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395 828,00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153 188,00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126 348,00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4020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478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135 223,26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478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460 265,12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178 125,58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146 916,28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478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9353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9353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935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301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301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301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758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Саратовская область, в том числе: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416 344,90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478 557,14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119 639,80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758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9235440" y="5758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1 014 541,84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6215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408 018,00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6215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994 251,00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468 986,00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117 247,00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6215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672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408 018,00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672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994 251,00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468 986,00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117 247,00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672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7129944"/>
            <a:ext cx="374904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48463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41148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9235440" y="7129944"/>
            <a:ext cx="109728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557784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630936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704088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148"/>
          <p:cNvSpPr txBox="1"/>
          <p:nvPr/>
        </p:nvSpPr>
        <p:spPr>
          <a:xfrm>
            <a:off x="77724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9" name="TextBox 149"/>
          <p:cNvSpPr txBox="1"/>
          <p:nvPr/>
        </p:nvSpPr>
        <p:spPr>
          <a:xfrm>
            <a:off x="85039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0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3659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55464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92040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3776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7433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2005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9412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3069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129944"/>
            <a:ext cx="9957816" cy="640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416 344,90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1 014 541,84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478 557,14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119 639,80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20001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20001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3659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3659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823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Уральский федеральный округ, в том числе: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463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35440" y="2823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280320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4632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28032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235440" y="3280320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5464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84632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55464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55464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92040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392040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84632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92040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7760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84632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776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35440" y="437760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433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47433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84632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743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2005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Курганская область, в том числе: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2005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52005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6577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6577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657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9412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9412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9412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069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069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069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641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641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641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29944"/>
            <a:ext cx="374904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29944"/>
            <a:ext cx="109728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29944"/>
            <a:ext cx="731520" cy="640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3931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66767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3343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49063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85639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313592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054256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420016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42976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700176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3931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93615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Сибирский федеральный округ, в том числе: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4632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9361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35440" y="193615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393352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4632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393352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5440" y="2393352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6767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4632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66767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35440" y="266767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03343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03343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4632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0334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49063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84632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49063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49063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85639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385639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84632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8563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13592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Алтайский край, в том числе: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13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35440" y="4313592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70792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770792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7707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54256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054256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05425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20016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20016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200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77216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877216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877216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42976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242976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242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00176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Красноярский край, в том числе: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700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9235440" y="6700176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57376"/>
            <a:ext cx="374904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57376"/>
            <a:ext cx="109728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57376"/>
            <a:ext cx="7315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8264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15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472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21300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57876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4017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8589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599592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965352"/>
            <a:ext cx="9957816" cy="228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493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493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015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015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472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Иркутская область, в том числе: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7784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0936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04088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7724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039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235440" y="3472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92954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92954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929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21300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21300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21300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57876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57876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57876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359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235440" y="50359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57784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30936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04088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77240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503920" y="50359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017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4017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017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589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- Кузбасс, в том числе: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58589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235440" y="58589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16128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16128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16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599592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599592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599592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6965352"/>
            <a:ext cx="374904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6965352"/>
            <a:ext cx="109728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6965352"/>
            <a:ext cx="7315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3659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823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56378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929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7525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2097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95036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316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139088"/>
            <a:ext cx="9957816" cy="548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20001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35440" y="20001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7784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0936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4088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7240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03920" y="20001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3659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3659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3659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823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Новосибирская область, в том числе: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823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35440" y="2823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28032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28032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2803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637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5637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5637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929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929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867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4632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1480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35440" y="43867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57784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936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04088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77240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03920" y="4386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525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84632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11480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35440" y="47525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57784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30936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4088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77240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03920" y="4752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2097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Омская область, в том числе: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84632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11480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209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52097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6669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84632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11480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235440" y="56669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66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950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84632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1480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235440" y="5950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57784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30936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04088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77240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503920" y="5950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316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84632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11480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235440" y="6316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31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7332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235440" y="677332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57784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0936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04088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777240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503920" y="6773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39088"/>
            <a:ext cx="374904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39088"/>
            <a:ext cx="109728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39088"/>
            <a:ext cx="7315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94767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493008"/>
            <a:ext cx="9976104" cy="2286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779008"/>
            <a:ext cx="9976104" cy="1426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санитарно-гигиеническим (эпидемиологическим) требованиям, в соответствии со сбалансированным планом по достижению целевых показателей экспорта продукции АПК с учетом эпидемиологической обстановки.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3493008"/>
            <a:ext cx="45720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3493008"/>
            <a:ext cx="182880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осуществлено субсидирование не менее чем 1038 заявок российских организаций с целью компенсации части затрат, связанных с сертификацией продукции агропромышленного комплекса на внешних рынках. Нарастающий итог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3493008"/>
            <a:ext cx="8229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3493008"/>
            <a:ext cx="8229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3493008"/>
            <a:ext cx="3657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1038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493008"/>
            <a:ext cx="21945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493008"/>
            <a:ext cx="1280160" cy="22860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5779008"/>
            <a:ext cx="45720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5779008"/>
            <a:ext cx="182880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30 отчетов по обеспечению  приобретения оборудования и иных организационных мероприятий.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5779008"/>
            <a:ext cx="8229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5779008"/>
            <a:ext cx="8229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5779008"/>
            <a:ext cx="3657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5779008"/>
            <a:ext cx="21945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5779008"/>
            <a:ext cx="12801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4023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945296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68596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0517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87468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50634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42916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588636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2521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6709320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760" y="1542960"/>
            <a:ext cx="374904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4632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1480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5440" y="1542960"/>
            <a:ext cx="109728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784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0936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8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240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03920" y="1542960"/>
            <a:ext cx="7315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1945296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Томская область, в том числе: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4632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480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945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35440" y="1945296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760" y="2402496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4632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1480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5440" y="2402496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7784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36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4088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7240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503920" y="24024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5760" y="26859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84632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1480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35440" y="26859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7784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0936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4088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7240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03920" y="26859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30517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84632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480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35440" y="30517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7784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30936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4088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77240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503920" y="30517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5760" y="350892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4632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11480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235440" y="350892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57784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0936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04088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7240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503920" y="350892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760" y="38746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84632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1480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235440" y="38746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7784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0936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04088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77240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503920" y="38746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65760" y="433188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Дальневосточный федеральный округ, в том числе: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84632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124243.3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129213.4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132960.82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318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35440" y="433188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386417.52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65760" y="4789080"/>
            <a:ext cx="37490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84632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120516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125337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128972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789080"/>
            <a:ext cx="7315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235440" y="4789080"/>
            <a:ext cx="10972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374825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65760" y="506340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84632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120516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125337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128972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06340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235440" y="506340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374825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65760" y="54291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4291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386417.52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84632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124243.3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7784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129213.4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936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132960.82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04088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77240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503920" y="54291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65760" y="5886360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84632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57784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30936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4088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77240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503920" y="5886360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235440" y="5886360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65760" y="62521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2521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84632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57784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30936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04088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777240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503920" y="62521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65760" y="670932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Приморский край, в том числе: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4632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11480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709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9235440" y="670932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65760" y="7166520"/>
            <a:ext cx="374904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1" name="TextBox 151"/>
          <p:cNvSpPr txBox="1"/>
          <p:nvPr/>
        </p:nvSpPr>
        <p:spPr>
          <a:xfrm>
            <a:off x="484632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2" name="TextBox 152"/>
          <p:cNvSpPr txBox="1"/>
          <p:nvPr/>
        </p:nvSpPr>
        <p:spPr>
          <a:xfrm>
            <a:off x="411480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3" name="TextBox 153"/>
          <p:cNvSpPr txBox="1"/>
          <p:nvPr/>
        </p:nvSpPr>
        <p:spPr>
          <a:xfrm>
            <a:off x="9235440" y="7166520"/>
            <a:ext cx="109728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4" name="TextBox 154"/>
          <p:cNvSpPr txBox="1"/>
          <p:nvPr/>
        </p:nvSpPr>
        <p:spPr>
          <a:xfrm>
            <a:off x="557784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5" name="TextBox 155"/>
          <p:cNvSpPr txBox="1"/>
          <p:nvPr/>
        </p:nvSpPr>
        <p:spPr>
          <a:xfrm>
            <a:off x="630936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6" name="TextBox 156"/>
          <p:cNvSpPr txBox="1"/>
          <p:nvPr/>
        </p:nvSpPr>
        <p:spPr>
          <a:xfrm>
            <a:off x="704088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7" name="TextBox 157"/>
          <p:cNvSpPr txBox="1"/>
          <p:nvPr/>
        </p:nvSpPr>
        <p:spPr>
          <a:xfrm>
            <a:off x="777240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8" name="TextBox 158"/>
          <p:cNvSpPr txBox="1"/>
          <p:nvPr/>
        </p:nvSpPr>
        <p:spPr>
          <a:xfrm>
            <a:off x="8503920" y="7166520"/>
            <a:ext cx="7315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826424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19218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151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34723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43867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8439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56669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61241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5760" y="6864768"/>
            <a:ext cx="9957816" cy="3291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542960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463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48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35440" y="1542960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7784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4088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7240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03920" y="15429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5760" y="182642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463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48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5440" y="182642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7784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0936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8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03920" y="182642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219218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463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148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35440" y="219218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7784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36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4088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7240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3920" y="219218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65760" y="264938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463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8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35440" y="264938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784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0936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4088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7240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03920" y="26493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30151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463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48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35440" y="30151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7784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0936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04088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77240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503920" y="30151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5760" y="34723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Амурская область, в том числе: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8463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124 243,30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148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57784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129 213,40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0936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132 960,82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04088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77240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503920" y="34723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235440" y="34723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386 417,52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3929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463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120 516,00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148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235440" y="3929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374 825,00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57784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125 337,00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0936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128 972,00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4088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77240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503920" y="3929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5760" y="43867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4632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120 516,00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1480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35440" y="43867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374 825,00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7784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125 337,00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0936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128 972,00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04088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77240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03920" y="4386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65760" y="48439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463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124 243,30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48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235440" y="48439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386 417,52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7784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129 213,40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30936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132 960,82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04088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77240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503920" y="48439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65760" y="53011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84632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11480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235440" y="53011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7784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0936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04088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77240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503920" y="53011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65760" y="56669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84632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11480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235440" y="56669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57784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630936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04088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77240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503920" y="56669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5760" y="61241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Забайкальский край, в том числе: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84632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11480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57784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630936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704088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77240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8503920" y="612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9235440" y="61241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65760" y="65813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84632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1480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35440" y="65813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57784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30936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704088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77240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503920" y="65813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65760" y="6864768"/>
            <a:ext cx="374904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8463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1148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235440" y="6864768"/>
            <a:ext cx="109728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57784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30936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04088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777240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503920" y="6864768"/>
            <a:ext cx="731520" cy="3291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20000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542960"/>
            <a:ext cx="9957816" cy="1005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164354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24665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2923704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3664368"/>
            <a:ext cx="9957816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403012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4853088"/>
            <a:ext cx="9957816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085760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4800" y="1085760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(тыс.рублей)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63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7784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0936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4088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24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0392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35440" y="1085760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Всего,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4800" y="1360080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760" y="1542960"/>
            <a:ext cx="374904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48463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1148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235440" y="1542960"/>
            <a:ext cx="10972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57784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630936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704088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777240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8503920" y="1542960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65760" y="164354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463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148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35440" y="164354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7784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0936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4088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7240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03920" y="16435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5760" y="2100744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4632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1480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35440" y="2100744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7784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0936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4088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7240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03920" y="210074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65760" y="24665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84632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1480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235440" y="24665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57784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30936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4088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77240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03920" y="24665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65760" y="2923704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область, в том числе: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84632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11480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7784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0936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04088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7240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503920" y="29237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235440" y="2923704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65760" y="3380904"/>
            <a:ext cx="374904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84632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1480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235440" y="3380904"/>
            <a:ext cx="10972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57784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30936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4088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77240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503920" y="3380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65760" y="366436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8463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1148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235440" y="366436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57784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30936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04088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77240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503920" y="366436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65760" y="403012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8463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1148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235440" y="403012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57784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936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04088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77240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503920" y="4030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65760" y="4487328"/>
            <a:ext cx="3749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них межбюджетные трансферты бюджетам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84632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11480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235440" y="4487328"/>
            <a:ext cx="10972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57784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30936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04088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77240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503920" y="4487328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65760" y="4853088"/>
            <a:ext cx="37490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13716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84632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11480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235440" y="4853088"/>
            <a:ext cx="10972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57784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30936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04088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7240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503920" y="48530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996696"/>
            <a:ext cx="9976104" cy="15270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52374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98094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6027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059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5171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974336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5961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53328"/>
            <a:ext cx="9976104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616" y="630936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Цели и показатели федерального проекта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16" y="996696"/>
            <a:ext cx="9966960" cy="1527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Достижение объема экспорта продукции АПК (в стоимостном выражении) в размере 45 млрд. долларов США к концу 2024 году за счет создания новой товарной массы (в том числе с высокой добавленной стоимостью), созданию экспортно-ориентированной товаропроводящей инфраструктуры, устранения торговых барьеров (тарифных и нетарифных) для обеспечения доступа продукции АПК на целевые рынки и создания системы продвижения и позиционирования продукции АПК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1792224"/>
            <a:ext cx="4572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3816" y="1792224"/>
            <a:ext cx="2651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173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5736" y="1792224"/>
            <a:ext cx="13716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Базовое значение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85816" y="2157984"/>
            <a:ext cx="7315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45736" y="2157984"/>
            <a:ext cx="6400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033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317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889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461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60536" y="2157984"/>
            <a:ext cx="4572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17336" y="1792224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5576" y="1792224"/>
            <a:ext cx="12801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17736" y="1792224"/>
            <a:ext cx="100584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661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3816" y="252374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продукции АПК, млрд долл. США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45736" y="252374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21,60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85816" y="252374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173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745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317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4889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9461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4033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860536" y="2523744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465576" y="2523744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317736" y="2523744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661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13816" y="298094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продукции масложировой отрасли, млрд долл. США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45736" y="298094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3,10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385816" y="298094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1173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3,60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5745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317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4889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9461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6,70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4033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7,60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860536" y="2980944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8,60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65576" y="2980944"/>
            <a:ext cx="12801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17736" y="2980944"/>
            <a:ext cx="10058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5661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3816" y="360273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зерновых, млрд долл. США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745736" y="360273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385816" y="36027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1173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7,60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745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7,60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0317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7,90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4889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8,30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9461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9,10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4033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10,70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860536" y="36027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11,40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465576" y="3602736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317736" y="3602736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5661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13816" y="405993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рыбы и морепродуктов, млрд долл. США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745736" y="405993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385816" y="40599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1173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5,10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5745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5,40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0317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5,50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4889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9461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6,70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033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860536" y="40599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8,50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465576" y="4059936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9317736" y="4059936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5661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13816" y="451713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мясной и молочной продукции, млрд долл. США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745736" y="451713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385816" y="4517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31.12.2018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1173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5745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1,10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0317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1,30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4889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9461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4033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860536" y="451713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2,80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465576" y="4517136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317736" y="4517136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5661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13816" y="497433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продукции пищевой и перерабатывающей промышленности, млрд долл. США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745736" y="497433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385816" y="4974336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1173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3,50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5745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3,70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0317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4,10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4889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4,70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9461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4033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7,40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860536" y="4974336"/>
            <a:ext cx="4572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8,60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465576" y="4974336"/>
            <a:ext cx="12801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317736" y="4974336"/>
            <a:ext cx="100584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661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13816" y="559612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экспорта прочей продукции АПК, млрд долл. США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4745736" y="559612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385816" y="5596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31.12.2017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1173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5745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70317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74889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2,40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79461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84033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5,30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8860536" y="5596128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5,20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3465576" y="5596128"/>
            <a:ext cx="12801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9317736" y="5596128"/>
            <a:ext cx="100584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5661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813816" y="605332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 мер поддержки экспорта продукции АПК (минимальный прирост объема экспорта на один рубль государственной поддержки):-в АПК, не менее рублей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745736" y="605332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385816" y="6053328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10.12.2018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61173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5745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0317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4889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9461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4033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8860536" y="6053328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3465576" y="6053328"/>
            <a:ext cx="12801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317736" y="6053328"/>
            <a:ext cx="100584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35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56601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7" name="Picture 8" descr="Picture 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" name="TextBox 8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6616" y="1545336"/>
            <a:ext cx="4572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813816" y="1545336"/>
            <a:ext cx="18288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Нарастающий итог
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2616" y="1545336"/>
            <a:ext cx="8229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9500616" y="1545336"/>
            <a:ext cx="8229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46557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83133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56285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92861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29437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66013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1" name="Picture 32" descr="Picture 32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31455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4690872"/>
            <a:ext cx="9976104" cy="1618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6309360"/>
            <a:ext cx="9976104" cy="8961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31455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4690872"/>
            <a:ext cx="4572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4690872"/>
            <a:ext cx="18288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2022 году проведена реконструкция здания «Вспомогательный корпус стационар» для создания информационно-вычислительного центра ФГБУ «ВНИИЗЖ». Нарастающий итог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4690872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4690872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38.9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61.1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4690872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4690872"/>
            <a:ext cx="21945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4690872"/>
            <a:ext cx="12801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6309360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6309360"/>
            <a:ext cx="18288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 30 отчетов по лабораторным исследованиям по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6309360"/>
            <a:ext cx="8229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6309360"/>
            <a:ext cx="8229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6309360"/>
            <a:ext cx="365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6309360"/>
            <a:ext cx="21945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6309360"/>
            <a:ext cx="12801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56601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7" name="Picture 8" descr="Picture 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" name="TextBox 8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6616" y="1545336"/>
            <a:ext cx="4572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813816" y="1545336"/>
            <a:ext cx="18288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анализу безопасности сельскохозяйственной продукции и продовольствия направляемой на экспорт. Нарастающий итог
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2616" y="1545336"/>
            <a:ext cx="8229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9500616" y="1545336"/>
            <a:ext cx="8229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46557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83133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56285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92861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29437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660136" y="1545336"/>
            <a:ext cx="365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1" name="Picture 32" descr="Picture 32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340864"/>
            <a:ext cx="9976104" cy="48646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2340864"/>
            <a:ext cx="45720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2340864"/>
            <a:ext cx="182880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24 отчета о выполнении обеспечения обучающих и организационных мероприятий . Нарастающий итог
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2340864"/>
            <a:ext cx="8229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2340864"/>
            <a:ext cx="8229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2340864"/>
            <a:ext cx="3657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340864"/>
            <a:ext cx="21945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340864"/>
            <a:ext cx="1280160" cy="48646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43251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5870448"/>
            <a:ext cx="9976104" cy="13350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4325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5870448"/>
            <a:ext cx="45720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5870448"/>
            <a:ext cx="182880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аккредитовано в национальной системе аккредитации не менее 15 ветеринарных лабораторий, подведомственных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5870448"/>
            <a:ext cx="8229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5870448"/>
            <a:ext cx="8229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5870448"/>
            <a:ext cx="3657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5870448"/>
            <a:ext cx="21945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5870448"/>
            <a:ext cx="1280160" cy="1335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1064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65176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935224"/>
            <a:ext cx="9976104" cy="1618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4553712"/>
            <a:ext cx="9976104" cy="2651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545336"/>
            <a:ext cx="45720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813816" y="1545336"/>
            <a:ext cx="182880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органам исполнительной власти субъектов Российской Федерации, осуществляющих экспорт продукции АПК. Нарастающий итог
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2616" y="1545336"/>
            <a:ext cx="8229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9500616" y="1545336"/>
            <a:ext cx="8229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46557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3133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19709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56285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92861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29437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660136" y="1545336"/>
            <a:ext cx="365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6" name="TextBox 36"/>
          <p:cNvSpPr txBox="1"/>
          <p:nvPr/>
        </p:nvSpPr>
        <p:spPr>
          <a:xfrm>
            <a:off x="356616" y="2651760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3816" y="2651760"/>
            <a:ext cx="9509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системы продвижения и позиционирования продукции АПК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6616" y="2935224"/>
            <a:ext cx="4572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3816" y="2935224"/>
            <a:ext cx="18288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организаций, получивших поддержку в продвижении продукции АПК на внешние рынки за счёт средств, предоставляемых АО "РЭЦ" в виде субсидии составило 1 099 штук. Нарастающий итог
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42616" y="2935224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00616" y="2935224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46557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3133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9709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6285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2861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29437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60136" y="2935224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1099</a:t>
            </a:r>
          </a:p>
        </p:txBody>
      </p:sp>
      <p:pic>
        <p:nvPicPr>
          <p:cNvPr id="49" name="Picture 50" descr="Picture 50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935224"/>
            <a:ext cx="21945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50" name="Picture 51" descr="Picture 5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935224"/>
            <a:ext cx="12801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1" name="TextBox 51"/>
          <p:cNvSpPr txBox="1"/>
          <p:nvPr/>
        </p:nvSpPr>
        <p:spPr>
          <a:xfrm>
            <a:off x="356616" y="4553712"/>
            <a:ext cx="45720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816" y="4553712"/>
            <a:ext cx="182880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разработаны и утверждены не менее 12 стратегий продвижения приоритетных продуктовых групп на внешние рынки с программой их рекламно-информационного продвижения (в соответствии с протоколом проектного комитета национального проекта "Международная кооперация и экспорт" от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42616" y="4553712"/>
            <a:ext cx="8229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500616" y="4553712"/>
            <a:ext cx="8229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6557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83133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9709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56285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9437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60136" y="4553712"/>
            <a:ext cx="3657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4553712"/>
            <a:ext cx="21945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3" name="Picture 64" descr="Picture 64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4553712"/>
            <a:ext cx="1280160" cy="2651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4389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984248"/>
            <a:ext cx="9976104" cy="52212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ноября 2018 г. № 4). Нарастающий итог
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1984248"/>
            <a:ext cx="45720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1984248"/>
            <a:ext cx="182880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году ФГБУ «Агроэкспорт» разработаны 917 отчетов об обеспечении содействия Минсельхозу России
в реализации его полномочий по осуществлению государственной аграрной политики и нормативно-правовому регулированию в сфере развития экспорта продукции агропромышленного и рыбохозяйственного комплексов в рамках федерального проекта «Экспорт продукции АПК»
. Нарастающий итог
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1984248"/>
            <a:ext cx="8229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1984248"/>
            <a:ext cx="8229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1984248"/>
            <a:ext cx="3657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917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1984248"/>
            <a:ext cx="21945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1984248"/>
            <a:ext cx="1280160" cy="52212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23042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849624"/>
            <a:ext cx="9976104" cy="2624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6473952"/>
            <a:ext cx="9976104" cy="7315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3849624"/>
            <a:ext cx="45720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3849624"/>
            <a:ext cx="182880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2021 года проведено не менее 7 научно-исследовательских работ по изучению потенциальных рынков сбыта продукции российского агропромышленного комплекса (в соответствии с протоколом проектного комитета национального проекта "Международная кооперация и экспорт" от 26 ноября 2018 г. № 4)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3849624"/>
            <a:ext cx="8229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3849624"/>
            <a:ext cx="8229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3849624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849624"/>
            <a:ext cx="21945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849624"/>
            <a:ext cx="12801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6473952"/>
            <a:ext cx="4572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6473952"/>
            <a:ext cx="18288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Создана сеть представителей Минсельхоза России -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6473952"/>
            <a:ext cx="8229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6473952"/>
            <a:ext cx="8229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6473952"/>
            <a:ext cx="3657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6473952"/>
            <a:ext cx="21945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6473952"/>
            <a:ext cx="128016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7772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7" name="Picture 8" descr="Picture 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" name="TextBox 8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6616" y="1545336"/>
            <a:ext cx="4572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813816" y="1545336"/>
            <a:ext cx="18288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атташе по АПК в количестве не менее 50 штатных единиц.. Нарастающий итог
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2616" y="1545336"/>
            <a:ext cx="8229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9500616" y="1545336"/>
            <a:ext cx="8229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46557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83133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19709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56285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92861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29437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660136" y="1545336"/>
            <a:ext cx="365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1" name="Picture 32" descr="Picture 32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5453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002536"/>
            <a:ext cx="9976104" cy="23042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430682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459028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87375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533095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78815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58368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867144"/>
            <a:ext cx="9976104" cy="338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15" name="Picture 16" descr="Picture 16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9966960" cy="365760"/>
          </a:xfrm>
          <a:prstGeom prst="rect">
            <a:avLst/>
          </a:prstGeom>
          <a:noFill/>
        </p:spPr>
      </p:pic>
      <p:sp>
        <p:nvSpPr>
          <p:cNvPr id="16" name="TextBox 16"/>
          <p:cNvSpPr txBox="1"/>
          <p:nvPr/>
        </p:nvSpPr>
        <p:spPr>
          <a:xfrm>
            <a:off x="356616" y="630936"/>
            <a:ext cx="548640" cy="914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787" dirty="0" smtClean="0">
                <a:solidFill>
                  <a:srgbClr val="FFFFFF">
                    <a:alpha val="0"/>
                  </a:srgbClr>
                </a:solidFill>
                <a:latin typeface="Arial" pitchFamily="18" charset="0"/>
                <a:cs typeface="Arial" pitchFamily="18" charset="0"/>
              </a:rPr>
              <a:t>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10881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10881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10881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13624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10881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5453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29" name="Picture 30" descr="Picture 30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6" y="1545336"/>
            <a:ext cx="91440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0" name="TextBox 30"/>
          <p:cNvSpPr txBox="1"/>
          <p:nvPr/>
        </p:nvSpPr>
        <p:spPr>
          <a:xfrm>
            <a:off x="1179576" y="2002536"/>
            <a:ext cx="32004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введено в эксплуатацию мелиорируемых земель для выращивания экспортно-ориентированной сельскохозяйственной продукции за счет реконструкции, технического перевооружения и строительства новых мелиоративных систем общего и индивидуального пользования и  вовлечено в оборот выбывших сельскохозяйственных угодий для выращивания экспортно-ориентированной сельскохозяйственной продукции за счет проведения культуртехнических мероприятий в объеме не менее 670 тыс. га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6616" y="2002536"/>
            <a:ext cx="8229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0605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7 900 099,38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301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2 445 443,90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7453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1 495 273,24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1149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2 077 611,40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37997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6909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8 075 300,00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002536"/>
            <a:ext cx="8229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32 011 727,92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037576" y="2002536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10 018 000,00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79576" y="430682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56616" y="430682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1.1.1.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7 652 070,50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84301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2 357 972,70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7453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1 436 160,10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1149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2 006 016,10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7997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76909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8 075 300,00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00616" y="430682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31 545 519,40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37576" y="43068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10 018 000,00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79576" y="459028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том числе: межбюджетные трансферты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616" y="459028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1.1.1.1.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0605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7 652 070,50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84301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2 357 972,70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57453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1 436 160,10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1149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2 006 016,10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37997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76909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500616" y="459028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13 452 219,40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037576" y="459028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79576" y="487375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6616" y="487375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1.1.2.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30605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84301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7453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11149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37997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76909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500616" y="487375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037576" y="48737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79576" y="533095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533095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1.1.3.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30605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7 900 099,38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84301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2 445 443,90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57453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1 495 273,24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1149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2 077 611,40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7997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76909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500616" y="533095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13 918 427,92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037576" y="533095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79576" y="578815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56616" y="578815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1.1.4.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30605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84301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57453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11149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37997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76909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500616" y="578815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037576" y="578815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79576" y="658368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56616" y="658368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1.1.5.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30605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84301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57453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11149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37997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76909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00616" y="658368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037576" y="65836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179576" y="6867144"/>
            <a:ext cx="320040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целью наращивания объемов производства 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56616" y="686714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30605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76 334 567,60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84301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9 366 185,60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57453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50 097 282,80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11149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117 085,40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37997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76909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57 759 628,00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500616" y="6867144"/>
            <a:ext cx="82296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262 847 377,40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037576" y="6867144"/>
            <a:ext cx="731520" cy="338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69 172 628,00</a:t>
            </a:r>
          </a:p>
        </p:txBody>
      </p:sp>
      <p:sp>
        <p:nvSpPr>
          <p:cNvPr id="110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36576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99669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91109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368296"/>
            <a:ext cx="9976104" cy="34655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5833872"/>
            <a:ext cx="9976104" cy="1371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616" y="630936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Задачи и результаты федерального проекта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816" y="99669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1" name="Picture 12" descr="Picture 12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99669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" name="TextBox 12"/>
          <p:cNvSpPr txBox="1"/>
          <p:nvPr/>
        </p:nvSpPr>
        <p:spPr>
          <a:xfrm>
            <a:off x="529437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3133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9709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6285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2861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2616" y="99669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6013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145389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00616" y="99669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65576" y="99669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5896" y="99669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20456" y="99669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6616" y="1911096"/>
            <a:ext cx="4572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816" y="1911096"/>
            <a:ext cx="9509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новой товарной массы продукции АПК в том числе продукции с высокой добавленной стоимостью путем технологического перевооружения отрасли и иных обеспечивающих мероприятий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6616" y="2368296"/>
            <a:ext cx="4572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816" y="2368296"/>
            <a:ext cx="18288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Утверждены по ключевым подотраслям планы опережающего экспортного развития и сбалансированный план по достижению целевых показателей экспорта продукции АПК (рынки, товары, производители, логистика, ресурсы, финансирование, плановые показатели экспорта на уровне субъектов Российской Федерации, а также выявлена потребность агропромышленного комплекса по транспортировке новой товарной массы).
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42616" y="2368296"/>
            <a:ext cx="8229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00616" y="2368296"/>
            <a:ext cx="8229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6557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3133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9709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6285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2861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29437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60136" y="2368296"/>
            <a:ext cx="365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37" name="Picture 38" descr="Picture 38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2368296"/>
            <a:ext cx="21945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8" name="Picture 39" descr="Picture 3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2368296"/>
            <a:ext cx="12801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9" name="TextBox 39"/>
          <p:cNvSpPr txBox="1"/>
          <p:nvPr/>
        </p:nvSpPr>
        <p:spPr>
          <a:xfrm>
            <a:off x="356616" y="5833872"/>
            <a:ext cx="45720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3816" y="5833872"/>
            <a:ext cx="182880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нормативная правовая база для КПМК в АПК.
Количество заключенных КПМК в 2019 г. составило не менее 50 штук, 
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42616" y="5833872"/>
            <a:ext cx="8229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00616" y="5833872"/>
            <a:ext cx="8229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46557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83133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9709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56285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2861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29437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60136" y="5833872"/>
            <a:ext cx="3657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0" name="Picture 51" descr="Picture 5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5833872"/>
            <a:ext cx="21945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51" name="Picture 52" descr="Picture 52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5833872"/>
            <a:ext cx="1280160" cy="1371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88366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1671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6243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08152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87705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160520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12064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40410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86130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318504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7114032"/>
            <a:ext cx="9976104" cy="914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9576" y="108813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экспортно ориентированной продукции АПК, уполномоченными банками к концу 2024 года выдано 1769,03 млрд рублей кредитных ресурсов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30605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84301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57453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1114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43799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7690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9500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80375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179576" y="188366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1.2.1.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605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76 334 567,60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4301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9 366 185,60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7453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50 097 282,80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114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117 085,40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799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690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57 759 628,00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00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262 847 377,40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375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69 172 628,00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9576" y="21671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616" y="21671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1.2.2.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0605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4301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57453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1149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7997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76909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00616" y="21671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03757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79576" y="26243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26243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1.2.3.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0605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84301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7453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149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37997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76909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500616" y="26243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3757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79576" y="308152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56616" y="308152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1.2.4.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30605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4301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7453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11149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37997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76909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500616" y="308152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3757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9576" y="387705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6616" y="38770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1.2.5.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30605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84301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57453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11149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37997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76909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500616" y="38770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03757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79576" y="4160520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завершена реконструкция (строительство), техническое перевооружение 31 объекта мелиоративного комплекса государственной собственности Российской Федерации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56616" y="4160520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30605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84301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431 600,00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7453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4 374 928,70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11149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450 460,00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37997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76909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500616" y="4160520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5 256 988,70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037576" y="4160520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179576" y="512064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56616" y="512064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1.3.1.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605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84301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431 600,00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57453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4 374 928,70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11149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450 460,00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37997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6909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500616" y="512064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5 256 988,70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037576" y="51206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179576" y="54041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6616" y="5404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1.3.2.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30605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84301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57453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11149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37997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76909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500616" y="54041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037576" y="54041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79576" y="58613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356616" y="586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1.3.3.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30605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84301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57453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11149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37997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76909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500616" y="586130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037576" y="586130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179576" y="631850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56616" y="6318504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1.3.4.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30605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84301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57453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11149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37997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76909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9500616" y="6318504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037576" y="631850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179576" y="7114032"/>
            <a:ext cx="320040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9" name="TextBox 139"/>
          <p:cNvSpPr txBox="1"/>
          <p:nvPr/>
        </p:nvSpPr>
        <p:spPr>
          <a:xfrm>
            <a:off x="356616" y="7114032"/>
            <a:ext cx="82296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0" name="TextBox 140"/>
          <p:cNvSpPr txBox="1"/>
          <p:nvPr/>
        </p:nvSpPr>
        <p:spPr>
          <a:xfrm>
            <a:off x="730605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1" name="TextBox 141"/>
          <p:cNvSpPr txBox="1"/>
          <p:nvPr/>
        </p:nvSpPr>
        <p:spPr>
          <a:xfrm>
            <a:off x="584301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657453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511149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437997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876909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9500616" y="7114032"/>
            <a:ext cx="82296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8037576" y="7114032"/>
            <a:ext cx="731520" cy="914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37160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16712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45059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290779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36499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16052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443984"/>
            <a:ext cx="9976104" cy="16367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8076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36422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821424"/>
            <a:ext cx="9976104" cy="38404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9576" y="108813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6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1.3.5.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0605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4301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7453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114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799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690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00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0375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9576" y="137160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выданных кредитов организациям-экспортерам продукции агропромышленного комплекса к концу 2020 г. составит не менее 140 млрд. рублей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6616" y="137160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0605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4301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10 000 000,00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7453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1149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25 000 000,00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7997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76909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00616" y="137160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35 000 000,00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3757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79576" y="216712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216712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1.4.1.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84301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10 000 000,00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57453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1149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25 000 000,00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7997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76909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500616" y="216712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35 000 000,00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03757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79576" y="24505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56616" y="24505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1.4.2.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30605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84301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57453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1149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37997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76909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500616" y="24505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37576" y="24505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79576" y="29077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6616" y="2907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1.4.3.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30605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84301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7453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11149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37997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76909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500616" y="290779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037576" y="290779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79576" y="336499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6616" y="336499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1.4.4.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84301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57453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11149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37997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76909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500616" y="336499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037576" y="33649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179576" y="416052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56616" y="4160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1.4.5.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30605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84301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7453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11149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37997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76909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00616" y="41605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037576" y="41605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179576" y="4443984"/>
            <a:ext cx="32004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целью наращивания объемов производства экспортно ориентированной продукции АПК и направления ее на экспорт за счет технического перевооружения отрасли и снижения финансовой нагрузки на лизингополучателей сумма новых договоров лизинга средств производства для АПК на конец 2020 г. составит не менее 10 млрд руб.
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56616" y="4443984"/>
            <a:ext cx="82296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30605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84301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57453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11149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5 000 000,00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37997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76909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500616" y="4443984"/>
            <a:ext cx="82296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5 000 000,00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037576" y="4443984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179576" y="608076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56616" y="60807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1.5.1.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30605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84301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57453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11149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5 000 000,00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437997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76909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9500616" y="60807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5 000 000,00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037576" y="60807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179576" y="636422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356616" y="63642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1.5.2.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30605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84301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57453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11149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37997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76909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500616" y="636422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037576" y="636422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179576" y="6821424"/>
            <a:ext cx="32004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356616" y="6821424"/>
            <a:ext cx="82296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1.5.3.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30605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84301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57453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511149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37997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876909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500616" y="6821424"/>
            <a:ext cx="82296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037576" y="6821424"/>
            <a:ext cx="7315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37160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16712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45059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24612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2958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81304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27024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472744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52297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5806440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6080760"/>
            <a:ext cx="9976104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9576" y="108813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всего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30605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84301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57453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1114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43799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7690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9500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80375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179576" y="137160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16" y="137160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1.5.4.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605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4301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7453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1149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7997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6909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00616" y="137160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37576" y="137160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9576" y="216712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616" y="216712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1.5.5.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0605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4301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57453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1149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7997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76909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00616" y="216712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037576" y="216712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79576" y="245059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2020 года объем реализованных и (или) отгруженных на собственную переработку бобов соевых  и (или) семян рапса составит 7 167,4 тыс.тонн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245059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0605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84301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4 390 629,40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7453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149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37997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76909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500616" y="245059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4 390 629,40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37576" y="245059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79576" y="324612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56616" y="32461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1.6.1.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30605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4301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4 256 000,00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7453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11149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37997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76909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500616" y="324612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4 256 000,00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37576" y="324612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9576" y="352958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том числе: межбюджетные трансферты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6616" y="352958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1.6.1.1.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30605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84301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4 256 000,00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57453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11149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37997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76909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500616" y="352958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4 256 000,00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037576" y="35295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79576" y="38130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56616" y="381304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1.6.2.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30605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84301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7453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11149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37997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76909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500616" y="381304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037576" y="38130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179576" y="4270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56616" y="427024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1.6.3.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605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84301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4 390 629,40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57453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11149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37997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6909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500616" y="427024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4 390 629,40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037576" y="427024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179576" y="472744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6616" y="472744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1.6.4.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30605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84301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57453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11149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37997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76909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500616" y="472744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037576" y="472744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79576" y="552297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356616" y="552297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1.6.5.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30605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84301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57453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11149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37997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76909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500616" y="552297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037576" y="552297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28" name="Picture 129" descr="Picture 12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5806440"/>
            <a:ext cx="822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129" name="Picture 130" descr="Picture 130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5806440"/>
            <a:ext cx="91440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0" name="TextBox 130"/>
          <p:cNvSpPr txBox="1"/>
          <p:nvPr/>
        </p:nvSpPr>
        <p:spPr>
          <a:xfrm>
            <a:off x="1179576" y="608076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Скорректирована государственная поддержка российских организаций в виде компенсации части затрат на транспортировку продукции АПК за счет расширения субсидирования экспортных перевозок продукции АПК. Объем просубсидированной перевозки составит 32,60 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56616" y="6080760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30605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4 000 000,00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84301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5 002 000,00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7453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3 388 000,00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11149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1 676 801,20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437997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76909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8 000 000,00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9500616" y="6080760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29 066 801,20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037576" y="608076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7 000 000,00</a:t>
            </a:r>
          </a:p>
        </p:txBody>
      </p:sp>
      <p:sp>
        <p:nvSpPr>
          <p:cNvPr id="140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37160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165506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112264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2569464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364992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64845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44398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472744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01091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546811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592531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672084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56616" y="7004304"/>
            <a:ext cx="9976104" cy="2011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79576" y="108813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тонн продукции к концу 2024 года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6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730605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84301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657453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1114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43799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87690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9500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80375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1179576" y="137160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56616" y="137160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2.1.1.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4 000 000,00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84301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5 002 000,00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7453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3 388 000,00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1149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1 676 801,20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7997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76909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8 000 000,00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00616" y="137160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29 066 801,20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3757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7 000 000,00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79576" y="165506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616" y="16550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2.1.2.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0605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84301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57453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1149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37997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76909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500616" y="16550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037576" y="16550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79576" y="211226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6616" y="211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2.1.3.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30605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84301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7453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11149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37997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76909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500616" y="211226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037576" y="2112264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79576" y="256946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2569464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2.1.4.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30605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84301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57453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1149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7997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76909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500616" y="2569464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037576" y="2569464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79576" y="33649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56616" y="336499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2.1.5.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30605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84301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57453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11149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37997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76909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500616" y="336499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037576" y="336499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79576" y="364845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Введены в эксплуатацию экспортно  ориентированные  объединенные распределительные центры, нарастающим итогом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56616" y="364845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30605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672 000,00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84301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57453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2 972 800,00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11149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37997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76909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00616" y="364845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3 644 800,00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037576" y="364845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179576" y="444398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56616" y="444398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2.2.1.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30605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672 000,00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84301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57453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2 972 800,00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11149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37997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76909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500616" y="444398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3 644 800,00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037576" y="444398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179576" y="472744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том числе: межбюджетные трансферты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356616" y="47274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2.2.1.1.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30605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672 000,00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84301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57453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2 972 800,00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511149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37997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76909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9500616" y="47274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3 644 800,00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8037576" y="47274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1179576" y="501091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56616" y="501091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2.2.2.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730605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84301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57453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11149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37997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76909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9500616" y="501091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8037576" y="50109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179576" y="546811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56616" y="546811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2.2.3.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30605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672 000,00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84301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7453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2 972 800,00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11149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437997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76909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9500616" y="546811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3 644 800,00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037576" y="546811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179576" y="592531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56616" y="592531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2.2.4.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730605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84301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657453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11149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437997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876909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9500616" y="592531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037576" y="592531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1179576" y="672084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356616" y="672084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2.2.5.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730605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584301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657453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511149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437997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876909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9500616" y="672084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8037576" y="672084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160" name="Picture 161" descr="Picture 16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7004304"/>
            <a:ext cx="82296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161" name="Picture 162" descr="Picture 162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7004304"/>
            <a:ext cx="9144000" cy="201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62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362456"/>
            <a:ext cx="9976104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48716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77063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22783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68503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48056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76402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38581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66928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12648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6583680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088136"/>
            <a:ext cx="822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29" name="Picture 30" descr="Picture 30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1088136"/>
            <a:ext cx="91440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0" name="TextBox 30"/>
          <p:cNvSpPr txBox="1"/>
          <p:nvPr/>
        </p:nvSpPr>
        <p:spPr>
          <a:xfrm>
            <a:off x="1179576" y="136245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аккредитовано в национальной системе аккредитации не менее 15 ветеринарных лабораторий, подведомственных органам исполнительной власти субъектов Российской Федерации, осуществляющих экспорт продукции АПК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6616" y="1362456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0605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4301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7453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1149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37997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6909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1362456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6 000 000,00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037576" y="1362456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79576" y="248716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56616" y="248716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3.1.1.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0605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84301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7453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1149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7997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76909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00616" y="248716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6 000 000,00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37576" y="2487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2 000 000,00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79576" y="27706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616" y="27706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3.1.2.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0605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84301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57453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1149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37997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76909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500616" y="27706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037576" y="2770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79576" y="32278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6616" y="32278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3.1.3.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30605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84301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7453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11149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37997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76909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500616" y="32278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037576" y="3227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79576" y="368503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6616" y="368503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3.1.4.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30605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84301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57453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1149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7997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76909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500616" y="368503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037576" y="3685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79576" y="448056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56616" y="44805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3.1.5.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30605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84301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57453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11149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37997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76909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500616" y="44805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037576" y="4480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79576" y="47640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24 отчета о выполнении обеспечения обучающих и организационных мероприятий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56616" y="4764024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30605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67 711,90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84301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67 059,80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57453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66 653,00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11149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61 913,10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37997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76909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69 816,90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00616" y="4764024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401 940,60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037576" y="476402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68 785,90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179576" y="538581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56616" y="538581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3.2.1.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30605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67 711,90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84301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67 059,80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57453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66 653,00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11149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61 913,10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37997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76909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69 816,90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500616" y="538581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401 940,60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037576" y="538581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68 785,90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179576" y="566928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356616" y="56692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3.2.2.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30605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84301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57453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511149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37997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76909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9500616" y="56692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8037576" y="56692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1179576" y="612648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56616" y="61264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3.2.3.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730605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84301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657453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11149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37997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76909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9500616" y="612648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8037576" y="612648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179576" y="658368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356616" y="6583680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3.2.4.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30605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84301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7453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11149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437997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76909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9500616" y="6583680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037576" y="6583680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0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37160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1655064"/>
            <a:ext cx="9976104" cy="6217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27685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25603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01752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47472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27024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4553712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513832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579729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625449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6711696"/>
            <a:ext cx="9976104" cy="4937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9576" y="108813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медицинского страхования), всего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0605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84301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657453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1114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43799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876909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9500616" y="10881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8037576" y="10881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179576" y="137160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6616" y="137160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3.2.5.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0605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84301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7453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1149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37997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76909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00616" y="137160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037576" y="137160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9576" y="165506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30 отчетов по обеспечению  приобретения оборудования и иных организационных мероприятий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56616" y="1655064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30605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1 340 825,10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84301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1 271 005,50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7453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1 137 766,80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11149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1 511 139,30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37997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76909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666 589,30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500616" y="1655064"/>
            <a:ext cx="8229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7 102 527,80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037576" y="1655064"/>
            <a:ext cx="7315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1 175 201,80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79576" y="227685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22768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3.3.1.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0605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1 340 825,10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84301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1 271 005,50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57453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1 137 766,80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11149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1 511 139,30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37997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76909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666 589,30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500616" y="22768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7 102 527,80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037576" y="22768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1 175 201,80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79576" y="256032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56616" y="25603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3.3.2.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30605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84301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57453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11149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37997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76909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500616" y="25603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037576" y="25603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79576" y="301752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56616" y="301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3.3.3.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30605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84301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57453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149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37997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76909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500616" y="301752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037576" y="301752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179576" y="347472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56616" y="347472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3.3.4.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84301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57453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11149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37997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76909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500616" y="347472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8037576" y="3474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179576" y="427024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56616" y="42702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3.3.5.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30605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84301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657453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11149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37997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76909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500616" y="42702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037576" y="4270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179576" y="4553712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подготовлено  30 отчетов по лабораторным исследованиям по анализу безопасности сельскохозяйственной продукции и продовольствия направляемой на экспорт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56616" y="4553712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30605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598 089,40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84301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613 956,80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57453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589 498,40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11149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597 049,50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37997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76909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613 159,80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500616" y="4553712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3 617 332,20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8037576" y="455371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605 578,30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179576" y="551383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356616" y="551383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3.4.1.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30605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598 089,40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84301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613 956,80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57453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589 498,40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511149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597 049,50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37997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76909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613 159,80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9500616" y="551383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3 617 332,20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8037576" y="551383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605 578,30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1179576" y="57972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356616" y="579729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3.4.2.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730605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584301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7453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511149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37997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76909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500616" y="579729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8037576" y="57972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1179576" y="62544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56616" y="625449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3.4.3.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730605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584301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657453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11149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437997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876909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9500616" y="625449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037576" y="625449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1179576" y="6711696"/>
            <a:ext cx="320040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56616" y="6711696"/>
            <a:ext cx="82296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3.4.4.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730605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584301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657453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511149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37997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876909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9500616" y="6711696"/>
            <a:ext cx="82296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8037576" y="6711696"/>
            <a:ext cx="7315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59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54533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1828800"/>
            <a:ext cx="9976104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953512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23697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69417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15137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94690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23036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02589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30936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6766560"/>
            <a:ext cx="9976104" cy="4389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9576" y="10881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территориальных фондов обязательного медицинского страхования), всего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0881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730605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84301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657453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11149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437997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876909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9500616" y="10881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8037576" y="108813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179576" y="154533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16" y="15453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3.4.5.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605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4301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7453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1149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7997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6909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00616" y="154533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37576" y="154533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9576" y="182880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осуществлено субсидирование не менее чем 1038 заявок российских организаций с целью компенсации части затрат, связанных с сертификацией продукции агропромышленного комплекса на внешних рынках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616" y="1828800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0605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544 000,00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4301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400 000,00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57453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448 000,00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1149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7997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76909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720 000,00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00616" y="1828800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2 768 000,00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037576" y="1828800"/>
            <a:ext cx="7315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656 000,00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79576" y="295351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295351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3.5.1.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0605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544 000,00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84301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400 000,00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7453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448 000,00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149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37997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76909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720 000,00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500616" y="295351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2 768 000,00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37576" y="295351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656 000,00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79576" y="32369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56616" y="323697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3.5.2.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30605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4301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7453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11149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37997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76909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500616" y="323697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37576" y="32369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9576" y="36941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6616" y="369417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3.5.3.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30605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84301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57453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11149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37997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76909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500616" y="369417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037576" y="369417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79576" y="415137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56616" y="415137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3.5.4.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30605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84301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7453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11149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37997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76909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500616" y="415137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037576" y="415137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179576" y="494690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56616" y="494690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3.5.5.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605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84301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57453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11149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37997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6909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500616" y="494690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037576" y="494690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179576" y="523036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2022 году проведена реконструкция здания «Вспомогательный корпус стационар» для создания информационно-вычислительного центра ФГБУ «ВНИИЗЖ»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6616" y="523036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30605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84301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198 750,00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57453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311 850,00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11149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37997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76909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500616" y="523036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510 600,00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037576" y="523036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79576" y="602589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356616" y="602589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3.6.1.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30605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84301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198 750,00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57453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311 850,00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11149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37997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76909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500616" y="602589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510 600,00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037576" y="60258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179576" y="63093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56616" y="63093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3.6.2.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30605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84301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57453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11149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37997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76909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9500616" y="63093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037576" y="63093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179576" y="6766560"/>
            <a:ext cx="3200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56616" y="6766560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3.6.3.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730605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584301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657453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11149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437997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876909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9500616" y="6766560"/>
            <a:ext cx="8229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8037576" y="6766560"/>
            <a:ext cx="7315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48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1005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188720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198424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267712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2542032"/>
            <a:ext cx="9976104" cy="960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502152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378561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424281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470001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549554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5779008"/>
            <a:ext cx="9976104" cy="1426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9576" y="1088136"/>
            <a:ext cx="3200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56616" y="1088136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30605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84301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657453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11149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37997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76909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9500616" y="1088136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8037576" y="1088136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179576" y="118872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6616" y="118872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3.6.4.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0605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4301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7453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1149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7997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76909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00616" y="1188720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37576" y="1188720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79576" y="198424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19842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3.6.5.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84301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57453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1149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7997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76909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500616" y="198424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037576" y="198424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pic>
        <p:nvPicPr>
          <p:cNvPr id="57" name="Picture 58" descr="Picture 58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2267712"/>
            <a:ext cx="8229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58" name="Picture 59" descr="Picture 5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2267712"/>
            <a:ext cx="91440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9" name="TextBox 59"/>
          <p:cNvSpPr txBox="1"/>
          <p:nvPr/>
        </p:nvSpPr>
        <p:spPr>
          <a:xfrm>
            <a:off x="1179576" y="2542032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организаций, получивших поддержку в продвижении продукции АПК на внешние рынки за счёт средств, предоставляемых АО "РЭЦ" в виде субсидии составило 1 099 штук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6616" y="2542032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0605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84301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359 050,20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57453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11149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102 352,50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37997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76909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500616" y="2542032"/>
            <a:ext cx="8229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1 837 442,70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037576" y="2542032"/>
            <a:ext cx="7315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79576" y="350215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56616" y="350215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4.1.1.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30605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84301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359 050,20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57453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11149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102 352,50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37997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76909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500616" y="3502152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1 837 442,70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037576" y="3502152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344 010,00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79576" y="37856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56616" y="378561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4.1.2.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30605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84301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57453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149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37997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76909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500616" y="378561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037576" y="37856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179576" y="42428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56616" y="424281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4.1.3.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30605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84301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57453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11149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37997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76909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500616" y="424281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8037576" y="4242816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179576" y="470001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56616" y="470001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4.1.4.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30605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84301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657453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11149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37997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76909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9500616" y="470001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037576" y="470001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179576" y="549554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56616" y="549554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4.1.5.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730605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84301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57453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11149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37997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76909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500616" y="549554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8037576" y="549554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179576" y="5779008"/>
            <a:ext cx="320040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году ФГБУ «Агроэкспорт» разработаны 917 отчетов об обеспечении содействия Минсельхозу России
в реализации его полномочий по осуществлению государственной аграрной политики и нормативно-правовому регулированию в сфере развития экспорта 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356616" y="5779008"/>
            <a:ext cx="8229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730605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1 464 922,00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84301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1 080 229,90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57453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1 348 085,30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511149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537 561,30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37997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76909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1 751 496,00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9500616" y="5779008"/>
            <a:ext cx="82296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7 783 790,50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8037576" y="5779008"/>
            <a:ext cx="731520" cy="1426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1 601 496,00</a:t>
            </a:r>
          </a:p>
        </p:txBody>
      </p:sp>
      <p:sp>
        <p:nvSpPr>
          <p:cNvPr id="129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88366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1671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262432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081528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387705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160520"/>
            <a:ext cx="9976104" cy="16367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797296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608076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537960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995160"/>
            <a:ext cx="9976104" cy="2103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9576" y="108813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продукции агропромышленного и рыбохозяйственного комплексов в рамках федерального проекта «Экспорт продукции АПК»
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6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30605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84301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657453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1114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3799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87690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9500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80375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179576" y="188366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6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4.2.1.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0605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1 464 922,00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4301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1 080 229,90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7453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1 348 085,30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114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537 561,30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799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7690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1 751 496,00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00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7 783 790,50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375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1 601 496,00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79576" y="21671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21671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4.2.2.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84301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57453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1149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7997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76909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500616" y="21671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037576" y="21671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79576" y="26243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56616" y="26243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4.2.3.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30605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84301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57453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11149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37997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76909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500616" y="262432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37576" y="262432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79576" y="308152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6616" y="308152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4.2.4.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30605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84301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7453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11149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37997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76909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500616" y="3081528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037576" y="3081528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79576" y="387705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6616" y="38770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4.2.5.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0605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84301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57453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11149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37997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76909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500616" y="387705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037576" y="387705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179576" y="4160520"/>
            <a:ext cx="32004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разработаны и утверждены не менее 12 стратегий продвижения приоритетных продуктовых групп на внешние рынки с программой их рекламно-информационного продвижения (в соответствии с протоколом проектного комитета национального проекта "Международная кооперация и экспорт" от 26 ноября 2018 г. № 4)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56616" y="4160520"/>
            <a:ext cx="82296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30605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84301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7453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11149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37997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76909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00616" y="4160520"/>
            <a:ext cx="82296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037576" y="4160520"/>
            <a:ext cx="73152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179576" y="5797296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56616" y="579729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4.3.1.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30605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84301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57453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11149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37997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76909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500616" y="5797296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037576" y="5797296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179576" y="60807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56616" y="60807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4.3.2.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30605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84301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57453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11149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437997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76909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9500616" y="60807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037576" y="60807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179576" y="65379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356616" y="65379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4.3.3.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30605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84301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57453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11149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37997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76909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500616" y="6537960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037576" y="6537960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179576" y="6995160"/>
            <a:ext cx="320040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8" name="TextBox 128"/>
          <p:cNvSpPr txBox="1"/>
          <p:nvPr/>
        </p:nvSpPr>
        <p:spPr>
          <a:xfrm>
            <a:off x="356616" y="6995160"/>
            <a:ext cx="82296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29" name="TextBox 129"/>
          <p:cNvSpPr txBox="1"/>
          <p:nvPr/>
        </p:nvSpPr>
        <p:spPr>
          <a:xfrm>
            <a:off x="730605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0" name="TextBox 130"/>
          <p:cNvSpPr txBox="1"/>
          <p:nvPr/>
        </p:nvSpPr>
        <p:spPr>
          <a:xfrm>
            <a:off x="584301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1" name="TextBox 131"/>
          <p:cNvSpPr txBox="1"/>
          <p:nvPr/>
        </p:nvSpPr>
        <p:spPr>
          <a:xfrm>
            <a:off x="657453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2" name="TextBox 132"/>
          <p:cNvSpPr txBox="1"/>
          <p:nvPr/>
        </p:nvSpPr>
        <p:spPr>
          <a:xfrm>
            <a:off x="511149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3" name="TextBox 133"/>
          <p:cNvSpPr txBox="1"/>
          <p:nvPr/>
        </p:nvSpPr>
        <p:spPr>
          <a:xfrm>
            <a:off x="437997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4" name="TextBox 134"/>
          <p:cNvSpPr txBox="1"/>
          <p:nvPr/>
        </p:nvSpPr>
        <p:spPr>
          <a:xfrm>
            <a:off x="876909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5" name="TextBox 135"/>
          <p:cNvSpPr txBox="1"/>
          <p:nvPr/>
        </p:nvSpPr>
        <p:spPr>
          <a:xfrm>
            <a:off x="9500616" y="6995160"/>
            <a:ext cx="82296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6" name="TextBox 136"/>
          <p:cNvSpPr txBox="1"/>
          <p:nvPr/>
        </p:nvSpPr>
        <p:spPr>
          <a:xfrm>
            <a:off x="8037576" y="6995160"/>
            <a:ext cx="731520" cy="2103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3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88366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167128"/>
            <a:ext cx="9976104" cy="14630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630168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91363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56616" y="4370832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56616" y="4828032"/>
            <a:ext cx="9976104" cy="795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56616" y="562356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56616" y="5907024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56616" y="619048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6616" y="6647688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6616" y="7104888"/>
            <a:ext cx="9976104" cy="10058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9576" y="108813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4.3.4.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0605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4301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7453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114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799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76909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00616" y="1088136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37576" y="1088136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9576" y="188366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4.3.5.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605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4301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7453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114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799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6909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00616" y="188366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37576" y="188366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9576" y="2167128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2021 года проведено не менее 7 научно-исследовательских работ по изучению потенциальных рынков сбыта продукции российского агропромышленного комплекса (в соответствии с протоколом проектного комитета национального проекта "Международная кооперация и экспорт" от 26 ноября 2018 г. № 4)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616" y="2167128"/>
            <a:ext cx="8229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0605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4301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57453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1149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7997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76909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00616" y="2167128"/>
            <a:ext cx="8229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037576" y="2167128"/>
            <a:ext cx="7315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79576" y="3630168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56616" y="363016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4.4.1.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0605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84301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7453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149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37997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76909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500616" y="363016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37576" y="36301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79576" y="39136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56616" y="39136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4.4.2.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30605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4301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7453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11149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37997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76909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500616" y="39136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37576" y="39136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9576" y="43708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6616" y="43708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4.4.3.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30605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84301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57453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11149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37997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76909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500616" y="4370832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037576" y="4370832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79576" y="482803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56616" y="482803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4.4.4.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30605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84301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7453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11149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37997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76909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500616" y="4828032"/>
            <a:ext cx="8229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037576" y="4828032"/>
            <a:ext cx="7315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179576" y="562356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56616" y="56235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4.4.5.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605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84301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57453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11149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37997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6909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500616" y="562356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037576" y="562356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179576" y="5907024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бюджет, всего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6616" y="590702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4.5.1.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30605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84301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57453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11149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37997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76909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500616" y="5907024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037576" y="5907024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79576" y="61904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Российской Федерации, всего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356616" y="619048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4.5.2.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30605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84301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657453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11149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37997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76909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500616" y="619048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8037576" y="61904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179576" y="66476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Федерации, всего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56616" y="664768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4.5.3.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30605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84301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57453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11149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37997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76909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9500616" y="6647688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037576" y="6647688"/>
            <a:ext cx="7315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179576" y="7104888"/>
            <a:ext cx="3200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страхования), всего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56616" y="7104888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0" name="TextBox 140"/>
          <p:cNvSpPr txBox="1"/>
          <p:nvPr/>
        </p:nvSpPr>
        <p:spPr>
          <a:xfrm>
            <a:off x="730605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1" name="TextBox 141"/>
          <p:cNvSpPr txBox="1"/>
          <p:nvPr/>
        </p:nvSpPr>
        <p:spPr>
          <a:xfrm>
            <a:off x="584301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2" name="TextBox 142"/>
          <p:cNvSpPr txBox="1"/>
          <p:nvPr/>
        </p:nvSpPr>
        <p:spPr>
          <a:xfrm>
            <a:off x="657453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3" name="TextBox 143"/>
          <p:cNvSpPr txBox="1"/>
          <p:nvPr/>
        </p:nvSpPr>
        <p:spPr>
          <a:xfrm>
            <a:off x="511149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4" name="TextBox 144"/>
          <p:cNvSpPr txBox="1"/>
          <p:nvPr/>
        </p:nvSpPr>
        <p:spPr>
          <a:xfrm>
            <a:off x="437997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5" name="TextBox 145"/>
          <p:cNvSpPr txBox="1"/>
          <p:nvPr/>
        </p:nvSpPr>
        <p:spPr>
          <a:xfrm>
            <a:off x="876909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6" name="TextBox 146"/>
          <p:cNvSpPr txBox="1"/>
          <p:nvPr/>
        </p:nvSpPr>
        <p:spPr>
          <a:xfrm>
            <a:off x="9500616" y="7104888"/>
            <a:ext cx="8229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7" name="TextBox 147"/>
          <p:cNvSpPr txBox="1"/>
          <p:nvPr/>
        </p:nvSpPr>
        <p:spPr>
          <a:xfrm>
            <a:off x="8037576" y="7104888"/>
            <a:ext cx="7315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8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94767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493008"/>
            <a:ext cx="9976104" cy="2624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6117336"/>
            <a:ext cx="9976104" cy="10881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по ключевым отраслям:
- рыба и ракообразные - 10;
- масложировая продукция - 10;
- продукция пищевой перерабатывающей промышленности - 14;
- зерновая продукция и прочее - 16.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3493008"/>
            <a:ext cx="45720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3493008"/>
            <a:ext cx="182880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заключенных КПМК в 2020 г. составило не менее 25 штук, 
в том числе по ключевым отраслям:
- рыба и ракообразные - 5;
- масложировая продукция - 5;
- продукция пищевой перерабатывающей промышленности - 7;
- зерновая продукция и прочее - 8.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3493008"/>
            <a:ext cx="8229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3493008"/>
            <a:ext cx="8229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3493008"/>
            <a:ext cx="3657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493008"/>
            <a:ext cx="21945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493008"/>
            <a:ext cx="1280160" cy="26243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6117336"/>
            <a:ext cx="45720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6117336"/>
            <a:ext cx="182880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заключенных КПМК в 2021 г. составило не менее 25 штук, 
в том числе по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6117336"/>
            <a:ext cx="8229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6117336"/>
            <a:ext cx="8229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6117336"/>
            <a:ext cx="3657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6117336"/>
            <a:ext cx="21945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6117336"/>
            <a:ext cx="1280160" cy="1088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457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088136"/>
            <a:ext cx="9976104" cy="6949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1783080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2066544"/>
            <a:ext cx="9976104" cy="32186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6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9576" y="6309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 и источники финансирования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9976" y="630936"/>
            <a:ext cx="512064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финансового обеспечения по годам реализации (тыс. рублей)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799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114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4301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7453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605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3757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69096" y="905256"/>
            <a:ext cx="7315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
(тыс. рублей)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576" y="1088136"/>
            <a:ext cx="3200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56616" y="1088136"/>
            <a:ext cx="82296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4.5.4.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0605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301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453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1149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7997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909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0616" y="1088136"/>
            <a:ext cx="82296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37576" y="1088136"/>
            <a:ext cx="7315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9576" y="1783080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источники, всего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6616" y="178308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4.5.5.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0605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84301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7453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1149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7997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6909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1783080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037576" y="1783080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6616" y="2066544"/>
            <a:ext cx="402336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 ПО ФЕДЕРАЛЬНОМУ ПРОЕКТУ: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11149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37 131 973,70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4301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35 625 911,10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7453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66 574 148,24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0605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95 266 225,38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03757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92 641 700,00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6909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80 000 000,00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00616" y="2066544"/>
            <a:ext cx="8229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407 239 958,42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79976" y="2066544"/>
            <a:ext cx="731520" cy="32186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56616" y="2523744"/>
            <a:ext cx="40233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числе:
федеральный бюджет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0605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95 018 196,50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84301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35 403 810,50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57453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66 515 035,10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1149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37 060 378,40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7997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76909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80 000 000,00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500616" y="2523744"/>
            <a:ext cx="82296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406 639 120,50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037576" y="2523744"/>
            <a:ext cx="731520" cy="2761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92 641 700,00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56616" y="2980944"/>
            <a:ext cx="40233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
фондов Российской Федерации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30605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84301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57453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11149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37997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76909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500616" y="2980944"/>
            <a:ext cx="8229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037576" y="2980944"/>
            <a:ext cx="7315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56616" y="3438144"/>
            <a:ext cx="402336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
Российской Федерации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30605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8 572 099,38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84301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6 836 073,30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57453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4 468 073,24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11149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2 077 611,40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37997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76909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500616" y="3438144"/>
            <a:ext cx="82296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21 953 857,32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037576" y="3438144"/>
            <a:ext cx="731520" cy="1847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56616" y="3895344"/>
            <a:ext cx="40233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(бюджеты территориальных фондов обязательного медицинского страхования)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30605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84301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57453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11149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37997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76909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9500616" y="3895344"/>
            <a:ext cx="82296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037576" y="3895344"/>
            <a:ext cx="731520" cy="13898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6616" y="4718304"/>
            <a:ext cx="402336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0605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84301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57453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11149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37997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76909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9500616" y="4718304"/>
            <a:ext cx="82296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037576" y="4718304"/>
            <a:ext cx="7315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56616" y="5001768"/>
            <a:ext cx="40233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Нераспределенный резерв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30605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84301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57453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11149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37997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76909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500616" y="5001768"/>
            <a:ext cx="8229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037576" y="5001768"/>
            <a:ext cx="7315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</p:txBody>
      </p:sp>
      <p:sp>
        <p:nvSpPr>
          <p:cNvPr id="102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994320"/>
            <a:ext cx="9957816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268640"/>
            <a:ext cx="9957816" cy="7315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000160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006000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4011840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" y="5017680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65760" y="6023520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5760" y="7029360"/>
            <a:ext cx="9957816" cy="1645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99432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	Перечень методик расчета показателей федерального проекта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760" y="1268640"/>
            <a:ext cx="4572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34640" y="1268640"/>
            <a:ext cx="9144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83680" y="163440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06640" y="163440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Номер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49040" y="1634400"/>
            <a:ext cx="13716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0640" y="1634400"/>
            <a:ext cx="1463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Утвердивший орган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21040" y="163440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960" y="1268640"/>
            <a:ext cx="201168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целевого, дополнительного показателя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49040" y="1268640"/>
            <a:ext cx="6583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и реквизиты документа, которым утверждена методика расчета показателя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960" y="200016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показатель: Объем экспорта продукции АПК, млрд долл. США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34640" y="200016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49040" y="2000160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20640" y="2000160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83680" y="2000160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06640" y="200016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321040" y="200016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5760" y="2000160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2960" y="300600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продукции масложировой отрасли, млрд долл. США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34640" y="300600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49040" y="3006000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20640" y="3006000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83680" y="3006000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06640" y="300600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21040" y="300600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5760" y="3006000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2960" y="401184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зерновых, млрд долл. США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34640" y="401184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49040" y="4011840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120640" y="4011840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83680" y="4011840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406640" y="401184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321040" y="401184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65760" y="4011840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2960" y="501768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рыбы и морепродуктов, млрд долл. США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834640" y="501768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749040" y="5017680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120640" y="5017680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583680" y="5017680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06640" y="501768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321040" y="501768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65760" y="5017680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2960" y="602352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мясной и молочной продукции, млрд долл. США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34640" y="602352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749040" y="6023520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20640" y="6023520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83680" y="6023520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406640" y="6023520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321040" y="6023520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5760" y="6023520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22960" y="7029360"/>
            <a:ext cx="201168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283464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3749040" y="7029360"/>
            <a:ext cx="13716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5120640" y="7029360"/>
            <a:ext cx="146304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6583680" y="7029360"/>
            <a:ext cx="8229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7406640" y="7029360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8321040" y="7029360"/>
            <a:ext cx="201168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365760" y="7029360"/>
            <a:ext cx="4572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994320"/>
            <a:ext cx="9957816" cy="7315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65760" y="1725840"/>
            <a:ext cx="9957816" cy="11247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65760" y="2850552"/>
            <a:ext cx="9957816" cy="1005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5760" y="3856392"/>
            <a:ext cx="9957816" cy="163677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5760" y="720000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760" y="994320"/>
            <a:ext cx="4572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34640" y="994320"/>
            <a:ext cx="91440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
(по ОКЕИ)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3680" y="1360080"/>
            <a:ext cx="8229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6640" y="1360080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Номер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49040" y="1360080"/>
            <a:ext cx="13716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0640" y="1360080"/>
            <a:ext cx="146304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Утвердивший орган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21040" y="1360080"/>
            <a:ext cx="2011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960" y="994320"/>
            <a:ext cx="2011680" cy="7315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целевого, дополнительного показателя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49040" y="994320"/>
            <a:ext cx="65836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и реквизиты документа, которым утверждена методика расчета показателя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2960" y="1725840"/>
            <a:ext cx="20116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продукции пищевой и перерабатывающей промышленности, млрд долл. США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34640" y="17258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49040" y="1725840"/>
            <a:ext cx="13716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20640" y="1725840"/>
            <a:ext cx="146304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83680" y="1725840"/>
            <a:ext cx="8229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06640" y="17258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21040" y="1725840"/>
            <a:ext cx="20116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1725840"/>
            <a:ext cx="4572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2960" y="2850552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Объем экспорта прочей продукции АПК, млрд долл. США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34640" y="2850552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Миллиард долларов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49040" y="2850552"/>
            <a:ext cx="13716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850552"/>
            <a:ext cx="146304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83680" y="2850552"/>
            <a:ext cx="82296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06640" y="2850552"/>
            <a:ext cx="9144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21040" y="2850552"/>
            <a:ext cx="201168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5760" y="2850552"/>
            <a:ext cx="457200" cy="10058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2960" y="3856392"/>
            <a:ext cx="201168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показатель: Эффективность мер поддержки экспорта продукции АПК (минимальный прирост объема экспорта на один рубль государственной поддержки):-в АПК, не менее рублей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34640" y="3856392"/>
            <a:ext cx="9144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49040" y="3856392"/>
            <a:ext cx="13716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20640" y="3856392"/>
            <a:ext cx="146304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83680" y="3856392"/>
            <a:ext cx="82296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19.04.2019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06640" y="3856392"/>
            <a:ext cx="9144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21040" y="3856392"/>
            <a:ext cx="201168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статистической методологии расчета показателей федерального проекта «Экспорт продукции АПК»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5760" y="3856392"/>
            <a:ext cx="457200" cy="1636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4348"/>
            <a:ext cx="9957816" cy="6476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Дополнительная информация</a:t>
            </a:r>
          </a:p>
        </p:txBody>
      </p:sp>
      <p:pic>
        <p:nvPicPr>
          <p:cNvPr id="4" name="Picture 5" descr="Picture 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905256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" name="TextBox 5"/>
          <p:cNvSpPr txBox="1"/>
          <p:nvPr/>
        </p:nvSpPr>
        <p:spPr>
          <a:xfrm>
            <a:off x="356616" y="905256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6" name="Picture 7" descr="Picture 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1801368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" name="TextBox 7"/>
          <p:cNvSpPr txBox="1"/>
          <p:nvPr/>
        </p:nvSpPr>
        <p:spPr>
          <a:xfrm>
            <a:off x="356616" y="1801368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2697480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356616" y="2697480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16" y="3593592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56616" y="3593592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16" y="4489704"/>
            <a:ext cx="950976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356616" y="4489704"/>
            <a:ext cx="457200" cy="11064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4" name="Picture 15" descr="Picture 1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6" y="5596128"/>
            <a:ext cx="9509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" name="TextBox 15"/>
          <p:cNvSpPr txBox="1"/>
          <p:nvPr/>
        </p:nvSpPr>
        <p:spPr>
          <a:xfrm>
            <a:off x="356616" y="5596128"/>
            <a:ext cx="4572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816" y="6373368"/>
            <a:ext cx="9509760" cy="8321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56616" y="6373368"/>
            <a:ext cx="457200" cy="8321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pic>
        <p:nvPicPr>
          <p:cNvPr id="3" name="Picture 4" descr="Picture 4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630936"/>
            <a:ext cx="95097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" name="TextBox 4"/>
          <p:cNvSpPr txBox="1"/>
          <p:nvPr/>
        </p:nvSpPr>
        <p:spPr>
          <a:xfrm>
            <a:off x="356616" y="630936"/>
            <a:ext cx="4572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5" name="Picture 6" descr="Picture 6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905256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" name="TextBox 6"/>
          <p:cNvSpPr txBox="1"/>
          <p:nvPr/>
        </p:nvSpPr>
        <p:spPr>
          <a:xfrm>
            <a:off x="356616" y="905256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7" name="Picture 8" descr="Picture 8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1801368"/>
            <a:ext cx="950976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" name="TextBox 8"/>
          <p:cNvSpPr txBox="1"/>
          <p:nvPr/>
        </p:nvSpPr>
        <p:spPr>
          <a:xfrm>
            <a:off x="356616" y="1801368"/>
            <a:ext cx="457200" cy="8961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16" y="2697480"/>
            <a:ext cx="9509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356616" y="2697480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1" name="Picture 12" descr="Picture 12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16" y="2980944"/>
            <a:ext cx="950976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2" name="TextBox 12"/>
          <p:cNvSpPr txBox="1"/>
          <p:nvPr/>
        </p:nvSpPr>
        <p:spPr>
          <a:xfrm>
            <a:off x="356616" y="2980944"/>
            <a:ext cx="457200" cy="1298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80960" y="987552"/>
            <a:ext cx="2651760" cy="731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№1
к паспорту федерального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80960" y="1353312"/>
            <a:ext cx="2651760" cy="365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 продукции АПК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1719072"/>
            <a:ext cx="9966960" cy="3657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37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реализации федерального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5760" y="1719072"/>
            <a:ext cx="548640" cy="914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787" dirty="0" smtClean="0">
                <a:solidFill>
                  <a:srgbClr val="FFFFFF">
                    <a:alpha val="0"/>
                  </a:srgbClr>
                </a:solidFill>
                <a:latin typeface="Arial" pitchFamily="18" charset="0"/>
                <a:cs typeface="Arial" pitchFamily="18" charset="0"/>
              </a:rPr>
              <a:t>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06240" y="208483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840" y="208483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760" y="208483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80960" y="208483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35040" y="208483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6240" y="235915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640" y="235915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4" name="Picture 15" descr="Picture 1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633472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5" name="TextBox 15"/>
          <p:cNvSpPr txBox="1"/>
          <p:nvPr/>
        </p:nvSpPr>
        <p:spPr>
          <a:xfrm>
            <a:off x="365760" y="2633472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33472"/>
            <a:ext cx="26517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6035040" y="2633472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06240" y="2633472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20640" y="2633472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5840" y="35935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760" y="35935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5935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6035040" y="35935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06240" y="35935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20640" y="35935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5840" y="471830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5760" y="471830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71830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6035040" y="471830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206240" y="47183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20640" y="47183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01.08.2019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5840" y="584301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760" y="584301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84301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6035040" y="584301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06240" y="58430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20640" y="58430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05840" y="6967728"/>
            <a:ext cx="320040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365760" y="6967728"/>
            <a:ext cx="64008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967728"/>
            <a:ext cx="265176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6035040" y="6967728"/>
            <a:ext cx="164592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4206240" y="6967728"/>
            <a:ext cx="91440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20640" y="6967728"/>
            <a:ext cx="914400" cy="2286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66090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66090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66090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66090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8561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8561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78561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8561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91032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91032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91032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91032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9103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9103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70585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7058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70585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70585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7058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7058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501384"/>
            <a:ext cx="3200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501384"/>
            <a:ext cx="64008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501384"/>
            <a:ext cx="265176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501384"/>
            <a:ext cx="16459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501384"/>
            <a:ext cx="914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501384"/>
            <a:ext cx="914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1518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15184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15184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15184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151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151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1071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1071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41071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1071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107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107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4206240"/>
            <a:ext cx="320040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4206240"/>
            <a:ext cx="64008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206240"/>
            <a:ext cx="265176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206240"/>
            <a:ext cx="164592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206240"/>
            <a:ext cx="91440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206240"/>
            <a:ext cx="914400" cy="29900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15.12.2019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333756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333756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33756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333756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33375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33375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01.09.2019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95935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95935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95935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95935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95935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95935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41655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41655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41655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41655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4165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4165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03834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03834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03834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03834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0383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0383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15.12.2019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5495544"/>
            <a:ext cx="320040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65760" y="5495544"/>
            <a:ext cx="64008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495544"/>
            <a:ext cx="265176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95544"/>
            <a:ext cx="164592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95544"/>
            <a:ext cx="91440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95544"/>
            <a:ext cx="914400" cy="17007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31.12.2018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49631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49631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49631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49631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4963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4963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181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1810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11810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1810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18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18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753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7530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57530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7530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75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75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31.12.2018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4032504"/>
            <a:ext cx="320040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4032504"/>
            <a:ext cx="64008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032504"/>
            <a:ext cx="265176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032504"/>
            <a:ext cx="164592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032504"/>
            <a:ext cx="91440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032504"/>
            <a:ext cx="914400" cy="2267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30021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30021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30021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30021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3002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3002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922008"/>
            <a:ext cx="3200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65760" y="6922008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922008"/>
            <a:ext cx="26517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922008"/>
            <a:ext cx="16459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4206240" y="6922008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922008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17830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3328416"/>
            <a:ext cx="9976104" cy="17830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5111496"/>
            <a:ext cx="9976104" cy="194767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7059168"/>
            <a:ext cx="9976104" cy="1463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545336"/>
            <a:ext cx="45720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813816" y="1545336"/>
            <a:ext cx="182880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ключевым отраслям:
- рыба и ракообразные - 5;
- масложировая продукция - 5;
- продукция пищевой перерабатывающей промышленности - 7;
- зерновая продукция и прочее - 8.
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2616" y="1545336"/>
            <a:ext cx="8229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9500616" y="1545336"/>
            <a:ext cx="8229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46557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3133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19709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56285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92861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29437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660136" y="154533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6" name="TextBox 36"/>
          <p:cNvSpPr txBox="1"/>
          <p:nvPr/>
        </p:nvSpPr>
        <p:spPr>
          <a:xfrm>
            <a:off x="356616" y="3328416"/>
            <a:ext cx="45720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3816" y="3328416"/>
            <a:ext cx="182880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Выполнена инвестиционная программа экспортного развития АПК, объем экспорта сельскохозяйственной и пищевой продукции составил 45 млрд. долларов США по итогам 2024 года.
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42616" y="3328416"/>
            <a:ext cx="8229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 ДОЛЛАР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00616" y="3328416"/>
            <a:ext cx="8229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6557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3133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9709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6285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92861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9437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60136" y="3328416"/>
            <a:ext cx="3657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3328416"/>
            <a:ext cx="21945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3328416"/>
            <a:ext cx="1280160" cy="17830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356616" y="5111496"/>
            <a:ext cx="4572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13816" y="5111496"/>
            <a:ext cx="182880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целью наращивания объемов производства экспортно ориентированной продукции АПК, уполномоченными банками к концу 2024 года выдано 1769,03 млрд рублей кредитных ресурсов. Нарастающий итог
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642616" y="511149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 РУБ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500616" y="5111496"/>
            <a:ext cx="8229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46557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83133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25.065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19709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263.006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56285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677.321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2861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1203.603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29437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1551.558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60136" y="5111496"/>
            <a:ext cx="3657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1769.03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5111496"/>
            <a:ext cx="21945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1" name="Picture 62" descr="Picture 62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5111496"/>
            <a:ext cx="1280160" cy="19476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2" name="TextBox 62"/>
          <p:cNvSpPr txBox="1"/>
          <p:nvPr/>
        </p:nvSpPr>
        <p:spPr>
          <a:xfrm>
            <a:off x="356616" y="7059168"/>
            <a:ext cx="45720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813816" y="7059168"/>
            <a:ext cx="182880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2642616" y="7059168"/>
            <a:ext cx="8229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9500616" y="7059168"/>
            <a:ext cx="8229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346557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383133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419709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456285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492861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529437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5660136" y="7059168"/>
            <a:ext cx="3657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73" name="Picture 74" descr="Picture 74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896" y="7059168"/>
            <a:ext cx="21945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74" name="Picture 75" descr="Picture 75 descrip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0456" y="7059168"/>
            <a:ext cx="1280160" cy="146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5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4414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986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опубликован"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986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4.5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8986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986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31.03.2019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3355848"/>
            <a:ext cx="3200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3355848"/>
            <a:ext cx="64008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355848"/>
            <a:ext cx="265176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355848"/>
            <a:ext cx="164592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355848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355848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26.11.2018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98348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98348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98348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98348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9834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9834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60527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60527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60527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60527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60527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60527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22706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22706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22706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22706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22706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22706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848856"/>
            <a:ext cx="3200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848856"/>
            <a:ext cx="64008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848856"/>
            <a:ext cx="26517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848856"/>
            <a:ext cx="16459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848856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848856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сформированы) документы, необходимые для оказания услуги (выполнения работы)"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0604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0604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0604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0604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22783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22783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22783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2783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278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278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01421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01421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01421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01421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0142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0142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80060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80060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80060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80060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8006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8006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5869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5869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5.10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5869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5869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586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586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3733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3733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5.11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3733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3733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3733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3733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7159752"/>
            <a:ext cx="320040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365760" y="7159752"/>
            <a:ext cx="64008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7159752"/>
            <a:ext cx="265176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7159752"/>
            <a:ext cx="164592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4206240" y="7159752"/>
            <a:ext cx="91440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120640" y="7159752"/>
            <a:ext cx="914400" cy="36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5.12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414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986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986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5.15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8986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986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3558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3558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5.16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3558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3558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355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355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8130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8130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5.17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8130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8130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8130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8130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270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270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5.18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270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270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270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270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47274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47274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5.19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7274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47274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4727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4727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01.08.2019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1846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1846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5.20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1846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1846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184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184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56418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56418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5.21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6418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56418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5641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5641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60990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60990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5.22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0990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60990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60990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60990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5840" y="6556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6556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5.23</a:t>
            </a:r>
          </a:p>
        </p:txBody>
      </p:sp>
      <p:pic>
        <p:nvPicPr>
          <p:cNvPr id="78" name="Picture 79" descr="Picture 7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556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9" name="TextBox 79"/>
          <p:cNvSpPr txBox="1"/>
          <p:nvPr/>
        </p:nvSpPr>
        <p:spPr>
          <a:xfrm>
            <a:off x="6035040" y="6556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206240" y="6556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120640" y="6556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05840" y="7013448"/>
            <a:ext cx="3200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83" name="TextBox 83"/>
          <p:cNvSpPr txBox="1"/>
          <p:nvPr/>
        </p:nvSpPr>
        <p:spPr>
          <a:xfrm>
            <a:off x="365760" y="7013448"/>
            <a:ext cx="64008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84" name="Picture 85" descr="Picture 8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7013448"/>
            <a:ext cx="26517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5" name="TextBox 85"/>
          <p:cNvSpPr txBox="1"/>
          <p:nvPr/>
        </p:nvSpPr>
        <p:spPr>
          <a:xfrm>
            <a:off x="6035040" y="7013448"/>
            <a:ext cx="16459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6" name="TextBox 86"/>
          <p:cNvSpPr txBox="1"/>
          <p:nvPr/>
        </p:nvSpPr>
        <p:spPr>
          <a:xfrm>
            <a:off x="4206240" y="7013448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7" name="TextBox 87"/>
          <p:cNvSpPr txBox="1"/>
          <p:nvPr/>
        </p:nvSpPr>
        <p:spPr>
          <a:xfrm>
            <a:off x="5120640" y="7013448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5.24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32257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32257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32257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32257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3225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3225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10896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8953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8953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8953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8953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895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895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68172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68172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68172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68172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6817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6817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6811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6811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46811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6811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6811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6811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25449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25449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5.30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25449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25449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2544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2544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876288"/>
            <a:ext cx="3200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876288"/>
            <a:ext cx="64008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5.31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876288"/>
            <a:ext cx="265176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876288"/>
            <a:ext cx="16459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поставленных товаров, выполненных работ, оказанных услуг"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0604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0604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0604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0604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060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22783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22783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22783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22783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2278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2278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8496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8496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8496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8496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849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849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47141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47141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47141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47141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4714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4714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25780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25780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5.37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25780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25780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2578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2578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0441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0441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5.38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0441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0441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044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044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830568"/>
            <a:ext cx="3200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830568"/>
            <a:ext cx="64008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5.39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830568"/>
            <a:ext cx="265176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830568"/>
            <a:ext cx="164592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830568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830568"/>
            <a:ext cx="914400" cy="36576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поставленных товаров, выполненных работ, оказанных услуг по государственному (муниципальному) контракту"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443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443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9443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443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443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443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3730752"/>
            <a:ext cx="32004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3730752"/>
            <a:ext cx="64008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730752"/>
            <a:ext cx="265176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730752"/>
            <a:ext cx="164592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730752"/>
            <a:ext cx="9144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730752"/>
            <a:ext cx="914400" cy="34655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99923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99923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99923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99923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9992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9992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6210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6210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6210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6210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6210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6210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24281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24281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24281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4281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428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428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86460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86460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86460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86460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86460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86460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8640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8640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48640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8640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8640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8640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108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108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108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108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108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108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729984"/>
            <a:ext cx="320040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729984"/>
            <a:ext cx="64008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6.7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729984"/>
            <a:ext cx="265176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729984"/>
            <a:ext cx="164592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729984"/>
            <a:ext cx="91440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729984"/>
            <a:ext cx="914400" cy="4663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(кадровое) обеспечение"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6.8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063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063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6.9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7063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063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5701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5701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55701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5701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570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5701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34340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(кадровое) обеспечение"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34340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4340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34340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3434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3434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1297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"Для оказания услуги (выполнения работы) подготовлено материально-техническое обеспечение"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1297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1297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1297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1297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1297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7515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7515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7515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7515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7515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7515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2087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2087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6.14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2087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2087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2087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2087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66597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66597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6.15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66597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66597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6659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66597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7123176"/>
            <a:ext cx="3200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365760" y="7123176"/>
            <a:ext cx="64008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7123176"/>
            <a:ext cx="265176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7123176"/>
            <a:ext cx="164592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4206240" y="7123176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5120640" y="7123176"/>
            <a:ext cx="914400" cy="731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6.16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9933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9339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6.17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99339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9339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933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933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5059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5059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45059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5059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Алафинов И.С.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505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5059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907792"/>
            <a:ext cx="3200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2907792"/>
            <a:ext cx="64008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907792"/>
            <a:ext cx="265176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907792"/>
            <a:ext cx="164592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907792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907792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49554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49554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49554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49554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4955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49554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01.03.2018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95274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95274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95274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95274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95274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95274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57453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57453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57453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57453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57453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57453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08.08.2018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7031736"/>
            <a:ext cx="3200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365760" y="7031736"/>
            <a:ext cx="64008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7031736"/>
            <a:ext cx="265176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7031736"/>
            <a:ext cx="164592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4206240" y="7031736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5120640" y="7031736"/>
            <a:ext cx="914400" cy="1645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"На акт получены требуемые заключения органов власти"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7.4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внесен в Правительство Российской Федерации"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14.12.2018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рассмотрен и одобрен Правительством Российской Федерации"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4414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01.07.2018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06324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06324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06324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06324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0632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0632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52044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52044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52044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52044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520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5204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97764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вступил в силу"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97764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97764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97764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9776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9776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30.10.2019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4434840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365760" y="4434840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434840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434840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43484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43484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89788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89788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8.1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89788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89788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8978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8978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31.08.2019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51967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51967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8.2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51967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51967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51967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51967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31.08.2019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976872"/>
            <a:ext cx="3200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365760" y="6976872"/>
            <a:ext cx="64008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976872"/>
            <a:ext cx="265176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976872"/>
            <a:ext cx="164592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42062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44714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6016752"/>
            <a:ext cx="9976104" cy="11887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введено в эксплуатацию мелиорируемых земель для выращивания экспортно-ориентированной сельскохозяйственной продукции за счет реконструкции, технического перевооружения и строительства новых мелиоративных систем общего и индивидуального пользования и  вовлечено в оборот выбывших сельскохозяйственных угодий для выращивания экспортно-ориентированной сельскохозяйственной продукции за счет проведения культуртехнических мероприятий в объеме не менее 670 тыс. га. Нарастающий итог
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38.37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80.348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110.34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289.97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470.97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670</a:t>
            </a:r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4471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6016752"/>
            <a:ext cx="45720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6016752"/>
            <a:ext cx="182880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2024 года завершена реконструкция (строительство), техническое перевооружение 31 объекта мелиоративного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6016752"/>
            <a:ext cx="8229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6016752"/>
            <a:ext cx="8229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3.7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32.29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57.86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79.3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6016752"/>
            <a:ext cx="3657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6016752"/>
            <a:ext cx="21945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6016752"/>
            <a:ext cx="1280160" cy="11887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15.12.2019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615184"/>
            <a:ext cx="320040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2615184"/>
            <a:ext cx="64008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615184"/>
            <a:ext cx="265176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15184"/>
            <a:ext cx="164592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15184"/>
            <a:ext cx="91440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15184"/>
            <a:ext cx="914400" cy="7406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355848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"Сформированы (утверждены) необходимые документы для создания (развития) информационно-телекоммуникационного сервиса (информационной системы)"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355848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355848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355848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35584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35584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30682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"Создан (завершено развитие) информационно-телекоммуникационного сервис (а) (информационной системы)"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30682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30682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30682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30682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30682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01.08.2020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09320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"Информационно-телекоммуникационный сервис (информационная система) введен (а) в промышленную эксплуатацию"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09320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09320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09320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09320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09320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87959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"Подготовлен отчет об эффективности создания (развития) информационно-телекоммуникационного сервиса (информационной системы)"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87959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9.4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87959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87959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8795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87959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30.12.2021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6665976"/>
            <a:ext cx="320040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365760" y="6665976"/>
            <a:ext cx="64008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6665976"/>
            <a:ext cx="265176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665976"/>
            <a:ext cx="164592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665976"/>
            <a:ext cx="91440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665976"/>
            <a:ext cx="914400" cy="530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56601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5120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048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048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048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048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048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048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5054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505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5054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505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505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505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962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962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962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962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962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962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419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419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419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419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419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419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877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877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877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877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877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877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334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334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334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334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334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334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479145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479145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10.7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79145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479145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47914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47914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91616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91616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10.8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91616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91616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9161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9161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7040880"/>
            <a:ext cx="3200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365760" y="7040880"/>
            <a:ext cx="64008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7040880"/>
            <a:ext cx="265176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7040880"/>
            <a:ext cx="164592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4206240" y="7040880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5120640" y="7040880"/>
            <a:ext cx="914400" cy="1554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10.9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66090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66090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66090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66090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8561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8561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78561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8561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91032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"Государственное (муниципальное) задание на оказание государственных (муниципальных) услуг (выполнение работ) утверждено (государственное задание включено в реестр государственных заданий)"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91032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91032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91032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9103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9103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035040"/>
            <a:ext cx="3200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035040"/>
            <a:ext cx="64008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035040"/>
            <a:ext cx="265176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035040"/>
            <a:ext cx="164592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035040"/>
            <a:ext cx="914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035040"/>
            <a:ext cx="914400" cy="1161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15.03.2024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15.03.2023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08960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15.03.2022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398264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398264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98264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398264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39826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398264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687568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687568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687568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687568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6875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687568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976872"/>
            <a:ext cx="3200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65760" y="6976872"/>
            <a:ext cx="64008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976872"/>
            <a:ext cx="265176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976872"/>
            <a:ext cx="164592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42062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"Соглашение о порядке и условиях предоставления субсидии на выполнение государственного (муниципального) задания на оказание государственных (муниципальных) услуг (выполнение работ) заключено (включено в реестр соглашений)"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10.18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15.07.2019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82549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82549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10.19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82549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82549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82549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82549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95020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95020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10.20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95020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95020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95020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95020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507492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507492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07492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507492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507492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507492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199632"/>
            <a:ext cx="320040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199632"/>
            <a:ext cx="64008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199632"/>
            <a:ext cx="265176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199632"/>
            <a:ext cx="164592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199632"/>
            <a:ext cx="91440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199632"/>
            <a:ext cx="914400" cy="9966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01.03.2020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4436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4436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10.24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94436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4436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443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4436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15.07.2019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406908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406908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06908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06908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06908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06908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1937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1937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1937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1937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1937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1937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31.08.2020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81558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81558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81558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81558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8155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8155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31.08.2020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2727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2727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11.3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62727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2727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2727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2727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31.08.2020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894576"/>
            <a:ext cx="3200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894576"/>
            <a:ext cx="64008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11.4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894576"/>
            <a:ext cx="265176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894576"/>
            <a:ext cx="164592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894576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894576"/>
            <a:ext cx="914400" cy="301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(подписан)"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опубликован"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276856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2276856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276856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73989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73989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73989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73989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73989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73989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86460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86460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86460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86460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86460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86460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98932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98932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98932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98932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98932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98932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7114032"/>
            <a:ext cx="320040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65760" y="7114032"/>
            <a:ext cx="64008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7114032"/>
            <a:ext cx="265176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7114032"/>
            <a:ext cx="164592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4206240" y="7114032"/>
            <a:ext cx="91440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5120640" y="7114032"/>
            <a:ext cx="914400" cy="8229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12.4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66090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66090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66090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66090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66090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85616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85616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785616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85616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85616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01.11.2019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91032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91032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91032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91032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9103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91032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70585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7058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70585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70585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7058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7058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501384"/>
            <a:ext cx="3200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501384"/>
            <a:ext cx="64008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501384"/>
            <a:ext cx="265176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501384"/>
            <a:ext cx="164592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501384"/>
            <a:ext cx="914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501384"/>
            <a:ext cx="914400" cy="69494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1518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15184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15184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15184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151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151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1071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1071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12.12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41071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1071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107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107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420624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420624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20624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20624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20624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20624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0017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правила распределения и предоставления бюджетам субъектов Российской Федерации межбюджетных трансфертов"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0017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0017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0017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0017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0017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78815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78815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78815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78815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78815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78815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57453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57453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13.3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57453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57453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5745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5745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9418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487168"/>
            <a:ext cx="9976104" cy="1618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4105656"/>
            <a:ext cx="9976104" cy="30998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9" name="Picture 10" descr="Picture 10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0" name="TextBox 10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616" y="1545336"/>
            <a:ext cx="45720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813816" y="1545336"/>
            <a:ext cx="182880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комплекса государственной собственности Российской Федерации. Нарастающий итог
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2616" y="1545336"/>
            <a:ext cx="8229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00616" y="1545336"/>
            <a:ext cx="8229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46557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83133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19709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56285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92861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29437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660136" y="1545336"/>
            <a:ext cx="3657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9418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56616" y="2487168"/>
            <a:ext cx="4572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816" y="2487168"/>
            <a:ext cx="182880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выданных кредитов организациям-экспортерам продукции агропромышленного комплекса к концу 2020 г. составит не менее 140 млрд. рублей. Нарастающий итог
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2616" y="2487168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 РУБ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0616" y="2487168"/>
            <a:ext cx="8229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57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3133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709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6285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861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9437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0136" y="2487168"/>
            <a:ext cx="3657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487168"/>
            <a:ext cx="21945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487168"/>
            <a:ext cx="1280160" cy="1618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8" name="TextBox 48"/>
          <p:cNvSpPr txBox="1"/>
          <p:nvPr/>
        </p:nvSpPr>
        <p:spPr>
          <a:xfrm>
            <a:off x="356616" y="4105656"/>
            <a:ext cx="45720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3816" y="4105656"/>
            <a:ext cx="182880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целью наращивания объемов производства экспортно ориентированной продукции АПК и направления ее на экспорт за счет технического перевооружения отрасли и снижения финансовой нагрузки на лизингополучателей сумма новых договоров лизинга средств производства для АПК на конец 2020 г. составит не менее 10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42616" y="4105656"/>
            <a:ext cx="8229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 РУБ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500616" y="4105656"/>
            <a:ext cx="8229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6557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33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9709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6285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2861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9437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0136" y="4105656"/>
            <a:ext cx="3657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9" name="Picture 60" descr="Picture 60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4105656"/>
            <a:ext cx="21945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4105656"/>
            <a:ext cx="1280160" cy="30998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(муниципальным образованиям)"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06040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06040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606040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06040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06040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06040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57016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57016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557016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57016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57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57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507992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507992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507992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507992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5079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5079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01.05.2021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5458968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65760" y="5458968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458968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58968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58968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58968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26.11.2018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922008"/>
            <a:ext cx="3200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65760" y="6922008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922008"/>
            <a:ext cx="26517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922008"/>
            <a:ext cx="16459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4206240" y="6922008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922008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"Проведение научно-исследовательских (опытно-конструкторских) работ, реализация проекта внедрения новой информационной технологии зарегистрировано в органе научно-технической информации федерального органа исполнительной власти в сфере научной, научно-технической и инновационной деятельности"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3163824"/>
            <a:ext cx="3200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"Проведение научно-исследовательских (опытно-конструкторских) работ, реализация проекта внедрения новой информационной технологии зарегистрировано в органе научно-технической информации федерального органа исполнительной власти в сфере научной, научно-технической и инновационной деятельности"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3163824"/>
            <a:ext cx="64008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163824"/>
            <a:ext cx="265176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3163824"/>
            <a:ext cx="164592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3163824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3163824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4791456"/>
            <a:ext cx="3200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"Проведение научно-исследовательских (опытно-конструкторских) работ, реализация проекта внедрения новой информационной технологии зарегистрировано в органе научно-технической информации федерального органа исполнительной власти в сфере научной, научно-технической и инновационной деятельности"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4791456"/>
            <a:ext cx="64008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791456"/>
            <a:ext cx="265176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4791456"/>
            <a:ext cx="164592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4791456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4791456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6419088"/>
            <a:ext cx="3200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"Научно-исследовательская (опытно-конструкторская) работа проведена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6419088"/>
            <a:ext cx="64008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419088"/>
            <a:ext cx="2651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6419088"/>
            <a:ext cx="164592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6419088"/>
            <a:ext cx="914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6419088"/>
            <a:ext cx="914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(разработаны алгоритмы и программы новой информационной технологии)"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"Научно-исследовательская (опытно-конструкторская) работа проведена (разработаны алгоритмы и программы новой информационной технологии)"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35224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"Научно-исследовательская (опытно-конструкторская) работа проведена (разработаны алгоритмы и программы новой информационной технологии)"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35224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935224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35224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35224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35224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886200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"Отчет по научно-исследовательской и опытно-конструкторской работе (работке алгоритмов и программ) зарегистрирован в органе научно-технической информации федерального органа исполнительной власти в сфере научной, научно-технической и инновационной деятельности"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886200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886200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886200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88620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88620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349240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"Отчет по научно-исследовательской и опытно-конструкторской работе (работке алгоритмов и программ) зарегистрирован в органе научно-технической информации федерального органа исполнительной власти в сфере научной, научно-технической и инновационной деятельности"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349240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349240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349240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34924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349240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812280"/>
            <a:ext cx="32004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"Отчет по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812280"/>
            <a:ext cx="64008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812280"/>
            <a:ext cx="265176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812280"/>
            <a:ext cx="164592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812280"/>
            <a:ext cx="9144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812280"/>
            <a:ext cx="914400" cy="3840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научно-исследовательской и опытно-конструкторской работе (работке алгоритмов и программ) зарегистрирован в органе научно-технической информации федерального органа исполнительной власти в сфере научной, научно-технической и инновационной деятельности"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2893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8254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8254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14.10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8254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8254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825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825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2826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2826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2826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2826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2826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2826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7398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7398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7398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7398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7398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7398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19709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19709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19709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19709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19709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19709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98348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98348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14.14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98348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98348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98348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98348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76986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76986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14.15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76986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76986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76986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76986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5562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5562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14.16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5562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5562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556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5562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7178040"/>
            <a:ext cx="320040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365760" y="7178040"/>
            <a:ext cx="64008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7178040"/>
            <a:ext cx="265176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7178040"/>
            <a:ext cx="164592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4206240" y="7178040"/>
            <a:ext cx="91440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120640" y="7178040"/>
            <a:ext cx="914400" cy="18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14.17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14.18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1579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977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977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14.19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7977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977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97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977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6616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6616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14.20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56616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6616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661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661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3525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3525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14.21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525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3525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3525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3525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513892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65760" y="513892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13892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13892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1389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13892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26364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26364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626364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26364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2636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2636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720840"/>
            <a:ext cx="32004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720840"/>
            <a:ext cx="64008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15.2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720840"/>
            <a:ext cx="265176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720840"/>
            <a:ext cx="164592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720840"/>
            <a:ext cx="9144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720840"/>
            <a:ext cx="914400" cy="4754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организациями"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276856"/>
            <a:ext cx="3200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2276856"/>
            <a:ext cx="64008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276856"/>
            <a:ext cx="265176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1581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85876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акта"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85876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85876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85876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8587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8587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30.06.2019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4480560"/>
            <a:ext cx="3200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4480560"/>
            <a:ext cx="64008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4480560"/>
            <a:ext cx="265176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480560"/>
            <a:ext cx="164592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480560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480560"/>
            <a:ext cx="914400" cy="9601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40680"/>
            <a:ext cx="320040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"Обеспечен мониторинг исполнения соглашений о реализации на территории субъекта Российской Федерации регионального проекта, обеспечивающего достижение целей, показателей и результатов соответствующего федерального проекта, обработка и формирование заключений на отчеты, представляемые участниками федерального проекта в рамках мониторинга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40680"/>
            <a:ext cx="64008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5440680"/>
            <a:ext cx="265176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40680"/>
            <a:ext cx="164592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40680"/>
            <a:ext cx="91440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40680"/>
            <a:ext cx="914400" cy="1755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 федерального проекта (результата федерального проекта)"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оценка эффективности обеспечения реализации федерального проекта (результата федерального проекта)"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17.2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770632"/>
            <a:ext cx="3200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2770632"/>
            <a:ext cx="64008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770632"/>
            <a:ext cx="265176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0632"/>
            <a:ext cx="164592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0632"/>
            <a:ext cx="914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0632"/>
            <a:ext cx="914400" cy="5760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34670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акта"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34670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34670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34670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3467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3467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9684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9684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39684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9684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30.09.2020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42569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42569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42569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42569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4256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4256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0474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0474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18.4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0474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0474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0474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0474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5046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5046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18.5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5046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5046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5046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5046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9618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9618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18.6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9618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9618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9618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9618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15.12.2020</a:t>
            </a:r>
          </a:p>
        </p:txBody>
      </p:sp>
      <p:pic>
        <p:nvPicPr>
          <p:cNvPr id="64" name="Picture 65" descr="Picture 65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6419088"/>
            <a:ext cx="3200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5" name="TextBox 65"/>
          <p:cNvSpPr txBox="1"/>
          <p:nvPr/>
        </p:nvSpPr>
        <p:spPr>
          <a:xfrm>
            <a:off x="365760" y="6419088"/>
            <a:ext cx="64008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6419088"/>
            <a:ext cx="265176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419088"/>
            <a:ext cx="164592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419088"/>
            <a:ext cx="914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419088"/>
            <a:ext cx="914400" cy="7772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051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051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181051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051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05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05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323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3230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43230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3230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32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32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8950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8950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88950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8950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895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895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5112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5112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5112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5112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5112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5112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9684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опубликован"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9684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9684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9684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31.10.2019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442569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365760" y="442569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42569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42569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4256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42569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0474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0474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20.1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0474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0474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0474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0474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5046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5046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20.2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5046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5046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5046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5046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59618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59618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20.3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9618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59618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59618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59618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641908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641908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20.4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41908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641908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64190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641908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30.06.2020</a:t>
            </a:r>
          </a:p>
        </p:txBody>
      </p:sp>
      <p:pic>
        <p:nvPicPr>
          <p:cNvPr id="76" name="Picture 77" descr="Picture 7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6876288"/>
            <a:ext cx="3200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7" name="TextBox 77"/>
          <p:cNvSpPr txBox="1"/>
          <p:nvPr/>
        </p:nvSpPr>
        <p:spPr>
          <a:xfrm>
            <a:off x="365760" y="6876288"/>
            <a:ext cx="64008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78" name="Picture 79" descr="Picture 79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6876288"/>
            <a:ext cx="265176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9" name="TextBox 79"/>
          <p:cNvSpPr txBox="1"/>
          <p:nvPr/>
        </p:nvSpPr>
        <p:spPr>
          <a:xfrm>
            <a:off x="6035040" y="6876288"/>
            <a:ext cx="164592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2062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120640" y="6876288"/>
            <a:ext cx="914400" cy="320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15.12.2020</a:t>
            </a:r>
          </a:p>
        </p:txBody>
      </p:sp>
      <p:sp>
        <p:nvSpPr>
          <p:cNvPr id="82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051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акта"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051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181051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051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05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05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323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3230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43230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3230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32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323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30.09.2020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8950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8950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88950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8950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895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895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5112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5112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5112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5112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5112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5112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9684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9684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9684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9684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9684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4256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4256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4256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4256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4256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4256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488289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вступил в силу"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488289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21.7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88289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488289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48828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488289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15.12.2020</a:t>
            </a:r>
          </a:p>
        </p:txBody>
      </p:sp>
      <p:pic>
        <p:nvPicPr>
          <p:cNvPr id="58" name="Picture 59" descr="Picture 5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5340096"/>
            <a:ext cx="3200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9" name="TextBox 59"/>
          <p:cNvSpPr txBox="1"/>
          <p:nvPr/>
        </p:nvSpPr>
        <p:spPr>
          <a:xfrm>
            <a:off x="365760" y="5340096"/>
            <a:ext cx="64008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340096"/>
            <a:ext cx="265176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340096"/>
            <a:ext cx="164592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340096"/>
            <a:ext cx="914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340096"/>
            <a:ext cx="914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583680"/>
            <a:ext cx="320040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(соглашение о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583680"/>
            <a:ext cx="64008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583680"/>
            <a:ext cx="265176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583680"/>
            <a:ext cx="164592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583680"/>
            <a:ext cx="91440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583680"/>
            <a:ext cx="914400" cy="61264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01.04.2019</a:t>
            </a:r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предоставлении субсидии включено в 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10896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10896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0896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0896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0896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0896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23367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23367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23367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3367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3367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3367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358384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358384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358384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358384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35838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358384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483096"/>
            <a:ext cx="320040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483096"/>
            <a:ext cx="64008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483096"/>
            <a:ext cx="265176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483096"/>
            <a:ext cx="164592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483096"/>
            <a:ext cx="91440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483096"/>
            <a:ext cx="914400" cy="7132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60350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2148840"/>
            <a:ext cx="9976104" cy="144475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93592"/>
            <a:ext cx="9976104" cy="2834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56616" y="3877056"/>
            <a:ext cx="9976104" cy="33284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616" y="1545336"/>
            <a:ext cx="4572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813816" y="1545336"/>
            <a:ext cx="182880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 руб.
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2616" y="1545336"/>
            <a:ext cx="8229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9500616" y="1545336"/>
            <a:ext cx="8229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46557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3133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19709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56285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92861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29437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5660136" y="1545336"/>
            <a:ext cx="3657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5" name="Picture 36" descr="Picture 36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60350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6" name="TextBox 36"/>
          <p:cNvSpPr txBox="1"/>
          <p:nvPr/>
        </p:nvSpPr>
        <p:spPr>
          <a:xfrm>
            <a:off x="356616" y="2148840"/>
            <a:ext cx="4572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3816" y="2148840"/>
            <a:ext cx="182880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концу 2020 года объем реализованных и (или) отгруженных на собственную переработку бобов соевых  и (или) семян рапса составит 7 167,4 тыс.тонн
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42616" y="2148840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 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00616" y="2148840"/>
            <a:ext cx="8229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6557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3133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9709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6285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7167.4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92861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9437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60136" y="2148840"/>
            <a:ext cx="3657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47" name="Picture 48" descr="Picture 48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2148840"/>
            <a:ext cx="21945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148840"/>
            <a:ext cx="1280160" cy="1444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356616" y="3593592"/>
            <a:ext cx="4572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13816" y="3593592"/>
            <a:ext cx="9509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экспортно-ориентированной товаропроводящей инфраструктуры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616" y="3877056"/>
            <a:ext cx="45720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816" y="3877056"/>
            <a:ext cx="182880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 учет потребностей агропромышленного комплекса по транспортировке новой товарной массы (как экспортируемой продукции до пунктов перехода госграницы, так и сельскохозяйственного сырья до пищевых и перерабатывающих предприятий) в  части обеспечения необходимой пропускной способности транспортных магистралей (железнодорожных,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42616" y="3877056"/>
            <a:ext cx="8229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500616" y="3877056"/>
            <a:ext cx="8229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6557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83133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9709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56285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2861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9437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60136" y="3877056"/>
            <a:ext cx="3657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2" name="Picture 63" descr="Picture 6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896" y="3877056"/>
            <a:ext cx="21945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63" name="Picture 64" descr="Picture 64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456" y="3877056"/>
            <a:ext cx="1280160" cy="33284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предоставлении субсидии юридическому (физическому) лицу включено в реестр соглашений)"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22.7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5351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5351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95351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5351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535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5351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74904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74904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22.9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74904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74904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74904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74904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544568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544568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22.10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544568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544568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54456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544568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340096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340096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340096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340096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Фастова Е.В.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34009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340096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1356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1356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61356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1356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135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1356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6757416"/>
            <a:ext cx="3200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365760" y="6757416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757416"/>
            <a:ext cx="2651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757416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0720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434340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434340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34340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434340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43434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434340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29.11.2018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51297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51297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1297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51297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51297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51297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59161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59161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9161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59161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59161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59161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702552"/>
            <a:ext cx="320040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702552"/>
            <a:ext cx="64008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702552"/>
            <a:ext cx="265176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702552"/>
            <a:ext cx="164592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702552"/>
            <a:ext cx="91440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702552"/>
            <a:ext cx="914400" cy="4937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субъектам Российской Федерации (муниципальным образованиям)"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23.5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20.12.2020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063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063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23.6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7063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063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20.12.2019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57016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57016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23.7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557016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57016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57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57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507992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507992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23.8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507992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507992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5079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507992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458968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458968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458968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458968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45896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45896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4099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4099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23.10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4099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4099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4099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4099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трансфертов*"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063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правила распределения и предоставления бюджетам субъектов Российской Федерации межбюджетных трансфертов"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063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77063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063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063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08.02.2019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5570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использовании межбюджетных трансфертов"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5570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5570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5570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5570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5570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0142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использовании межбюджетных трансфертов"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0142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0142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0142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014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014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4714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использовании межбюджетных трансфертов"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4714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4714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4714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4714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4714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9286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использовании межбюджетных трансфертов"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9286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9286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9286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9286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9286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3858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использовании межбюджетных трансфертов"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3858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23.17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3858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3858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3858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3858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843016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843016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23.18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843016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843016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843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843016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15.02.2019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793992"/>
            <a:ext cx="3200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793992"/>
            <a:ext cx="64008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23.19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6793992"/>
            <a:ext cx="265176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793992"/>
            <a:ext cx="164592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793992"/>
            <a:ext cx="914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793992"/>
            <a:ext cx="914400" cy="40233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23.01.2020</a:t>
            </a:r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использовании межбюджетных трансфертов"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81965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65760" y="181965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181965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акта"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4414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06324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06324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06324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06324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0632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06324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30.09.2022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52044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52044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52044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52044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5204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5204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1422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14223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24.4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14223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14223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1422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1422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5994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59943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24.5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59943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59943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5994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5994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01.12.2022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056632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056632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24.6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056632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056632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0566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056632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15.12.2022</a:t>
            </a:r>
          </a:p>
        </p:txBody>
      </p:sp>
      <p:pic>
        <p:nvPicPr>
          <p:cNvPr id="58" name="Picture 59" descr="Picture 5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5513832"/>
            <a:ext cx="3200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9" name="TextBox 59"/>
          <p:cNvSpPr txBox="1"/>
          <p:nvPr/>
        </p:nvSpPr>
        <p:spPr>
          <a:xfrm>
            <a:off x="365760" y="5513832"/>
            <a:ext cx="64008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5513832"/>
            <a:ext cx="265176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513832"/>
            <a:ext cx="164592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513832"/>
            <a:ext cx="914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513832"/>
            <a:ext cx="914400" cy="1243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757416"/>
            <a:ext cx="3200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"Земельный участок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757416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6757416"/>
            <a:ext cx="2651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757416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 заказчику"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"Земельный участок предоставлен заказчику"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276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"Земельный участок предоставлен заказчику"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276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276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734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"Земельный участок предоставлен заказчику"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734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34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734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19125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19125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19125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19125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1912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1912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81304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81304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81304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81304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8130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81304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43484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43484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25.7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43484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43484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4348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43484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05663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05663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25.8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05663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05663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0566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05663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6784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"Получены положительные заключения по результатам государственных экспертиз"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6784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25.9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6784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6784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6784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6784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3002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"Получено разрешение на строительство (реконструкцию)"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3002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25.10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3002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3002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300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3002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6757416"/>
            <a:ext cx="3200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"Получено разрешение на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6757416"/>
            <a:ext cx="64008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25.11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757416"/>
            <a:ext cx="265176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6757416"/>
            <a:ext cx="164592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6757416"/>
            <a:ext cx="914400" cy="4389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76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(реконструкцию)"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"Получено разрешение на строительство (реконструкцию)"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276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"Получено разрешение на строительство (реконструкцию)"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276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276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734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"Строительно-монтажные работы завершены"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734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34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734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191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"Строительно-монтажные работы завершены"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191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91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191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191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191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6484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"Строительно-монтажные работы завершены"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648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6484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648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648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648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105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"Строительно-монтажные работы завершены"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105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25.17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105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105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105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105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4562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приобретено"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4562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25.18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562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4562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4562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4562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020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приобретено"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020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25.19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020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020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020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020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5477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приобретено"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5477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25.20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477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5477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5477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5477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59344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приобретено"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5934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25.21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9344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5934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5934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5934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5840" y="6391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установлено"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6391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25.22</a:t>
            </a:r>
          </a:p>
        </p:txBody>
      </p:sp>
      <p:pic>
        <p:nvPicPr>
          <p:cNvPr id="78" name="Picture 79" descr="Picture 7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391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9" name="TextBox 79"/>
          <p:cNvSpPr txBox="1"/>
          <p:nvPr/>
        </p:nvSpPr>
        <p:spPr>
          <a:xfrm>
            <a:off x="6035040" y="6391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206240" y="6391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120640" y="6391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05840" y="6848856"/>
            <a:ext cx="3200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65760" y="6848856"/>
            <a:ext cx="64008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25.23</a:t>
            </a:r>
          </a:p>
        </p:txBody>
      </p:sp>
      <p:pic>
        <p:nvPicPr>
          <p:cNvPr id="84" name="Picture 85" descr="Picture 8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848856"/>
            <a:ext cx="265176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5" name="TextBox 85"/>
          <p:cNvSpPr txBox="1"/>
          <p:nvPr/>
        </p:nvSpPr>
        <p:spPr>
          <a:xfrm>
            <a:off x="6035040" y="6848856"/>
            <a:ext cx="164592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206240" y="6848856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120640" y="6848856"/>
            <a:ext cx="914400" cy="3474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88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установлено"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установлено"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276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установлено"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276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276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734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введено в эксплуатацию"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734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734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734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734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191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введено в эксплуатацию"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191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191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191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191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191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36484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введено в эксплуатацию"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3648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25.28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6484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648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648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648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105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"Оборудование введено в эксплуатацию"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105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25.29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105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105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105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105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45628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45628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25.30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5628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45628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4562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45628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0200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0200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25.31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0200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0200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020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0200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54772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54772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25.32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4772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54772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5477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54772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59344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"Техническая готовность объекта, %"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5760" y="59344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25.33</a:t>
            </a:r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9344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59344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206240" y="5934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20640" y="59344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5840" y="639165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"Заключение органа государственного строительного надзора получено"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65760" y="639165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25.34</a:t>
            </a:r>
          </a:p>
        </p:txBody>
      </p:sp>
      <p:pic>
        <p:nvPicPr>
          <p:cNvPr id="78" name="Picture 79" descr="Picture 7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39165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9" name="TextBox 79"/>
          <p:cNvSpPr txBox="1"/>
          <p:nvPr/>
        </p:nvSpPr>
        <p:spPr>
          <a:xfrm>
            <a:off x="6035040" y="639165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206240" y="6391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120640" y="6391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05840" y="7013448"/>
            <a:ext cx="3200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83" name="TextBox 83"/>
          <p:cNvSpPr txBox="1"/>
          <p:nvPr/>
        </p:nvSpPr>
        <p:spPr>
          <a:xfrm>
            <a:off x="365760" y="7013448"/>
            <a:ext cx="64008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84" name="Picture 85" descr="Picture 8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7013448"/>
            <a:ext cx="265176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85" name="TextBox 85"/>
          <p:cNvSpPr txBox="1"/>
          <p:nvPr/>
        </p:nvSpPr>
        <p:spPr>
          <a:xfrm>
            <a:off x="6035040" y="7013448"/>
            <a:ext cx="164592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6" name="TextBox 86"/>
          <p:cNvSpPr txBox="1"/>
          <p:nvPr/>
        </p:nvSpPr>
        <p:spPr>
          <a:xfrm>
            <a:off x="4206240" y="7013448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7" name="TextBox 87"/>
          <p:cNvSpPr txBox="1"/>
          <p:nvPr/>
        </p:nvSpPr>
        <p:spPr>
          <a:xfrm>
            <a:off x="5120640" y="7013448"/>
            <a:ext cx="914400" cy="18288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88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"Заключение органа государственного строительного надзора получено"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25.35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"Заключение органа государственного строительного надзора получено"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25.36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1579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977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"Заключение органа государственного строительного надзора получено"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977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25.37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77977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977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9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9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015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"Объект недвижимого имущества введен в эксплуатацию"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015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25.38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4015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015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8587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"Объект недвижимого имущества введен в эксплуатацию"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8587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25.39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38587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8587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3159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"Объект недвижимого имущества введен в эксплуатацию"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3159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25.40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3159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3159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7731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"Объект недвижимого имущества введен в эксплуатацию"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7731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25.41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7731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7731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7731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7731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523036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"Государственная регистрация права на объект недвижимого имущества произведена"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523036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25.42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23036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23036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2303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2303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585216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"Государственная регистрация права на объект недвижимого имущества произведена"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585216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25.43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85216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585216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58521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58521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47395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"Государственная регистрация права на объект недвижимого имущества произведена"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65760" y="647395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25.44</a:t>
            </a:r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647395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47395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206240" y="64739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4739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05840" y="7095744"/>
            <a:ext cx="3200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365760" y="7095744"/>
            <a:ext cx="64008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72" name="Picture 73" descr="Picture 7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7095744"/>
            <a:ext cx="265176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73" name="TextBox 73"/>
          <p:cNvSpPr txBox="1"/>
          <p:nvPr/>
        </p:nvSpPr>
        <p:spPr>
          <a:xfrm>
            <a:off x="6035040" y="7095744"/>
            <a:ext cx="164592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4" name="TextBox 74"/>
          <p:cNvSpPr txBox="1"/>
          <p:nvPr/>
        </p:nvSpPr>
        <p:spPr>
          <a:xfrm>
            <a:off x="4206240" y="7095744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5120640" y="7095744"/>
            <a:ext cx="914400" cy="1005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6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"Государственная регистрация права на объект недвижимого имущества произведена"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25.45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25.46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01.10.2019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6151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6151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25.47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6151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6151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615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6151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015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015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25.48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4015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015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015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015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187952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187952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25.49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187952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187952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18795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187952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974336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974336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25.50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974336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974336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97433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974336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76072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государственному (муниципальному) контракту"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76072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25.51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576072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76072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76072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76072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54710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оплата поставленных товаров, выполненных работ, оказанных услуг по контракту"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54710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25.52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654710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54710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5471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54710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7168896"/>
            <a:ext cx="320040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365760" y="7168896"/>
            <a:ext cx="64008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7168896"/>
            <a:ext cx="265176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7168896"/>
            <a:ext cx="164592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4206240" y="7168896"/>
            <a:ext cx="91440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120640" y="7168896"/>
            <a:ext cx="914400" cy="274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16" y="356616"/>
            <a:ext cx="9976104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56616" y="630936"/>
            <a:ext cx="9976104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56616" y="1545336"/>
            <a:ext cx="9976104" cy="36301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6616" y="5175504"/>
            <a:ext cx="9976104" cy="202996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40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56616" y="356616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16" y="630936"/>
            <a:ext cx="18288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задачи, результата</a:t>
            </a:r>
          </a:p>
        </p:txBody>
      </p:sp>
      <p:pic>
        <p:nvPicPr>
          <p:cNvPr id="8" name="Picture 9" descr="Picture 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30936"/>
            <a:ext cx="45720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9" name="TextBox 9"/>
          <p:cNvSpPr txBox="1"/>
          <p:nvPr/>
        </p:nvSpPr>
        <p:spPr>
          <a:xfrm>
            <a:off x="52943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13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709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285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861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2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Единица измерения 
(по ОКЕИ)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6013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576" y="1088136"/>
            <a:ext cx="365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0616" y="630936"/>
            <a:ext cx="8229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Признак ключевого параметра
(да/нет)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65576" y="630936"/>
            <a:ext cx="25603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Период, год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5896" y="630936"/>
            <a:ext cx="21945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результата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20456" y="630936"/>
            <a:ext cx="1280160" cy="9144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результата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6" y="1545336"/>
            <a:ext cx="45720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813816" y="1545336"/>
            <a:ext cx="182880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автомобильных, водных), достаточного количества соответствующего подвижного состава, подъездами к объектам агрологистической инфраструктуры и производящим экспортируемую продукцию предприятиям 
в соответствии со Сбалансированным планом по достижению целевых показателей экспорта продукции АПК в Комплексном плане расширения (модернизации) магистральной инфраструктуры.
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42616" y="1545336"/>
            <a:ext cx="8229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500616" y="1545336"/>
            <a:ext cx="8229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46557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133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419709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56285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92861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29437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660136" y="1545336"/>
            <a:ext cx="3657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32" name="Picture 33" descr="Picture 3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1545336"/>
            <a:ext cx="21945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33" name="Picture 34" descr="Picture 34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1545336"/>
            <a:ext cx="1280160" cy="36301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4" name="TextBox 34"/>
          <p:cNvSpPr txBox="1"/>
          <p:nvPr/>
        </p:nvSpPr>
        <p:spPr>
          <a:xfrm>
            <a:off x="356616" y="5175504"/>
            <a:ext cx="45720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816" y="5175504"/>
            <a:ext cx="182880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Организованы регулярные маршруты  отправок  сельскохозяйственной и пищевой продукции на экспорт,
объем экспорта нарастающим итогом
. Нарастающий итог
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42616" y="5175504"/>
            <a:ext cx="8229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45720" rIns="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 Т/ГОД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0616" y="5175504"/>
            <a:ext cx="8229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6557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3133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9709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6285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2861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9437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60136" y="5175504"/>
            <a:ext cx="3657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9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pic>
        <p:nvPicPr>
          <p:cNvPr id="45" name="Picture 46" descr="Picture 46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96" y="5175504"/>
            <a:ext cx="21945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5175504"/>
            <a:ext cx="1280160" cy="20299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Additional"/>
          <p:cNvSpPr txBox="1"/>
          <p:nvPr userDrawn="1"/>
        </p:nvSpPr>
        <p:spPr>
          <a:xfrm rot="-2700000">
            <a:off x="356616" y="3438601"/>
            <a:ext cx="9976104" cy="684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15798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77977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77977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77977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77977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779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77977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0156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0156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40156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0156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015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0156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02336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02336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25.57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02336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02336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0233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02336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64515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"Произведена приемка поставленных товаров, выполненных работ, оказанных услуг"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64515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25.58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64515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64515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6451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64515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52669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52669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25.59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2669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2669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2669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2669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05332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05332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25.60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05332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05332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0533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05332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839712"/>
            <a:ext cx="320040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839712"/>
            <a:ext cx="64008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25.61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839712"/>
            <a:ext cx="265176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839712"/>
            <a:ext cx="164592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839712"/>
            <a:ext cx="91440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839712"/>
            <a:ext cx="914400" cy="35661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государственном (муниципальном) контракте внесены в реестр контрактов, заключенных заказчиками по результатам закупок"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215798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15798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15798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15798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15798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9443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9443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25.63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9443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9443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944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9443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34015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34015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25.64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4015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34015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34015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8587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8587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25.65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8587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8587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8587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431596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"Закупка включена в план закупок"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431596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25.66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31596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431596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431596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773168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"Сведения о государственном (муниципальном) контракте внесены в реестр контрактов, заключенных заказчиками по результатам закупок"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773168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25.67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773168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773168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Сергеев Д.Г.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7731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773168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pic>
        <p:nvPicPr>
          <p:cNvPr id="52" name="Picture 53" descr="Picture 5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555955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3" name="TextBox 53"/>
          <p:cNvSpPr txBox="1"/>
          <p:nvPr/>
        </p:nvSpPr>
        <p:spPr>
          <a:xfrm>
            <a:off x="365760" y="555955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55955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555955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555955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555955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6355080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акта"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5760" y="6355080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26.1</a:t>
            </a:r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6355080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6355080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06240" y="63550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20640" y="6355080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30.06.2023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5840" y="6976872"/>
            <a:ext cx="3200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365760" y="6976872"/>
            <a:ext cx="64008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6" name="Picture 67" descr="Picture 6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976872"/>
            <a:ext cx="265176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7" name="TextBox 67"/>
          <p:cNvSpPr txBox="1"/>
          <p:nvPr/>
        </p:nvSpPr>
        <p:spPr>
          <a:xfrm>
            <a:off x="6035040" y="6976872"/>
            <a:ext cx="164592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42062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120640" y="6976872"/>
            <a:ext cx="914400" cy="2194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70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26.2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30.09.2023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26.3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26.4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4414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30.11.2023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986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986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26.5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28986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986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33558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33558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26.6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3558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3558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355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3558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15.12.2023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3813048"/>
            <a:ext cx="320040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65760" y="3813048"/>
            <a:ext cx="64008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3813048"/>
            <a:ext cx="265176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3813048"/>
            <a:ext cx="164592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3813048"/>
            <a:ext cx="91440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3813048"/>
            <a:ext cx="914400" cy="10789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25.01.2021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4892040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4892040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27.1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892040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4892040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48920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4892040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01.04.2019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01675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01675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27.2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01675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01675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01675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01675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01.07.2020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840" y="7141464"/>
            <a:ext cx="320040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365760" y="7141464"/>
            <a:ext cx="64008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60" name="Picture 61" descr="Picture 61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7141464"/>
            <a:ext cx="265176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61" name="TextBox 61"/>
          <p:cNvSpPr txBox="1"/>
          <p:nvPr/>
        </p:nvSpPr>
        <p:spPr>
          <a:xfrm>
            <a:off x="6035040" y="7141464"/>
            <a:ext cx="164592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4206240" y="7141464"/>
            <a:ext cx="91440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5120640" y="7141464"/>
            <a:ext cx="914400" cy="548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27.3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33172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33172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33172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33172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 О.Н.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33172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33172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25.01.2021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127248"/>
            <a:ext cx="3200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3127248"/>
            <a:ext cx="64008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127248"/>
            <a:ext cx="265176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127248"/>
            <a:ext cx="164592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127248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127248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15.06.2020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571500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571500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71500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571500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5715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57150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01.12.2019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617220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617220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617220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617220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61722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61722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15.06.2020</a:t>
            </a:r>
          </a:p>
        </p:txBody>
      </p:sp>
      <p:pic>
        <p:nvPicPr>
          <p:cNvPr id="40" name="Picture 41" descr="Picture 4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6629400"/>
            <a:ext cx="320040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1" name="TextBox 41"/>
          <p:cNvSpPr txBox="1"/>
          <p:nvPr/>
        </p:nvSpPr>
        <p:spPr>
          <a:xfrm>
            <a:off x="365760" y="6629400"/>
            <a:ext cx="64008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6629400"/>
            <a:ext cx="265176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629400"/>
            <a:ext cx="164592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629400"/>
            <a:ext cx="91440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629400"/>
            <a:ext cx="914400" cy="5669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33375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333756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33756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333756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3337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33375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9476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9476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79476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9476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947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9476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pic>
        <p:nvPicPr>
          <p:cNvPr id="28" name="Picture 29" descr="Picture 29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4251960"/>
            <a:ext cx="320040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9" name="TextBox 29"/>
          <p:cNvSpPr txBox="1"/>
          <p:nvPr/>
        </p:nvSpPr>
        <p:spPr>
          <a:xfrm>
            <a:off x="365760" y="4251960"/>
            <a:ext cx="64008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251960"/>
            <a:ext cx="265176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51960"/>
            <a:ext cx="164592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Косов П.Н.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51960"/>
            <a:ext cx="91440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51960"/>
            <a:ext cx="914400" cy="16733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925312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(одобрены, сформированы) документы, необходимые для оказания услуги (выполнения работы)"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925312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925312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925312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9253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925312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01.09.2020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654710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"Услуга оказана (работы выполнены)"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654710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30.2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654710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654710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6547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654710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7004304"/>
            <a:ext cx="320040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65760" y="7004304"/>
            <a:ext cx="64008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7004304"/>
            <a:ext cx="265176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7004304"/>
            <a:ext cx="164592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4206240" y="7004304"/>
            <a:ext cx="91440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7004304"/>
            <a:ext cx="914400" cy="1920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"Заключено соглашение о предоставлении субсидии юридическому (физическому) лицу (соглашение о предоставлении субсидии юридическому (физическому) лицу включено в реестр соглашений)"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Косов П.Н.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12471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2660904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 выполнении соглашения о предоставлении субсидии юридическому (физическому) лицу 	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2660904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660904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2660904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Косов П.Н.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266090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2660904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31.12.2020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3456432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3456432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456432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456432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45643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456432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251960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"Утверждены правила распределения и предоставления бюджетам субъектов Российской Федерации межбюджетных трансфертов"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251960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4251960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51960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Р.В.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51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51960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03.02.2020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038344"/>
            <a:ext cx="3200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"Утверждено распределение межбюджетных трансфертов по субъектам Российской Федерации (муниципальным образованиям)"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038344"/>
            <a:ext cx="64008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038344"/>
            <a:ext cx="265176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038344"/>
            <a:ext cx="164592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Р.В.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038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038344"/>
            <a:ext cx="914400" cy="78638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03.03.2020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824728"/>
            <a:ext cx="3200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"С субъектами Российской Федерации заключены соглашения о предоставлении бюджетам субъектов Российской Федерации межбюджетных трансфертов*"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824728"/>
            <a:ext cx="64008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824728"/>
            <a:ext cx="265176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824728"/>
            <a:ext cx="164592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Р.В.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82472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824728"/>
            <a:ext cx="914400" cy="95097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03.04.2020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775704"/>
            <a:ext cx="320040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"Предоставлен отчет об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775704"/>
            <a:ext cx="64008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31.4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775704"/>
            <a:ext cx="265176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775704"/>
            <a:ext cx="164592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Некрасов Р.В.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775704"/>
            <a:ext cx="91440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775704"/>
            <a:ext cx="914400" cy="42062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использовании межбюджетных трансфертов"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6" name="Picture 17" descr="Picture 17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819656"/>
            <a:ext cx="3200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7" name="TextBox 17"/>
          <p:cNvSpPr txBox="1"/>
          <p:nvPr/>
        </p:nvSpPr>
        <p:spPr>
          <a:xfrm>
            <a:off x="365760" y="1819656"/>
            <a:ext cx="64008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1819656"/>
            <a:ext cx="265176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180136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62102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62102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32.1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62102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62102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621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6210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07822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07822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32.2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07822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07822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0782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07822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4535424"/>
            <a:ext cx="3200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4535424"/>
            <a:ext cx="64008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535424"/>
            <a:ext cx="265176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535424"/>
            <a:ext cx="164592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535424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535424"/>
            <a:ext cx="914400" cy="14630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998464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разработан"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998464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998464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998464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9984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998464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45566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согласован с заинтересованными органами и организациями"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45566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45566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45566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45566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45566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7077456"/>
            <a:ext cx="320040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365760" y="7077456"/>
            <a:ext cx="64008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60" y="7077456"/>
            <a:ext cx="265176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7077456"/>
            <a:ext cx="164592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4206240" y="7077456"/>
            <a:ext cx="91440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5120640" y="7077456"/>
            <a:ext cx="914400" cy="11887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независимую антикоррупционную экспертизу"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33.3</a:t>
            </a:r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448056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19842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утвержден (подписан)"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9842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9842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9842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9842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24414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прошел государственную регистрацию"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24414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414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4414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4414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289864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"Акт вступил в силу"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289864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33.6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89864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289864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289864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30.05.2020</a:t>
            </a:r>
          </a:p>
        </p:txBody>
      </p:sp>
      <p:pic>
        <p:nvPicPr>
          <p:cNvPr id="34" name="Picture 35" descr="Picture 35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3355848"/>
            <a:ext cx="32004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5" name="TextBox 35"/>
          <p:cNvSpPr txBox="1"/>
          <p:nvPr/>
        </p:nvSpPr>
        <p:spPr>
          <a:xfrm>
            <a:off x="365760" y="3355848"/>
            <a:ext cx="64008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355848"/>
            <a:ext cx="265176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3355848"/>
            <a:ext cx="164592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3355848"/>
            <a:ext cx="9144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3355848"/>
            <a:ext cx="914400" cy="230428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66013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66013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34.1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66013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66013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6601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66013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5840" y="62819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760" y="628192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34.2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28192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28192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28192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28192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5840" y="673912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5760" y="673912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34.3</a:t>
            </a:r>
          </a:p>
        </p:txBody>
      </p:sp>
      <p:pic>
        <p:nvPicPr>
          <p:cNvPr id="54" name="Picture 55" descr="Picture 55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673912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55" name="TextBox 55"/>
          <p:cNvSpPr txBox="1"/>
          <p:nvPr/>
        </p:nvSpPr>
        <p:spPr>
          <a:xfrm>
            <a:off x="6035040" y="673912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6240" y="673912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20640" y="673912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840" y="1536192"/>
            <a:ext cx="3200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организациями"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1536192"/>
            <a:ext cx="64008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536192"/>
            <a:ext cx="265176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283464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181965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181965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34.4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81965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181965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181965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31.12.2021</a:t>
            </a:r>
          </a:p>
        </p:txBody>
      </p:sp>
      <p:pic>
        <p:nvPicPr>
          <p:cNvPr id="22" name="Picture 23" descr="Picture 23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276856"/>
            <a:ext cx="3200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3" name="TextBox 23"/>
          <p:cNvSpPr txBox="1"/>
          <p:nvPr/>
        </p:nvSpPr>
        <p:spPr>
          <a:xfrm>
            <a:off x="365760" y="2276856"/>
            <a:ext cx="64008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276856"/>
            <a:ext cx="265176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2276856"/>
            <a:ext cx="164592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2276856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2276856"/>
            <a:ext cx="914400" cy="258775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86460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86460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35.1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86460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86460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8646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8646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14.02.2019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5321808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5321808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35.2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0" y="5321808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5321808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532180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5321808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01.10.2019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943600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943600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35.3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5943600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943600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9436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943600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6400800"/>
            <a:ext cx="3200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365760" y="6400800"/>
            <a:ext cx="64008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60" y="6400800"/>
            <a:ext cx="265176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6400800"/>
            <a:ext cx="164592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640080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6400800"/>
            <a:ext cx="914400" cy="795528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" y="713232"/>
            <a:ext cx="9966960" cy="2743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06240" y="987552"/>
            <a:ext cx="18288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840" y="987552"/>
            <a:ext cx="320040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результата, мероприятия, контрольной точки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60" y="987552"/>
            <a:ext cx="64008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п/п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0960" y="987552"/>
            <a:ext cx="265176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документа и характеристика
результата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040" y="987552"/>
            <a:ext cx="1645920" cy="54864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2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0640" y="1261872"/>
            <a:ext cx="914400" cy="274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pic>
        <p:nvPicPr>
          <p:cNvPr id="10" name="Picture 11" descr="Picture 11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36192"/>
            <a:ext cx="3200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1" name="TextBox 11"/>
          <p:cNvSpPr txBox="1"/>
          <p:nvPr/>
        </p:nvSpPr>
        <p:spPr>
          <a:xfrm>
            <a:off x="365760" y="1536192"/>
            <a:ext cx="64008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pic>
        <p:nvPicPr>
          <p:cNvPr id="12" name="Picture 13" descr="Picture 13 descri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536192"/>
            <a:ext cx="265176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3" name="TextBox 13"/>
          <p:cNvSpPr txBox="1"/>
          <p:nvPr/>
        </p:nvSpPr>
        <p:spPr>
          <a:xfrm>
            <a:off x="6035040" y="1536192"/>
            <a:ext cx="164592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06240" y="1536192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20640" y="1536192"/>
            <a:ext cx="914400" cy="162763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5840" y="3163824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"Проведено исследование по вопросу формирования и (или) тематике документа 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760" y="3163824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36.1</a:t>
            </a:r>
          </a:p>
        </p:txBody>
      </p:sp>
      <p:pic>
        <p:nvPicPr>
          <p:cNvPr id="18" name="Picture 19" descr="Picture 19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163824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19" name="TextBox 19"/>
          <p:cNvSpPr txBox="1"/>
          <p:nvPr/>
        </p:nvSpPr>
        <p:spPr>
          <a:xfrm>
            <a:off x="6035040" y="3163824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6240" y="31638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0640" y="3163824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" y="3785616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разработан"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760" y="3785616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36.2</a:t>
            </a:r>
          </a:p>
        </p:txBody>
      </p:sp>
      <p:pic>
        <p:nvPicPr>
          <p:cNvPr id="24" name="Picture 25" descr="Picture 25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785616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25" name="TextBox 25"/>
          <p:cNvSpPr txBox="1"/>
          <p:nvPr/>
        </p:nvSpPr>
        <p:spPr>
          <a:xfrm>
            <a:off x="6035040" y="3785616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06240" y="37856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0640" y="3785616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40" y="4242816"/>
            <a:ext cx="3200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согласован с заинтересованными органами и организациями"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760" y="4242816"/>
            <a:ext cx="64008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36.3</a:t>
            </a:r>
          </a:p>
        </p:txBody>
      </p:sp>
      <p:pic>
        <p:nvPicPr>
          <p:cNvPr id="30" name="Picture 31" descr="Picture 31 descrip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242816"/>
            <a:ext cx="265176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1" name="TextBox 31"/>
          <p:cNvSpPr txBox="1"/>
          <p:nvPr/>
        </p:nvSpPr>
        <p:spPr>
          <a:xfrm>
            <a:off x="6035040" y="4242816"/>
            <a:ext cx="164592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06240" y="42428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20640" y="4242816"/>
            <a:ext cx="914400" cy="621792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" y="486460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утвержден (подписан)"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5760" y="486460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36.4</a:t>
            </a:r>
          </a:p>
        </p:txBody>
      </p:sp>
      <p:pic>
        <p:nvPicPr>
          <p:cNvPr id="36" name="Picture 37" descr="Picture 37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86460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37" name="TextBox 37"/>
          <p:cNvSpPr txBox="1"/>
          <p:nvPr/>
        </p:nvSpPr>
        <p:spPr>
          <a:xfrm>
            <a:off x="6035040" y="486460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6240" y="48646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20640" y="48646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5840" y="5321808"/>
            <a:ext cx="3200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just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Контрольная точка "Документ опубликован"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760" y="5321808"/>
            <a:ext cx="64008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36.5</a:t>
            </a:r>
          </a:p>
        </p:txBody>
      </p:sp>
      <p:pic>
        <p:nvPicPr>
          <p:cNvPr id="42" name="Picture 43" descr="Picture 43 descrip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5321808"/>
            <a:ext cx="265176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3" name="TextBox 43"/>
          <p:cNvSpPr txBox="1"/>
          <p:nvPr/>
        </p:nvSpPr>
        <p:spPr>
          <a:xfrm>
            <a:off x="6035040" y="5321808"/>
            <a:ext cx="164592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Левин С.Л.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06240" y="53218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0640" y="5321808"/>
            <a:ext cx="914400" cy="45720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31.01.2020</a:t>
            </a:r>
          </a:p>
        </p:txBody>
      </p:sp>
      <p:pic>
        <p:nvPicPr>
          <p:cNvPr id="46" name="Picture 47" descr="Picture 47 descrip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5779008"/>
            <a:ext cx="3200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7" name="TextBox 47"/>
          <p:cNvSpPr txBox="1"/>
          <p:nvPr/>
        </p:nvSpPr>
        <p:spPr>
          <a:xfrm>
            <a:off x="365760" y="5779008"/>
            <a:ext cx="64008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pic>
        <p:nvPicPr>
          <p:cNvPr id="48" name="Picture 49" descr="Picture 49 descrip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5779008"/>
            <a:ext cx="265176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</p:pic>
      <p:sp>
        <p:nvSpPr>
          <p:cNvPr id="49" name="TextBox 49"/>
          <p:cNvSpPr txBox="1"/>
          <p:nvPr/>
        </p:nvSpPr>
        <p:spPr>
          <a:xfrm>
            <a:off x="6035040" y="5779008"/>
            <a:ext cx="164592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Данкверт С.А.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206240" y="5779008"/>
            <a:ext cx="914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20640" y="5779008"/>
            <a:ext cx="914400" cy="1417320"/>
          </a:xfrm>
          <a:prstGeom prst="rect">
            <a:avLst/>
          </a:prstGeom>
          <a:noFill/>
          <a:ln w="9144">
            <a:solidFill>
              <a:srgbClr val="000000"/>
            </a:solidFill>
            <a:prstDash val="solid"/>
            <a:miter lim="800000"/>
          </a:ln>
        </p:spPr>
        <p:txBody>
          <a:bodyPr wrap="square" lIns="45720" tIns="45720" rIns="45720" bIns="45720" rtlCol="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en-US" sz="11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31.01.2023</a:t>
            </a:r>
          </a:p>
        </p:txBody>
      </p:sp>
      <p:sp>
        <p:nvSpPr>
          <p:cNvPr id="67" name="TextBox Additional"/>
          <p:cNvSpPr txBox="1"/>
          <p:nvPr userDrawn="1"/>
        </p:nvSpPr>
        <p:spPr>
          <a:xfrm rot="-2700000">
            <a:off x="365760" y="3630625"/>
            <a:ext cx="9957816" cy="6483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28466</Words>
  <Application>Microsoft Office PowerPoint</Application>
  <PresentationFormat>Произвольный</PresentationFormat>
  <Paragraphs>11960</Paragraphs>
  <Slides>192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192</vt:i4>
      </vt:variant>
    </vt:vector>
  </HeadingPairs>
  <TitlesOfParts>
    <vt:vector size="19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Stimulsoft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Stimulsoft Reports</dc:creator>
  <cp:keywords/>
  <dc:description/>
  <cp:lastModifiedBy>Шпакова Оксана Анатольевна</cp:lastModifiedBy>
  <cp:revision>2</cp:revision>
  <dcterms:created xsi:type="dcterms:W3CDTF">2020-09-18T02:42:02Z</dcterms:created>
  <dcterms:modified xsi:type="dcterms:W3CDTF">2020-09-17T23:59:33Z</dcterms:modified>
</cp:coreProperties>
</file>