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8" r:id="rId7"/>
    <p:sldId id="264" r:id="rId8"/>
    <p:sldId id="265" r:id="rId9"/>
    <p:sldId id="2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4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9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4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9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5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0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AD76-FC89-444C-A179-797BA5F664D5}" type="datetimeFigureOut">
              <a:rPr lang="ru-RU" smtClean="0"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3C72-A9F8-430E-8A98-6344C7FED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505" y="3065172"/>
            <a:ext cx="4209239" cy="3010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887" y="2612149"/>
            <a:ext cx="10318740" cy="1156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Краткие итоги реализации Плана мероприятий («Дорожной карты») по системному развитию организованных торгов рыбной продукцией и продукцией из иных водных биологических ресурсов на 2019-2020 годы  (приложение к приказу ФАС от 28.06.2019 г. № 872/19) с участием АО «Дальневосточный аукционный рыбный дом»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29978" y="1623409"/>
            <a:ext cx="25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 «Дальневосточный аукционный рыбный дом»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7" y="604053"/>
            <a:ext cx="1064429" cy="897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1" y="622769"/>
            <a:ext cx="859946" cy="859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685" y="1623409"/>
            <a:ext cx="212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«Биржа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25" y="3839080"/>
            <a:ext cx="1978911" cy="1626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84" y="3952347"/>
            <a:ext cx="3633473" cy="2408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364686"/>
            <a:ext cx="2106769" cy="21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691649"/>
            <a:ext cx="10515600" cy="7167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Проведение серии общих учебно-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презентационых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мероприятий для представителей ассоциаций, независимых производителей, потребителей рыбной продукции и продукции из иных ВБР с целью ознакомления участников рынка с механизмом биржевой торговли и принципами ценообразования на организованных торгах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306096" y="1225751"/>
            <a:ext cx="1313645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9" y="2928190"/>
            <a:ext cx="10515600" cy="10275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с 2014 по 2020 годы  представителями АО «Дальневосточный аукционный рыбный дом» проведено </a:t>
            </a:r>
            <a:r>
              <a:rPr lang="ru-RU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50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общих и учебно-презентационных мероприятий для представителей государственных структур, ассоциаций, производителей и потребителей рыбной продукции, включая иностранных граждан,</a:t>
            </a:r>
          </a:p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306096" y="2520078"/>
            <a:ext cx="1313645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2542"/>
            <a:ext cx="1804115" cy="1015292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5306095" y="3981376"/>
            <a:ext cx="1313645" cy="321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8707" y="5259001"/>
            <a:ext cx="1804114" cy="1198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38" y="3929579"/>
            <a:ext cx="1797383" cy="1198255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685944" y="4451657"/>
            <a:ext cx="7214135" cy="21294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на парламентских слушаниях в ГД РФ;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с презентационными материалами в ФАС,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Росрыболовстве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Минвостокразвития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Общественной палате РФ;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 на международных конференциях в Российской Федерации, Республике Корея и КНР;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биржевой торговли продукцией из ВБР с демонстрацией в режиме реального времени на 3-ем Восточном экономической форуме, международной конференции во Владивостоке, международной выставке-ярмарке в г.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Суйфенхэ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(КНР);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обучающих семинаров во Владивостоке,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Петпавловске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-Камчатском и Южно-Сахалинске.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267697"/>
            <a:ext cx="1797385" cy="1198257"/>
          </a:xfrm>
        </p:spPr>
      </p:pic>
    </p:spTree>
    <p:extLst>
      <p:ext uri="{BB962C8B-B14F-4D97-AF65-F5344CB8AC3E}">
        <p14:creationId xmlns:p14="http://schemas.microsoft.com/office/powerpoint/2010/main" val="26483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472204"/>
            <a:ext cx="10515600" cy="229921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с ведущими участниками рынка: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 возможностей организованных торгов для крупнейших представителей отрасли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потребностей отдельных участников рынка.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способов, условий и сроков поставки.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концепции порядка взаимодействия сторон и особенностей документооборота при осуществлении поставки.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перечня биржевого товара, его качественных характеристик, особенностей поставки.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географии и базисов поставки.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технологических особенностей организации отгрузки и доставки товаров с учетом возможностей географии и базисов поставки.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632360" y="1191338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5" y="4052288"/>
            <a:ext cx="10515600" cy="7580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с 2014 по 2020 годы  представителями АО «Дальневосточный аукционный рыбный дом» и АО «Биржа «Санкт-Петербург» проведен целый ряд консультаций и переговоров по названным в Плане вопросам  с руководством рыбодобывающих компаний, в том числе являющихся ведущими и игроками рынка рыбопродукции, включая: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32355" y="3893468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32356" y="4842456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5" y="5091166"/>
            <a:ext cx="1566966" cy="5153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5" y="5887344"/>
            <a:ext cx="1566966" cy="4788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442" y="4954151"/>
            <a:ext cx="1653010" cy="16530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07" y="5111375"/>
            <a:ext cx="1237586" cy="12375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93" y="5174484"/>
            <a:ext cx="2585449" cy="12720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77" y="5128603"/>
            <a:ext cx="1106772" cy="1106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18" y="5085760"/>
            <a:ext cx="1596577" cy="11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 b="13926"/>
          <a:stretch/>
        </p:blipFill>
        <p:spPr>
          <a:xfrm>
            <a:off x="10065168" y="4578706"/>
            <a:ext cx="1017269" cy="6697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8" b="26489"/>
          <a:stretch/>
        </p:blipFill>
        <p:spPr>
          <a:xfrm>
            <a:off x="10046300" y="5640560"/>
            <a:ext cx="1191338" cy="540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12674"/>
          <a:stretch/>
        </p:blipFill>
        <p:spPr>
          <a:xfrm>
            <a:off x="7795939" y="4672521"/>
            <a:ext cx="1578335" cy="682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0190"/>
          <a:stretch/>
        </p:blipFill>
        <p:spPr>
          <a:xfrm>
            <a:off x="3074823" y="4751478"/>
            <a:ext cx="1292449" cy="566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4" b="26217"/>
          <a:stretch/>
        </p:blipFill>
        <p:spPr>
          <a:xfrm>
            <a:off x="819953" y="5626789"/>
            <a:ext cx="1256763" cy="592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4" y="4474242"/>
            <a:ext cx="1644739" cy="1096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4" y="391869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472204"/>
            <a:ext cx="10515600" cy="134421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с ведущими участниками рынка: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вида рыбной продукции и продукции из иных ВБР, которые выступят в качестве предмета биржевых торгов в ходе пилотного проекта, и сроков проведения пилотного проекта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632360" y="1191338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5" y="3107859"/>
            <a:ext cx="10515600" cy="16970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по биржевой торговле продукцией из водных биологических ресурсов АО «Биржа «Санкт-Петербург» и АО «Дальневосточный аукционный рыбный дом» реализуется уже более 5 лет. Накоплено достаточно информации для принятия решений о развитии биржевой торговли продукцией из ВБР на правительственном уровне.</a:t>
            </a:r>
          </a:p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предмета биржевых торгов на нынешнем этапе, исходя из опыта биржевой торговли на Бирже «Санкт-Петербург», в том числе в рамках социального проекта «Приморская рыба», представляется целесообразным определить следующие виды рыбы и морепродуктов: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32356" y="2925934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32356" y="4842456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48253" y="6190152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КАМБАЛА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8356" y="6190152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8634" y="6199763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4089" y="5261613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7051" y="5307563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СЕЛЬДЬ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195" y="5307563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ГОРБУША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194" y="6190152"/>
            <a:ext cx="136516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МИНТАЙ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3645" y="5123114"/>
            <a:ext cx="217223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КАЛЬМАР КОМАНДОРСКИЙ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30144" y="5228061"/>
            <a:ext cx="1423651" cy="3942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КРЕВЕТКА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14" y="5741117"/>
            <a:ext cx="1317405" cy="876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18218"/>
          <a:stretch/>
        </p:blipFill>
        <p:spPr>
          <a:xfrm>
            <a:off x="5626061" y="5878748"/>
            <a:ext cx="1229648" cy="8500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070" y="5776782"/>
            <a:ext cx="1180359" cy="8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4" y="391869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472205"/>
            <a:ext cx="10515600" cy="72554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Мониторинг по системному развитию организованных торгов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32360" y="1191338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67873" y="2649351"/>
            <a:ext cx="10515600" cy="693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биржевых сделках, заключенных на товарном рынке АО «Биржа «Санкт-Петербург» в отделе «водные биологические ресурсы»: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32356" y="2311271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6716" y="3670310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244420" y="4027619"/>
            <a:ext cx="2591870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Размещалась на официальном сайте Биржи «Санкт-Петербург»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90778" y="3669633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142138" y="367602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9397879" y="367602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075626" y="4027619"/>
            <a:ext cx="2222143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Передавалась в Центральный Банк России ежедневно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4707" y="4027619"/>
            <a:ext cx="2222143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направлялась в РОСРЫБОЛОВСТВО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3789" y="4027619"/>
            <a:ext cx="2222143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Направлялась в Администрацию Приморского края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39" y="4883197"/>
            <a:ext cx="1207970" cy="1207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8964" r="8570" b="9834"/>
          <a:stretch/>
        </p:blipFill>
        <p:spPr>
          <a:xfrm>
            <a:off x="4149948" y="4883197"/>
            <a:ext cx="2073498" cy="15068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65" y="4910399"/>
            <a:ext cx="1153375" cy="1180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91" y="4895304"/>
            <a:ext cx="1071854" cy="11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4" y="391869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472204"/>
            <a:ext cx="10515600" cy="134421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Принятие решения и запуск биржевых торгов водными биологическими ресурсами, в рамках реализации пилотного проекта по организации биржевых торгов рыбной продукцией и продукцией из ВБР и основных параметрах его проведения (к примеру: икра, краб) при участии Банка России.</a:t>
            </a:r>
            <a:endParaRPr lang="ru-RU" sz="1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32360" y="1191338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5" y="3107860"/>
            <a:ext cx="10515600" cy="9871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по биржевой торговле продукцией из водных биологических ресурсов АО «Биржа «Санкт-Петербург» и АО «Дальневосточный аукционный рыбный дом» реализуется с мая 2014 года исходя из содержания Поручения Президента России Пр-613 от 21 марта 2013 года и поддержки Федерального агентства по рыболовству (письмо от 28.03.2014 г. № 1758-АП/У09)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632356" y="2925934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32356" y="4842456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8404" y="4109538"/>
            <a:ext cx="1053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 НА БИРЖЕВЫЕ ТОРГИ ВЫСТАВЛЯЕТСЯ РЫБОПРОДУКЦИИ ПО ЦЕНАМ ПРОИЗВОДИТЕЛЯ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993" y="5096580"/>
            <a:ext cx="302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более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00 000 кг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03" y="4727312"/>
            <a:ext cx="2531519" cy="168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2" y="4727312"/>
            <a:ext cx="2575482" cy="16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4" y="391869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1472205"/>
            <a:ext cx="10515600" cy="121082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Подготовка и заключение соглашений о создании в субъектах Российской Федерации «пилотных» проектов, направленных на формирование логистической инфраструктуры по приемке, первичной переработке, заморозке, упаковке, хранению в целях проведения организованных торгов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32354" y="1205636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6419" y="3105961"/>
            <a:ext cx="10717375" cy="9302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 Приморском крае с участием АО «ДАРД» созданы реальные предпосылки для реализации инвестиционного проекта «создание на базе АО «ДАРД» 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 для аукционной и биржевой торговли ВБР и продуктами их переработки на внутреннем и международном рынках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23774" y="2792537"/>
            <a:ext cx="927279" cy="241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96030" y="395470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5579921" y="4073675"/>
            <a:ext cx="5801315" cy="248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10217" y="4264918"/>
            <a:ext cx="49989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Заключено Соглашение с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Хейлунцзянской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корпорацией по технико-экономическому сотрудничеству КНР о финансировании инвестиционного проекта через «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за счет кредитных ресурсов Китайского банка развития в объеме 1 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млдр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Проведены консультации с «</a:t>
            </a:r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Россельхозбанком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Подготовлено эскизное предложение по строительству объектов на м. Назимова.</a:t>
            </a: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По инициативе Торгпредства РФ в РК утвержден паспорт внешнеэкономического проекта..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4" y="391869"/>
            <a:ext cx="10515600" cy="7167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Мероприятия, способствующие формированию организованного рынка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194" y="1506304"/>
            <a:ext cx="10515600" cy="222872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2.13 Подготовка предложений по утверждению минимальной величины продаваемых на аукционных или биржевых торгах отдельных видов рыбной или иной продукции из российских водных биоресурсов и требований к торгам, в ходе которых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заключаютсясделки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продукцией из российских водных биоресурсов и утверждение требований к биржевым торгам, в ходе которых заключаются сделки с хозяйствующим субъектом, осуществляющим добычу (вылов) водных </a:t>
            </a:r>
            <a:r>
              <a:rPr lang="ru-RU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биоресурсови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заключение соглашений о создании в субъектах Российской Федерации «пилотных» проектов, направленных на формирование логистической инфраструктуры по приемке, первичной переработке, заморозке, упаковке, хранению в целях проведения организованных торгов рыбной продукцией и продукцией из иных водных биологических ресурсов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32354" y="1205636"/>
            <a:ext cx="927279" cy="171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194" y="4235002"/>
            <a:ext cx="10515600" cy="49826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МИНИМАЛЬНОЙ ВЕЛИЧИНЕ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32353" y="3891417"/>
            <a:ext cx="927279" cy="241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598307" y="480345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67862" y="5111579"/>
            <a:ext cx="198816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906807" y="480345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68834" y="4803458"/>
            <a:ext cx="927279" cy="23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76363" y="5111579"/>
            <a:ext cx="198816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2112" y="5111579"/>
            <a:ext cx="198816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130" y="5666704"/>
            <a:ext cx="3296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Рыба мороженная всех видов разделки (минтай, сельдь, камбала, треска, навага, горбуша, кета, нерка, кальмар командорский) 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068" y="5591931"/>
            <a:ext cx="3296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Крабы всех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видов, креветки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видов, икра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минтая и трески (ястычная)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Икра лососевых пород рыб (ястычная, соленая)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96059" y="5668875"/>
            <a:ext cx="295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Дальневосточный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трепанг</a:t>
            </a:r>
            <a:r>
              <a:rPr 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, молодь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трепанга, гребешок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приморский 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3" y="2807594"/>
            <a:ext cx="9279997" cy="96718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6"/>
          <a:stretch/>
        </p:blipFill>
        <p:spPr>
          <a:xfrm>
            <a:off x="0" y="0"/>
            <a:ext cx="12225904" cy="2820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6" b="43264"/>
          <a:stretch/>
        </p:blipFill>
        <p:spPr>
          <a:xfrm>
            <a:off x="0" y="3774777"/>
            <a:ext cx="12225904" cy="30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1058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      Краткие итоги реализации Плана мероприятий («Дорожной карты») по системному развитию организованных торгов рыбной продукцией и продукцией из иных водных биологических ресурсов на 2019-2020 годы  (приложение к приказу ФАС от 28.06.2019 г. № 872/19) с участием АО «Дальневосточный аукционный рыбный дом»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2. Мероприятия, способствующие формированию организованного рынка рыбной продукцией и продукцией из иных водных биологических ресурсов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Краткие итоги реализации Российский взгляд на российско-корейское сотрудничество в формировании цепочки поставщиков в рыбной отрасли на Дальнем Востоке России</dc:title>
  <dc:creator>сергей лелюхин</dc:creator>
  <cp:lastModifiedBy>Шпакова Оксана Анатольевна</cp:lastModifiedBy>
  <cp:revision>68</cp:revision>
  <cp:lastPrinted>2020-02-14T02:10:58Z</cp:lastPrinted>
  <dcterms:created xsi:type="dcterms:W3CDTF">2019-11-17T00:58:56Z</dcterms:created>
  <dcterms:modified xsi:type="dcterms:W3CDTF">2020-07-19T22:12:27Z</dcterms:modified>
</cp:coreProperties>
</file>