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63" r:id="rId7"/>
    <p:sldId id="260" r:id="rId8"/>
    <p:sldId id="266" r:id="rId9"/>
    <p:sldId id="262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70" d="100"/>
          <a:sy n="70" d="100"/>
        </p:scale>
        <p:origin x="-126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408C-3599-44A9-8AE4-34DB39F8875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FD57-2EAA-4B3F-93B9-5BB78D57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3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408C-3599-44A9-8AE4-34DB39F8875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FD57-2EAA-4B3F-93B9-5BB78D57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1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408C-3599-44A9-8AE4-34DB39F8875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FD57-2EAA-4B3F-93B9-5BB78D57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1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408C-3599-44A9-8AE4-34DB39F8875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FD57-2EAA-4B3F-93B9-5BB78D57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2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408C-3599-44A9-8AE4-34DB39F8875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FD57-2EAA-4B3F-93B9-5BB78D57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8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408C-3599-44A9-8AE4-34DB39F8875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FD57-2EAA-4B3F-93B9-5BB78D57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408C-3599-44A9-8AE4-34DB39F8875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FD57-2EAA-4B3F-93B9-5BB78D57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0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408C-3599-44A9-8AE4-34DB39F8875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FD57-2EAA-4B3F-93B9-5BB78D57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1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408C-3599-44A9-8AE4-34DB39F8875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FD57-2EAA-4B3F-93B9-5BB78D57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7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408C-3599-44A9-8AE4-34DB39F8875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FD57-2EAA-4B3F-93B9-5BB78D57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3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408C-3599-44A9-8AE4-34DB39F8875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FD57-2EAA-4B3F-93B9-5BB78D57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0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E408C-3599-44A9-8AE4-34DB39F8875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FD57-2EAA-4B3F-93B9-5BB78D57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9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Региональный центр </a:t>
            </a:r>
            <a:r>
              <a:rPr lang="ru-RU" sz="4000" dirty="0" smtClean="0">
                <a:latin typeface="Arial Black" panose="020B0A04020102020204" pitchFamily="34" charset="0"/>
              </a:rPr>
              <a:t>компетенций</a:t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4000" dirty="0" smtClean="0">
                <a:latin typeface="Arial Black" panose="020B0A04020102020204" pitchFamily="34" charset="0"/>
              </a:rPr>
              <a:t>развития </a:t>
            </a:r>
            <a:r>
              <a:rPr lang="ru-RU" sz="4000" dirty="0">
                <a:latin typeface="Arial Black" panose="020B0A04020102020204" pitchFamily="34" charset="0"/>
              </a:rPr>
              <a:t>городской </a:t>
            </a:r>
            <a:r>
              <a:rPr lang="ru-RU" sz="4000" dirty="0" smtClean="0">
                <a:latin typeface="Arial Black" panose="020B0A04020102020204" pitchFamily="34" charset="0"/>
              </a:rPr>
              <a:t>среды</a:t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4000" dirty="0" smtClean="0">
                <a:latin typeface="Arial Black" panose="020B0A04020102020204" pitchFamily="34" charset="0"/>
              </a:rPr>
              <a:t>Камчатского </a:t>
            </a:r>
            <a:r>
              <a:rPr lang="ru-RU" sz="4000" dirty="0">
                <a:latin typeface="Arial Black" panose="020B0A04020102020204" pitchFamily="34" charset="0"/>
              </a:rPr>
              <a:t>края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6080" y="5779008"/>
            <a:ext cx="9144000" cy="86868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Правительство Камчатского края</a:t>
            </a:r>
          </a:p>
          <a:p>
            <a:pPr algn="r"/>
            <a:r>
              <a:rPr lang="ru-RU" dirty="0" smtClean="0"/>
              <a:t>Министерство ЖКХ и энергетики Камчатского края</a:t>
            </a:r>
          </a:p>
          <a:p>
            <a:pPr algn="r"/>
            <a:r>
              <a:rPr lang="ru-RU" dirty="0" smtClean="0"/>
              <a:t>Агентство стратегических инициатив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" y="699"/>
            <a:ext cx="1519514" cy="16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8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6217" y="1045954"/>
            <a:ext cx="6011527" cy="609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Требования к специалистам РЦК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" y="699"/>
            <a:ext cx="1519514" cy="1654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4391" y="2298192"/>
            <a:ext cx="881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 каждому из кандидатов на остальные должности специалистов РЦК предъявляется индивидуальный набор требований по профессиональной подготовке, опыту работы и морально-деловым качествам.</a:t>
            </a:r>
          </a:p>
          <a:p>
            <a:r>
              <a:rPr lang="ru-RU" b="1" dirty="0" smtClean="0"/>
              <a:t>Подробно ознакомиться с требованиями, с условиями проведения конкурса можно на сайте «100городов».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50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8046" y="1045954"/>
            <a:ext cx="7709699" cy="609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Стань одним из лидеров своего региона</a:t>
            </a:r>
          </a:p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" y="699"/>
            <a:ext cx="1519514" cy="1654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3316" y="1775678"/>
            <a:ext cx="10445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/>
              <a:t>Проводимый конкурс направлен на открытый поиск талантливых специалистов в Камчатском крае, а также из других регионов нашей страны. </a:t>
            </a:r>
          </a:p>
          <a:p>
            <a:pPr fontAlgn="base"/>
            <a:endParaRPr lang="ru-RU" sz="2000" b="1" dirty="0" smtClean="0"/>
          </a:p>
          <a:p>
            <a:pPr fontAlgn="base"/>
            <a:r>
              <a:rPr lang="ru-RU" sz="2000" b="1" dirty="0" smtClean="0"/>
              <a:t>Конкурсной комиссией будет рассматриваться как резюме соискателей, так и способность решения задач реальных кейсов в рамках 3 этапов отбора.</a:t>
            </a:r>
          </a:p>
          <a:p>
            <a:pPr fontAlgn="base"/>
            <a:r>
              <a:rPr lang="ru-RU" sz="2000" b="1" dirty="0" smtClean="0"/>
              <a:t>Проведение конкурса на платформе АСИ «100городов» позволит привлечь широкий круг соискателей, сформировать конкурсную комиссию под председательством </a:t>
            </a:r>
            <a:r>
              <a:rPr lang="ru-RU" sz="2000" b="1" dirty="0" err="1" smtClean="0"/>
              <a:t>Врио</a:t>
            </a:r>
            <a:r>
              <a:rPr lang="ru-RU" sz="2000" b="1" dirty="0" smtClean="0"/>
              <a:t> Губернатора Камчатского края, состоящую из ведущих экспертов и практиков по развитию городской среды со всей страны, а также представителей Минстроя России, которым разработана сама модель региональных Центров компетенций.</a:t>
            </a:r>
          </a:p>
          <a:p>
            <a:pPr fontAlgn="base"/>
            <a:r>
              <a:rPr lang="ru-RU" sz="2000" b="1" dirty="0" smtClean="0"/>
              <a:t>Победители отбора получат оферты (окончательное предложение работодателя) от Правительства Камчатского края.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6061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439295" y="2391909"/>
            <a:ext cx="8752705" cy="4466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" y="4218432"/>
            <a:ext cx="3892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ru-RU" dirty="0" smtClean="0"/>
          </a:p>
          <a:p>
            <a:pPr fontAlgn="t">
              <a:buFont typeface="Wingdings" pitchFamily="2" charset="2"/>
              <a:buChar char="ü"/>
            </a:pPr>
            <a:r>
              <a:rPr lang="ru-RU" b="1" dirty="0" smtClean="0"/>
              <a:t>Пройди по ссылке 100gorodov.ru</a:t>
            </a:r>
          </a:p>
          <a:p>
            <a:pPr fontAlgn="t">
              <a:buFont typeface="Wingdings" pitchFamily="2" charset="2"/>
              <a:buChar char="ü"/>
            </a:pPr>
            <a:r>
              <a:rPr lang="ru-RU" b="1" dirty="0" smtClean="0"/>
              <a:t>Зарегистрируйся на платформе 100</a:t>
            </a:r>
            <a:r>
              <a:rPr lang="ru-RU" dirty="0" smtClean="0"/>
              <a:t> </a:t>
            </a:r>
            <a:r>
              <a:rPr lang="ru-RU" b="1" dirty="0" smtClean="0"/>
              <a:t>городских</a:t>
            </a:r>
            <a:r>
              <a:rPr lang="ru-RU" dirty="0" smtClean="0"/>
              <a:t> </a:t>
            </a:r>
            <a:r>
              <a:rPr lang="ru-RU" b="1" dirty="0" smtClean="0"/>
              <a:t>лидеров</a:t>
            </a:r>
          </a:p>
          <a:p>
            <a:pPr fontAlgn="t">
              <a:buFont typeface="Wingdings" pitchFamily="2" charset="2"/>
              <a:buChar char="ü"/>
            </a:pPr>
            <a:r>
              <a:rPr lang="ru-RU" b="1" dirty="0" smtClean="0"/>
              <a:t>Прими участие в конкуре  по отбору кандидатов в региональный центры компетенций 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5"/>
          <a:stretch>
            <a:fillRect/>
          </a:stretch>
        </p:blipFill>
        <p:spPr>
          <a:xfrm>
            <a:off x="947602" y="906101"/>
            <a:ext cx="2919004" cy="2215922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8046" y="1045954"/>
            <a:ext cx="7709699" cy="609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Соберем единомышленников вместе!!!</a:t>
            </a:r>
          </a:p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" y="699"/>
            <a:ext cx="1519514" cy="16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2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5189718" y="2991394"/>
            <a:ext cx="7002282" cy="386660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49312" y="1045954"/>
            <a:ext cx="4218432" cy="609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Центры компетенций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" y="699"/>
            <a:ext cx="1519514" cy="1654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755" y="1671175"/>
            <a:ext cx="8804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Минстроем России рекомендовано создавать региональные центры компетенций в области развития территорий муниципальных образований для проектного, экспертного, методологического и информационного содействия органам власти, местного самоуправления, гражданам Российской Федерации.</a:t>
            </a:r>
          </a:p>
          <a:p>
            <a:pPr algn="just"/>
            <a:r>
              <a:rPr lang="ru-RU" b="1" dirty="0" smtClean="0"/>
              <a:t>Центр </a:t>
            </a:r>
            <a:r>
              <a:rPr lang="ru-RU" b="1" dirty="0"/>
              <a:t>компетенций — это структура, нацеленная </a:t>
            </a:r>
            <a:endParaRPr lang="ru-RU" b="1" dirty="0" smtClean="0"/>
          </a:p>
          <a:p>
            <a:pPr algn="just"/>
            <a:r>
              <a:rPr lang="ru-RU" b="1" dirty="0" smtClean="0"/>
              <a:t>на </a:t>
            </a:r>
            <a:r>
              <a:rPr lang="ru-RU" b="1" dirty="0"/>
              <a:t>поиск новых </a:t>
            </a:r>
            <a:r>
              <a:rPr lang="ru-RU" b="1" dirty="0" smtClean="0"/>
              <a:t>знаний и навыков, </a:t>
            </a:r>
          </a:p>
          <a:p>
            <a:pPr algn="just"/>
            <a:r>
              <a:rPr lang="ru-RU" b="1" dirty="0" smtClean="0"/>
              <a:t>их </a:t>
            </a:r>
            <a:r>
              <a:rPr lang="ru-RU" b="1" dirty="0"/>
              <a:t>активный </a:t>
            </a:r>
            <a:r>
              <a:rPr lang="ru-RU" b="1" dirty="0" smtClean="0"/>
              <a:t>трансферт в современную жизнь, </a:t>
            </a:r>
          </a:p>
          <a:p>
            <a:pPr algn="just"/>
            <a:r>
              <a:rPr lang="ru-RU" b="1" dirty="0" smtClean="0"/>
              <a:t>оказание </a:t>
            </a:r>
            <a:r>
              <a:rPr lang="ru-RU" b="1" dirty="0"/>
              <a:t>консультационных, сервисных и </a:t>
            </a:r>
            <a:endParaRPr lang="ru-RU" b="1" dirty="0" smtClean="0"/>
          </a:p>
          <a:p>
            <a:pPr algn="just"/>
            <a:r>
              <a:rPr lang="ru-RU" b="1" dirty="0" smtClean="0"/>
              <a:t>высокопрофессиональных </a:t>
            </a:r>
            <a:r>
              <a:rPr lang="ru-RU" b="1" dirty="0"/>
              <a:t>услуг. </a:t>
            </a:r>
            <a:endParaRPr lang="ru-RU" b="1" dirty="0" smtClean="0"/>
          </a:p>
          <a:p>
            <a:pPr algn="just"/>
            <a:r>
              <a:rPr lang="ru-RU" b="1" dirty="0" smtClean="0"/>
              <a:t>Конкурентоспособность </a:t>
            </a:r>
            <a:r>
              <a:rPr lang="ru-RU" b="1" dirty="0"/>
              <a:t>центра компетенций </a:t>
            </a:r>
            <a:endParaRPr lang="ru-RU" b="1" dirty="0" smtClean="0"/>
          </a:p>
          <a:p>
            <a:pPr algn="just"/>
            <a:r>
              <a:rPr lang="ru-RU" b="1" dirty="0" smtClean="0"/>
              <a:t>определяется </a:t>
            </a:r>
            <a:r>
              <a:rPr lang="ru-RU" b="1" dirty="0"/>
              <a:t>первоклассным уровнем и </a:t>
            </a:r>
            <a:endParaRPr lang="ru-RU" b="1" dirty="0" smtClean="0"/>
          </a:p>
          <a:p>
            <a:pPr algn="just"/>
            <a:r>
              <a:rPr lang="ru-RU" b="1" dirty="0" err="1" smtClean="0"/>
              <a:t>креативностью</a:t>
            </a:r>
            <a:r>
              <a:rPr lang="ru-RU" b="1" dirty="0" smtClean="0"/>
              <a:t> </a:t>
            </a:r>
            <a:r>
              <a:rPr lang="ru-RU" b="1" dirty="0"/>
              <a:t>сотрудников</a:t>
            </a:r>
            <a:r>
              <a:rPr lang="ru-RU" b="1" dirty="0" smtClean="0"/>
              <a:t>,</a:t>
            </a:r>
          </a:p>
          <a:p>
            <a:pPr algn="just"/>
            <a:r>
              <a:rPr lang="ru-RU" b="1" dirty="0" smtClean="0"/>
              <a:t>их </a:t>
            </a:r>
            <a:r>
              <a:rPr lang="ru-RU" b="1" dirty="0"/>
              <a:t>мотивацией к саморазвитию </a:t>
            </a:r>
            <a:endParaRPr lang="ru-RU" b="1" dirty="0" smtClean="0"/>
          </a:p>
          <a:p>
            <a:pPr algn="just"/>
            <a:r>
              <a:rPr lang="ru-RU" b="1" dirty="0" smtClean="0"/>
              <a:t>и </a:t>
            </a:r>
            <a:r>
              <a:rPr lang="ru-RU" b="1" dirty="0"/>
              <a:t>наращиванию интеллектуального капитала.</a:t>
            </a:r>
          </a:p>
          <a:p>
            <a:pPr algn="just"/>
            <a:r>
              <a:rPr lang="ru-RU" b="1" dirty="0"/>
              <a:t>Сотрудники центров компетенций </a:t>
            </a:r>
            <a:r>
              <a:rPr lang="ru-RU" b="1" dirty="0" smtClean="0"/>
              <a:t>– это</a:t>
            </a:r>
          </a:p>
          <a:p>
            <a:pPr algn="just"/>
            <a:r>
              <a:rPr lang="ru-RU" b="1" dirty="0" smtClean="0"/>
              <a:t>специалисты </a:t>
            </a:r>
            <a:r>
              <a:rPr lang="ru-RU" b="1" dirty="0"/>
              <a:t>высочайшего класса, </a:t>
            </a:r>
            <a:endParaRPr lang="ru-RU" b="1" dirty="0" smtClean="0"/>
          </a:p>
          <a:p>
            <a:pPr algn="just"/>
            <a:r>
              <a:rPr lang="ru-RU" b="1" dirty="0" smtClean="0"/>
              <a:t>ориентированные </a:t>
            </a:r>
            <a:r>
              <a:rPr lang="ru-RU" b="1" dirty="0"/>
              <a:t>на выработку новых </a:t>
            </a:r>
            <a:endParaRPr lang="ru-RU" b="1" dirty="0" smtClean="0"/>
          </a:p>
          <a:p>
            <a:pPr algn="just"/>
            <a:r>
              <a:rPr lang="ru-RU" b="1" dirty="0" smtClean="0"/>
              <a:t>концепций </a:t>
            </a:r>
            <a:r>
              <a:rPr lang="ru-RU" b="1" dirty="0"/>
              <a:t>и способов работы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461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5143" y="823885"/>
            <a:ext cx="6468727" cy="92653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Региональный центр компетенций развития городской среды (РЦК)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" y="699"/>
            <a:ext cx="1519514" cy="1654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483" y="1893243"/>
            <a:ext cx="881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целью реализации уже действующих проектов в области развития территорий Камчатского края, повышения индекса городской среды, </a:t>
            </a:r>
          </a:p>
          <a:p>
            <a:r>
              <a:rPr lang="ru-RU" b="1" dirty="0" smtClean="0"/>
              <a:t>по поручению </a:t>
            </a:r>
            <a:r>
              <a:rPr lang="ru-RU" b="1" dirty="0" err="1" smtClean="0"/>
              <a:t>Врио</a:t>
            </a:r>
            <a:r>
              <a:rPr lang="ru-RU" b="1" dirty="0" smtClean="0"/>
              <a:t> Губернатора Камчатского края правительством Камчатского края подготовлено распоряжение о создании автономной некоммерческой организации – «Региональный центр компетенций развития городской среды Камчатского края».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2496" y="4415245"/>
            <a:ext cx="881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 работе в РЦК планируется привлечь профессионалов в сфере архитектуры и дизайна, а также молодых и перспективных специалистов, полных энтузиазма и свежих идей.  РЦК позволит осуществить мощную концентрацию интеллектуального ресурса и уникального опыта, станет фундаментом для реализации прорывных инноваций.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3372283"/>
            <a:ext cx="8316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Региональный центр компетенций станет той точкой роста, которая позволит объединить усилия граждан, бизнеса и муниципалитетов, направленных на благоустройство городов и поселков Камчатского края.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25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513216" y="2504486"/>
            <a:ext cx="4555173" cy="277290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0560" y="866557"/>
            <a:ext cx="7215051" cy="9099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Стань одним из лидеров своего региона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" y="699"/>
            <a:ext cx="1519514" cy="1654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111" y="2023872"/>
            <a:ext cx="1028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Камчатский край </a:t>
            </a:r>
            <a:r>
              <a:rPr lang="ru-RU" b="1" dirty="0" smtClean="0"/>
              <a:t>славится </a:t>
            </a:r>
            <a:r>
              <a:rPr lang="ru-RU" b="1" dirty="0"/>
              <a:t>уникальной природой и неразвитой инфраструктурой городской среды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602" y="5286203"/>
            <a:ext cx="881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Наша с Вами задача внести свой вклад в изменение такой ситуации. Консолидировать общественные мнения, собрать обращения и предложения, привлечь бизнес и крупные предприятия, вовлечь волонтеров, найти инвесторов и проконтролировать результаты работ по </a:t>
            </a:r>
            <a:r>
              <a:rPr lang="ru-RU" b="1" dirty="0" smtClean="0"/>
              <a:t>благоустройству.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6"/>
          <a:stretch>
            <a:fillRect/>
          </a:stretch>
        </p:blipFill>
        <p:spPr>
          <a:xfrm>
            <a:off x="4715691" y="2730137"/>
            <a:ext cx="3827418" cy="254725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7"/>
          <a:stretch>
            <a:fillRect/>
          </a:stretch>
        </p:blipFill>
        <p:spPr>
          <a:xfrm>
            <a:off x="8138159" y="3500846"/>
            <a:ext cx="3683727" cy="17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5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4"/>
          <a:srcRect l="56489" t="47368" r="21634" b="31374"/>
          <a:stretch/>
        </p:blipFill>
        <p:spPr bwMode="auto">
          <a:xfrm>
            <a:off x="7943556" y="3194795"/>
            <a:ext cx="3281301" cy="1882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3966" y="732444"/>
            <a:ext cx="6102967" cy="86122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Подбор профессиональных кадров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" y="699"/>
            <a:ext cx="1519514" cy="1654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726" y="2006288"/>
            <a:ext cx="98964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Учитывая наблюдающийся в последние годы отток молодежи с полуострова, отсутствие профильных ВУЗов,  </a:t>
            </a:r>
            <a:r>
              <a:rPr lang="ru-RU" b="1" dirty="0"/>
              <a:t>одной из наиболее сложных задач при создании центра компетенций считается привлечение </a:t>
            </a:r>
            <a:r>
              <a:rPr lang="ru-RU" b="1" dirty="0" smtClean="0"/>
              <a:t>на конкурсной основе настоящих </a:t>
            </a:r>
            <a:r>
              <a:rPr lang="ru-RU" b="1" dirty="0"/>
              <a:t>профессионалов </a:t>
            </a:r>
            <a:r>
              <a:rPr lang="ru-RU" b="1" dirty="0" smtClean="0"/>
              <a:t>и молодых специалистов в </a:t>
            </a:r>
            <a:r>
              <a:rPr lang="ru-RU" b="1" dirty="0"/>
              <a:t>сфере </a:t>
            </a:r>
            <a:r>
              <a:rPr lang="ru-RU" b="1" dirty="0" smtClean="0"/>
              <a:t>архитектуры, дизайна, строительства и благоустройства  территорий.</a:t>
            </a:r>
          </a:p>
          <a:p>
            <a:r>
              <a:rPr lang="ru-RU" b="1" dirty="0" smtClean="0"/>
              <a:t>Содействие в решении поставленной задачи в Камчатском крае оказывает </a:t>
            </a:r>
          </a:p>
          <a:p>
            <a:r>
              <a:rPr lang="ru-RU" b="1" dirty="0" smtClean="0"/>
              <a:t>Агентство стратегических инициатив по продвижению </a:t>
            </a:r>
          </a:p>
          <a:p>
            <a:r>
              <a:rPr lang="ru-RU" b="1" dirty="0" smtClean="0"/>
              <a:t>новых проектов - автономная некоммерческая организация, </a:t>
            </a:r>
          </a:p>
          <a:p>
            <a:r>
              <a:rPr lang="ru-RU" b="1" dirty="0" smtClean="0"/>
              <a:t>созданная по инициативе Президента России для поддержки </a:t>
            </a:r>
          </a:p>
          <a:p>
            <a:r>
              <a:rPr lang="ru-RU" b="1" dirty="0" smtClean="0"/>
              <a:t>перспективных общественно значимых проектов среднего </a:t>
            </a:r>
          </a:p>
          <a:p>
            <a:r>
              <a:rPr lang="ru-RU" b="1" dirty="0" smtClean="0"/>
              <a:t>бизнеса, улучшения предпринимательского климата, </a:t>
            </a:r>
          </a:p>
          <a:p>
            <a:r>
              <a:rPr lang="ru-RU" b="1" dirty="0" smtClean="0"/>
              <a:t>содействия развитию молодых управленцев и профессионального </a:t>
            </a:r>
          </a:p>
          <a:p>
            <a:r>
              <a:rPr lang="ru-RU" b="1" dirty="0" smtClean="0"/>
              <a:t>менеджмента в социальной сфере. </a:t>
            </a:r>
          </a:p>
          <a:p>
            <a:r>
              <a:rPr lang="ru-RU" b="1" dirty="0" smtClean="0"/>
              <a:t>В настоящее время специалистами АСИ уже объявлен </a:t>
            </a:r>
          </a:p>
          <a:p>
            <a:r>
              <a:rPr lang="ru-RU" b="1" dirty="0" smtClean="0"/>
              <a:t>открытый конкурс  подбора кандидатов в РЦК .</a:t>
            </a:r>
          </a:p>
          <a:p>
            <a:r>
              <a:rPr lang="ru-RU" b="1" dirty="0" smtClean="0"/>
              <a:t>Используя </a:t>
            </a:r>
            <a:r>
              <a:rPr lang="ru-RU" b="1" dirty="0"/>
              <a:t>платформу в сети «Интернет», и многолетний опыт работы </a:t>
            </a:r>
            <a:r>
              <a:rPr lang="ru-RU" b="1" dirty="0" smtClean="0"/>
              <a:t>АСИ </a:t>
            </a:r>
          </a:p>
          <a:p>
            <a:r>
              <a:rPr lang="ru-RU" b="1" dirty="0" smtClean="0"/>
              <a:t>по </a:t>
            </a:r>
            <a:r>
              <a:rPr lang="ru-RU" b="1" dirty="0"/>
              <a:t>подбору профессиональных кадров, мы рассчитываем привлечь </a:t>
            </a:r>
            <a:r>
              <a:rPr lang="ru-RU" b="1" dirty="0" smtClean="0"/>
              <a:t>людей, </a:t>
            </a:r>
          </a:p>
          <a:p>
            <a:r>
              <a:rPr lang="ru-RU" b="1" dirty="0" smtClean="0"/>
              <a:t>искренне </a:t>
            </a:r>
            <a:r>
              <a:rPr lang="ru-RU" b="1" dirty="0"/>
              <a:t>жаждущих изменить города </a:t>
            </a:r>
            <a:r>
              <a:rPr lang="ru-RU" b="1" dirty="0" smtClean="0"/>
              <a:t>и поселения нашего </a:t>
            </a:r>
            <a:r>
              <a:rPr lang="ru-RU" b="1" dirty="0"/>
              <a:t>края.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6"/>
          <a:stretch>
            <a:fillRect/>
          </a:stretch>
        </p:blipFill>
        <p:spPr>
          <a:xfrm>
            <a:off x="9834634" y="4406945"/>
            <a:ext cx="21526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6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49312" y="1045954"/>
            <a:ext cx="4218432" cy="609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Специалисты РЦК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" y="699"/>
            <a:ext cx="1519514" cy="1654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875" y="1762615"/>
            <a:ext cx="881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Обращаясь, прежде всего, к жителям полуострова, мы хотим сказать, что ищем людей креативных и деятельных. Выпускники архитектурных и строительных ВУЗов, гуманитарии, журналисты, рекламщики и дизайнеры, вы все имеете шанс заявить о себе пройдя три этапа конкурса на замещение вакантных должностей: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0384" y="3110702"/>
            <a:ext cx="5414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ru-RU" b="1" dirty="0" smtClean="0"/>
              <a:t>Директор РЦК;</a:t>
            </a:r>
            <a:endParaRPr lang="ru-RU" b="1" dirty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ru-RU" b="1" dirty="0"/>
              <a:t>PR директор;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ru-RU" b="1" dirty="0"/>
              <a:t>Руководитель проектов;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ru-RU" b="1" dirty="0"/>
              <a:t>Архитектор-аналитик;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ru-RU" b="1" dirty="0"/>
              <a:t>Ландшафтный архитектор;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ru-RU" b="1" dirty="0"/>
              <a:t>Дизайнер;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ru-RU" b="1" dirty="0"/>
              <a:t>Специалист по вовлечению.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740" y="4440501"/>
            <a:ext cx="881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Для участия в конкурсе </a:t>
            </a:r>
            <a:r>
              <a:rPr lang="ru-RU" b="1" dirty="0" smtClean="0"/>
              <a:t>необходимо </a:t>
            </a:r>
            <a:r>
              <a:rPr lang="ru-RU" b="1" dirty="0"/>
              <a:t>зарегистрироваться на платформе </a:t>
            </a:r>
            <a:endParaRPr lang="ru-RU" b="1" dirty="0" smtClean="0"/>
          </a:p>
          <a:p>
            <a:r>
              <a:rPr lang="ru-RU" b="1" dirty="0" smtClean="0"/>
              <a:t>100gorodov</a:t>
            </a:r>
            <a:r>
              <a:rPr lang="ru-RU" b="1" dirty="0"/>
              <a:t>, подать заявку в электронном виде. 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адрес электронной </a:t>
            </a:r>
            <a:r>
              <a:rPr lang="ru-RU" b="1" dirty="0" smtClean="0"/>
              <a:t>почты </a:t>
            </a:r>
            <a:r>
              <a:rPr lang="ru-RU" b="1" dirty="0"/>
              <a:t>соискателю будет отправлен индивидуальный </a:t>
            </a:r>
            <a:endParaRPr lang="ru-RU" b="1" dirty="0" smtClean="0"/>
          </a:p>
          <a:p>
            <a:r>
              <a:rPr lang="ru-RU" b="1" dirty="0" smtClean="0"/>
              <a:t>кейс </a:t>
            </a:r>
            <a:r>
              <a:rPr lang="ru-RU" b="1" dirty="0"/>
              <a:t>для решения задач по вопросам развития территорий.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случае успешного прохождения всех трех этапов, кандидату поступит приглашение на собеседование и личную встречу с работодателем в офисе или в </a:t>
            </a:r>
            <a:r>
              <a:rPr lang="ru-RU" b="1" dirty="0" err="1" smtClean="0"/>
              <a:t>онлайн</a:t>
            </a:r>
            <a:r>
              <a:rPr lang="ru-RU" b="1" dirty="0" smtClean="0"/>
              <a:t> - формате.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033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49312" y="1045954"/>
            <a:ext cx="4218432" cy="609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Директор РЦК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" y="699"/>
            <a:ext cx="1519514" cy="1654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568" y="1828801"/>
            <a:ext cx="11167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соответствии с Методическими рекомендациями по созданию и развитию региональных центров компетенций по вопросам городской среды Минстроя России, Руководителем РЦК должно быть назначено лицо, обладающее возможностью оперативного взаимодействия с высшим должностным лицом субъекта Российской Федерации, органами исполнительной власти субъекта Российской Федерации, органами местного самоуправления, заинтересованными учреждениями и организациями, иными заинтересованными лицами при принятии решений в сфере деятельности РЦК.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0198" y="3738018"/>
            <a:ext cx="109971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На директора РЦК будут возложены следующие полномочия:</a:t>
            </a:r>
          </a:p>
          <a:p>
            <a:pPr fontAlgn="base"/>
            <a:r>
              <a:rPr lang="ru-RU" b="1" dirty="0" smtClean="0"/>
              <a:t>- участие в составе Межведомственной комиссии под руководством высшего должностного лица субъекта Российской Федерации </a:t>
            </a:r>
            <a:r>
              <a:rPr lang="ru-RU" b="1" u="sng" dirty="0" smtClean="0"/>
              <a:t>с правом решающего голоса</a:t>
            </a:r>
            <a:r>
              <a:rPr lang="ru-RU" b="1" dirty="0" smtClean="0"/>
              <a:t>;</a:t>
            </a:r>
          </a:p>
          <a:p>
            <a:pPr fontAlgn="base"/>
            <a:r>
              <a:rPr lang="ru-RU" b="1" dirty="0" smtClean="0"/>
              <a:t>- участие в составе совещательных и координационных органов субъекта Российской Федерации, общественных советах, рабочих и экспертных группах в сфере развития территорий муниципальных образований и формирования комфортной городской среды, </a:t>
            </a:r>
            <a:r>
              <a:rPr lang="ru-RU" b="1" u="sng" dirty="0" smtClean="0"/>
              <a:t>с правом решающего голоса</a:t>
            </a:r>
            <a:r>
              <a:rPr lang="ru-RU" b="1" dirty="0" smtClean="0"/>
              <a:t>;</a:t>
            </a:r>
            <a:br>
              <a:rPr lang="ru-RU" b="1" dirty="0" smtClean="0"/>
            </a:br>
            <a:r>
              <a:rPr lang="ru-RU" b="1" dirty="0" smtClean="0"/>
              <a:t>- подготовка и направление в органы государственной власти субъектов Российской Федерации, органы местного самоуправления предложений по синхронизации, формированию или корректировке программ, в рамках которых планируется реализовывать мероприятия по развитию территорий муниципальных образований и формированию комфортной городской среды;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2945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" y="699"/>
            <a:ext cx="1519514" cy="1654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625" y="1548684"/>
            <a:ext cx="1047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- сбор информации по вопросам, относящимся к деятельности и компетенции РЦК, от федеральных органов государственной власти, органов государственной власти субъектов Российской Федерации, органов местного самоуправления, юридических, физических, в том числе должностных, лиц;</a:t>
            </a:r>
            <a:br>
              <a:rPr lang="ru-RU" b="1" dirty="0" smtClean="0"/>
            </a:br>
            <a:r>
              <a:rPr lang="ru-RU" b="1" dirty="0" smtClean="0"/>
              <a:t>- привлечение представителей профессионального и экспертного сообщества к информационно-консультационным и иным мероприятиям, проводимым РЦК;</a:t>
            </a:r>
            <a:br>
              <a:rPr lang="ru-RU" b="1" dirty="0" smtClean="0"/>
            </a:br>
            <a:r>
              <a:rPr lang="ru-RU" b="1" dirty="0" smtClean="0"/>
              <a:t>- инициирование, организация и проведение консультаций с участием граждан и представителей экспертного сообщества на стадии разработки и в ходе реализации проектов благоустройства и развития территорий муниципальных образований;</a:t>
            </a:r>
            <a:br>
              <a:rPr lang="ru-RU" b="1" dirty="0" smtClean="0"/>
            </a:br>
            <a:r>
              <a:rPr lang="ru-RU" b="1" dirty="0" smtClean="0"/>
              <a:t>-проведение в соответствии с требованием законодательства  общественных обсуждений, опроса граждан, а также соучаствующего проектирования, иных исследований и взаимодействия с гражданами в целях повышения степени их вовлеченности в принятие решений по вопросам развития территорий муниципальных образований;</a:t>
            </a:r>
            <a:br>
              <a:rPr lang="ru-RU" b="1" dirty="0" smtClean="0"/>
            </a:br>
            <a:r>
              <a:rPr lang="ru-RU" b="1" dirty="0" smtClean="0"/>
              <a:t>- разработка методических рекомендаций и иных документов по реализации проектов в сфере формирования комфортной городской среды и развития территорий муниципальных образований.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589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" y="699"/>
            <a:ext cx="1519514" cy="1654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6379" y="2036934"/>
            <a:ext cx="9948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Учитывая серьезность поставленных задач, к соискателю на должность Директора РЦК предъявляются следующие квалификационные и морально-деловые требования:</a:t>
            </a:r>
          </a:p>
          <a:p>
            <a:endParaRPr lang="ru-RU" b="1" dirty="0" smtClean="0"/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 высшее архитектурное образование;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опыт работы на руководящих должностях не менее 5 лет.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 опыт работы в (с) органах (ми) государственной власти;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опыт профессиональной деятельности в области архитектуры;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высокий уровень организаторских способностей;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навыки ведения деловой переписки;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высокий уровень коммуникабельности;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региональный патриотизм.</a:t>
            </a:r>
          </a:p>
          <a:p>
            <a:endParaRPr lang="ru-RU" b="1" dirty="0" smtClean="0"/>
          </a:p>
          <a:p>
            <a:r>
              <a:rPr lang="ru-RU" b="1" dirty="0" smtClean="0"/>
              <a:t>В перспективе по решению Губернатора Камчатского края должность Директора РЦК может быть трансформирована в должность  советника Губернатора Камчатского края, Главного архитектора Камчатского края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71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1002</Words>
  <Application>Microsoft Office PowerPoint</Application>
  <PresentationFormat>Произвольный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Региональный центр компетенций развития городской среды Камчатского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центр компетенций развития городской среды Камчатского края</dc:title>
  <dc:creator>Пользователь</dc:creator>
  <cp:lastModifiedBy>Филиппова Светлана Анатольевна</cp:lastModifiedBy>
  <cp:revision>35</cp:revision>
  <dcterms:created xsi:type="dcterms:W3CDTF">2020-06-20T22:23:24Z</dcterms:created>
  <dcterms:modified xsi:type="dcterms:W3CDTF">2020-06-21T21:12:28Z</dcterms:modified>
</cp:coreProperties>
</file>