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</p:sldMasterIdLst>
  <p:sldIdLst>
    <p:sldId id="256" r:id="rId2"/>
  </p:sldIdLst>
  <p:sldSz cx="12192000" cy="6858000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8000"/>
    <a:srgbClr val="FFFFFF"/>
    <a:srgbClr val="FF9999"/>
    <a:srgbClr val="CCFF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9" autoAdjust="0"/>
    <p:restoredTop sz="94620" autoAdjust="0"/>
  </p:normalViewPr>
  <p:slideViewPr>
    <p:cSldViewPr snapToGrid="0">
      <p:cViewPr varScale="1">
        <p:scale>
          <a:sx n="109" d="100"/>
          <a:sy n="109" d="100"/>
        </p:scale>
        <p:origin x="636" y="15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F1F82-B165-4E2C-93E1-46F1F3A75DA9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E3EE8-DA10-42C1-8A93-57F9B14F5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914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F1F82-B165-4E2C-93E1-46F1F3A75DA9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E3EE8-DA10-42C1-8A93-57F9B14F5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946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F1F82-B165-4E2C-93E1-46F1F3A75DA9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E3EE8-DA10-42C1-8A93-57F9B14F5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731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F1F82-B165-4E2C-93E1-46F1F3A75DA9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E3EE8-DA10-42C1-8A93-57F9B14F5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520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F1F82-B165-4E2C-93E1-46F1F3A75DA9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E3EE8-DA10-42C1-8A93-57F9B14F5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764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F1F82-B165-4E2C-93E1-46F1F3A75DA9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E3EE8-DA10-42C1-8A93-57F9B14F5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954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F1F82-B165-4E2C-93E1-46F1F3A75DA9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E3EE8-DA10-42C1-8A93-57F9B14F5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115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F1F82-B165-4E2C-93E1-46F1F3A75DA9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E3EE8-DA10-42C1-8A93-57F9B14F5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787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F1F82-B165-4E2C-93E1-46F1F3A75DA9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E3EE8-DA10-42C1-8A93-57F9B14F5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93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F1F82-B165-4E2C-93E1-46F1F3A75DA9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E3EE8-DA10-42C1-8A93-57F9B14F5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96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F1F82-B165-4E2C-93E1-46F1F3A75DA9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E3EE8-DA10-42C1-8A93-57F9B14F5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12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F1F82-B165-4E2C-93E1-46F1F3A75DA9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E3EE8-DA10-42C1-8A93-57F9B14F5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770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32925" y="-226061"/>
            <a:ext cx="5435690" cy="746861"/>
          </a:xfrm>
        </p:spPr>
        <p:txBody>
          <a:bodyPr>
            <a:normAutofit fontScale="90000"/>
          </a:bodyPr>
          <a:lstStyle/>
          <a:p>
            <a:r>
              <a:rPr lang="en-US" sz="1800" b="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en-US" sz="1800" b="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</a:br>
            <a:r>
              <a:rPr lang="en-US" sz="1800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en-US" sz="1800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</a:br>
            <a:r>
              <a:rPr lang="en-US" sz="1800" b="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en-US" sz="1800" b="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Институт ОРВ -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+mn-lt"/>
                <a:cs typeface="Times New Roman" panose="02020603050405020304" pitchFamily="18" charset="0"/>
              </a:rPr>
              <a:t>реальный инструмент для бизнеса, позволяющий влиять на регуляторную политику в Камчатском крае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8424" y="595437"/>
            <a:ext cx="6400800" cy="230378"/>
          </a:xfrm>
        </p:spPr>
        <p:txBody>
          <a:bodyPr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СТРУКТУРА ИНСТИТУТА ОРВ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5522" y="1039253"/>
            <a:ext cx="224565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Цель –</a:t>
            </a:r>
            <a:r>
              <a:rPr lang="ru-RU" sz="1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исключение избыточных обязанностей, запретов и ограничений для бизнеса и инвесторов, а также необоснованных расходов бизнеса</a:t>
            </a:r>
            <a:endParaRPr lang="ru-RU" sz="10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801586" y="991087"/>
            <a:ext cx="211669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Цель –</a:t>
            </a:r>
            <a:r>
              <a:rPr lang="ru-RU" sz="1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выявление в действующих актах, положений, необоснованно затрудняющих видение бизнеса (запретов и ограничений для бизнеса и инвесторов)</a:t>
            </a:r>
            <a:endParaRPr lang="ru-RU" sz="10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24" name="Пятиугольник 23"/>
          <p:cNvSpPr/>
          <p:nvPr/>
        </p:nvSpPr>
        <p:spPr>
          <a:xfrm rot="5400000">
            <a:off x="1523241" y="1621962"/>
            <a:ext cx="315754" cy="2077819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000" b="1" dirty="0" smtClean="0"/>
              <a:t>Разработка проекта НПА</a:t>
            </a:r>
            <a:endParaRPr lang="ru-RU" sz="1000" b="1" dirty="0"/>
          </a:p>
        </p:txBody>
      </p:sp>
      <p:sp>
        <p:nvSpPr>
          <p:cNvPr id="25" name="Пятиугольник 24"/>
          <p:cNvSpPr/>
          <p:nvPr/>
        </p:nvSpPr>
        <p:spPr>
          <a:xfrm rot="5400000">
            <a:off x="10572376" y="1777469"/>
            <a:ext cx="807552" cy="2222574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000" b="1" dirty="0" smtClean="0"/>
              <a:t>Сбор предложений от бизнеса по формированию перечня действующих актов для проведения экспертизы</a:t>
            </a:r>
            <a:endParaRPr lang="ru-RU" sz="1000" b="1" dirty="0"/>
          </a:p>
        </p:txBody>
      </p:sp>
      <p:sp>
        <p:nvSpPr>
          <p:cNvPr id="27" name="Пятиугольник 26"/>
          <p:cNvSpPr/>
          <p:nvPr/>
        </p:nvSpPr>
        <p:spPr>
          <a:xfrm rot="5400000">
            <a:off x="1344024" y="2311277"/>
            <a:ext cx="658444" cy="2093562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Проведение публичных консультаций с бизнесом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28" name="Пятиугольник 27"/>
          <p:cNvSpPr/>
          <p:nvPr/>
        </p:nvSpPr>
        <p:spPr>
          <a:xfrm rot="5400000">
            <a:off x="1347107" y="3087081"/>
            <a:ext cx="640980" cy="2086945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000" b="1" dirty="0" smtClean="0"/>
              <a:t>Подготовка заключения об ОРВ:</a:t>
            </a:r>
          </a:p>
          <a:p>
            <a:pPr marL="171450" indent="-171450" algn="ctr">
              <a:buFontTx/>
              <a:buChar char="-"/>
            </a:pPr>
            <a:r>
              <a:rPr lang="ru-RU" sz="1000" b="1" dirty="0" smtClean="0">
                <a:solidFill>
                  <a:schemeClr val="accent6">
                    <a:lumMod val="75000"/>
                  </a:schemeClr>
                </a:solidFill>
              </a:rPr>
              <a:t>положительное</a:t>
            </a:r>
            <a:endParaRPr lang="ru-RU" sz="1000" b="1" dirty="0" smtClean="0"/>
          </a:p>
          <a:p>
            <a:pPr marL="171450" indent="-171450" algn="ctr">
              <a:buFontTx/>
              <a:buChar char="-"/>
            </a:pPr>
            <a:r>
              <a:rPr lang="ru-RU" sz="1000" b="1" dirty="0" smtClean="0">
                <a:solidFill>
                  <a:srgbClr val="C00000"/>
                </a:solidFill>
              </a:rPr>
              <a:t> отрицательное</a:t>
            </a:r>
          </a:p>
        </p:txBody>
      </p:sp>
      <p:sp>
        <p:nvSpPr>
          <p:cNvPr id="29" name="Пятиугольник 28"/>
          <p:cNvSpPr/>
          <p:nvPr/>
        </p:nvSpPr>
        <p:spPr>
          <a:xfrm rot="5400000">
            <a:off x="10743301" y="2474741"/>
            <a:ext cx="440282" cy="2206917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Проведение экспертизы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30" name="Пятиугольник 29"/>
          <p:cNvSpPr/>
          <p:nvPr/>
        </p:nvSpPr>
        <p:spPr>
          <a:xfrm rot="5400000">
            <a:off x="10537420" y="3923732"/>
            <a:ext cx="832529" cy="2197158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marL="171450" indent="-171450" algn="ctr">
              <a:buFontTx/>
              <a:buChar char="-"/>
            </a:pPr>
            <a:endParaRPr lang="ru-RU" sz="1000" b="1" dirty="0" smtClean="0"/>
          </a:p>
          <a:p>
            <a:pPr algn="ctr"/>
            <a:r>
              <a:rPr lang="ru-RU" sz="1000" b="1" dirty="0" smtClean="0"/>
              <a:t>Подготовка заключения об экспертизе:</a:t>
            </a:r>
          </a:p>
          <a:p>
            <a:pPr marL="171450" indent="-171450" algn="ctr">
              <a:buFontTx/>
              <a:buChar char="-"/>
            </a:pPr>
            <a:r>
              <a:rPr lang="ru-RU" sz="1000" b="1" dirty="0" smtClean="0">
                <a:solidFill>
                  <a:schemeClr val="accent6">
                    <a:lumMod val="75000"/>
                  </a:schemeClr>
                </a:solidFill>
              </a:rPr>
              <a:t>положительное</a:t>
            </a:r>
            <a:endParaRPr lang="ru-RU" sz="1000" b="1" dirty="0"/>
          </a:p>
          <a:p>
            <a:pPr marL="171450" indent="-171450" algn="ctr">
              <a:buFontTx/>
              <a:buChar char="-"/>
            </a:pPr>
            <a:r>
              <a:rPr lang="ru-RU" sz="1000" b="1" dirty="0" smtClean="0">
                <a:solidFill>
                  <a:srgbClr val="C00000"/>
                </a:solidFill>
              </a:rPr>
              <a:t>отрицательное</a:t>
            </a:r>
            <a:endParaRPr lang="ru-RU" sz="1000" b="1" dirty="0">
              <a:solidFill>
                <a:srgbClr val="C00000"/>
              </a:solidFill>
            </a:endParaRPr>
          </a:p>
          <a:p>
            <a:pPr algn="ctr"/>
            <a:endParaRPr lang="ru-RU" sz="1000" b="1" dirty="0">
              <a:solidFill>
                <a:srgbClr val="FF0000"/>
              </a:solidFill>
            </a:endParaRPr>
          </a:p>
        </p:txBody>
      </p:sp>
      <p:sp>
        <p:nvSpPr>
          <p:cNvPr id="31" name="Пятиугольник 30"/>
          <p:cNvSpPr/>
          <p:nvPr/>
        </p:nvSpPr>
        <p:spPr>
          <a:xfrm rot="5400000">
            <a:off x="10669087" y="3096269"/>
            <a:ext cx="578955" cy="2206917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Проведение публичных консультаций с бизнесом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22693" y="5022311"/>
            <a:ext cx="22421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/>
              <a:t>– проект акта не содержит положений, ухудшающих условия ведения бизнеса</a:t>
            </a:r>
            <a:endParaRPr lang="ru-RU" sz="10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550394" y="5837970"/>
            <a:ext cx="2280374" cy="407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smtClean="0"/>
              <a:t>– </a:t>
            </a:r>
            <a:r>
              <a:rPr lang="ru-RU" sz="1000" b="1" dirty="0" smtClean="0"/>
              <a:t>доработка проекта акта или отказ от его принятия</a:t>
            </a:r>
            <a:endParaRPr lang="ru-RU" sz="1000" b="1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58" y="1129005"/>
            <a:ext cx="476250" cy="47625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644" y="1901027"/>
            <a:ext cx="476250" cy="47625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7" y="2367260"/>
            <a:ext cx="476250" cy="425929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57" y="3028835"/>
            <a:ext cx="436837" cy="397641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26" y="5013282"/>
            <a:ext cx="476250" cy="476250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593" y="1082664"/>
            <a:ext cx="476250" cy="476250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808" y="1957894"/>
            <a:ext cx="476250" cy="476250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93" y="2423532"/>
            <a:ext cx="476250" cy="451352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098" y="3830860"/>
            <a:ext cx="409987" cy="385124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287" y="3253563"/>
            <a:ext cx="390052" cy="391180"/>
          </a:xfrm>
          <a:prstGeom prst="rect">
            <a:avLst/>
          </a:prstGeom>
        </p:spPr>
      </p:pic>
      <p:cxnSp>
        <p:nvCxnSpPr>
          <p:cNvPr id="65" name="Прямая со стрелкой 64"/>
          <p:cNvCxnSpPr/>
          <p:nvPr/>
        </p:nvCxnSpPr>
        <p:spPr>
          <a:xfrm>
            <a:off x="2958387" y="844719"/>
            <a:ext cx="5885783" cy="2332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69" name="chart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08700" y="1351413"/>
            <a:ext cx="2673065" cy="2029747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7840" y="1396729"/>
            <a:ext cx="2542939" cy="2029747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88104" y="4379028"/>
            <a:ext cx="2636111" cy="1945642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90367" y="4408371"/>
            <a:ext cx="2591398" cy="1995113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3933736" y="5863370"/>
            <a:ext cx="1369709" cy="5539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/>
              <a:t>Главный информационный </a:t>
            </a:r>
            <a:r>
              <a:rPr lang="ru-RU" sz="1000" b="1" u="sng" dirty="0" smtClean="0">
                <a:solidFill>
                  <a:srgbClr val="C00000"/>
                </a:solidFill>
              </a:rPr>
              <a:t>портал  </a:t>
            </a:r>
            <a:r>
              <a:rPr lang="en-US" sz="1000" b="1" u="sng" dirty="0" smtClean="0">
                <a:solidFill>
                  <a:srgbClr val="C00000"/>
                </a:solidFill>
              </a:rPr>
              <a:t>orv.gov.ru</a:t>
            </a:r>
            <a:endParaRPr lang="ru-RU" sz="1000" b="1" u="sng" dirty="0">
              <a:solidFill>
                <a:srgbClr val="C0000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086848" y="5827419"/>
            <a:ext cx="1369709" cy="5539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/>
              <a:t>Региональный портал МСП</a:t>
            </a:r>
          </a:p>
          <a:p>
            <a:pPr algn="ctr"/>
            <a:r>
              <a:rPr lang="en-US" sz="1000" b="1" u="sng" dirty="0">
                <a:solidFill>
                  <a:srgbClr val="C00000"/>
                </a:solidFill>
              </a:rPr>
              <a:t>s</a:t>
            </a:r>
            <a:r>
              <a:rPr lang="en-US" sz="1000" b="1" u="sng" dirty="0" smtClean="0">
                <a:solidFill>
                  <a:srgbClr val="C00000"/>
                </a:solidFill>
              </a:rPr>
              <a:t>mb.kamchatka.ru</a:t>
            </a:r>
            <a:endParaRPr lang="ru-RU" sz="1000" b="1" u="sng" dirty="0">
              <a:solidFill>
                <a:srgbClr val="C0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407070" y="3798341"/>
            <a:ext cx="29131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 smtClean="0">
                <a:solidFill>
                  <a:srgbClr val="C00000"/>
                </a:solidFill>
              </a:rPr>
              <a:t>ВЫРАЗИ СВОЕ МНЕНИЕ! </a:t>
            </a:r>
          </a:p>
        </p:txBody>
      </p:sp>
      <p:pic>
        <p:nvPicPr>
          <p:cNvPr id="79" name="Рисунок 7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385" y="3721879"/>
            <a:ext cx="476250" cy="476250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981" y="3522907"/>
            <a:ext cx="476250" cy="377660"/>
          </a:xfrm>
          <a:prstGeom prst="rect">
            <a:avLst/>
          </a:prstGeom>
        </p:spPr>
      </p:pic>
      <p:sp>
        <p:nvSpPr>
          <p:cNvPr id="81" name="TextBox 80"/>
          <p:cNvSpPr txBox="1"/>
          <p:nvPr/>
        </p:nvSpPr>
        <p:spPr>
          <a:xfrm>
            <a:off x="3832397" y="2718590"/>
            <a:ext cx="1404885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/>
              <a:t>Официальный сайт Правительства Камчатского края </a:t>
            </a:r>
            <a:r>
              <a:rPr lang="en-US" sz="1000" b="1" u="sng" dirty="0" smtClean="0">
                <a:solidFill>
                  <a:srgbClr val="C00000"/>
                </a:solidFill>
              </a:rPr>
              <a:t>kamgov.ru</a:t>
            </a:r>
            <a:endParaRPr lang="ru-RU" sz="1000" b="1" u="sng" dirty="0">
              <a:solidFill>
                <a:srgbClr val="C00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086847" y="2684308"/>
            <a:ext cx="1369709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/>
              <a:t>Интернет портал</a:t>
            </a:r>
            <a:r>
              <a:rPr lang="en-US" sz="1000" b="1" dirty="0" smtClean="0"/>
              <a:t> </a:t>
            </a:r>
            <a:r>
              <a:rPr lang="ru-RU" sz="1000" b="1" dirty="0" smtClean="0"/>
              <a:t>для публичного размещения </a:t>
            </a:r>
            <a:r>
              <a:rPr lang="en-US" sz="1000" b="1" u="sng" dirty="0" smtClean="0">
                <a:solidFill>
                  <a:srgbClr val="C00000"/>
                </a:solidFill>
              </a:rPr>
              <a:t>regulation.kamgov.ru</a:t>
            </a:r>
            <a:endParaRPr lang="ru-RU" sz="1000" b="1" u="sng" dirty="0">
              <a:solidFill>
                <a:srgbClr val="C0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219062" y="993710"/>
            <a:ext cx="38864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Информационная система института ОРВ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84" name="Picture 2" descr="D:\Мои документы\10409751_821161071274403_1512518395068684578_n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043" y="393779"/>
            <a:ext cx="829670" cy="65263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941" y="3322091"/>
            <a:ext cx="476250" cy="476250"/>
          </a:xfrm>
          <a:prstGeom prst="rect">
            <a:avLst/>
          </a:prstGeom>
        </p:spPr>
      </p:pic>
      <p:pic>
        <p:nvPicPr>
          <p:cNvPr id="91" name="Рисунок 9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26" y="5741493"/>
            <a:ext cx="476250" cy="476250"/>
          </a:xfrm>
          <a:prstGeom prst="rect">
            <a:avLst/>
          </a:prstGeom>
        </p:spPr>
      </p:pic>
      <p:pic>
        <p:nvPicPr>
          <p:cNvPr id="93" name="Рисунок 9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" y="3764171"/>
            <a:ext cx="476250" cy="397958"/>
          </a:xfrm>
          <a:prstGeom prst="rect">
            <a:avLst/>
          </a:prstGeom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58" y="4051717"/>
            <a:ext cx="476250" cy="399326"/>
          </a:xfrm>
          <a:prstGeom prst="rect">
            <a:avLst/>
          </a:prstGeom>
        </p:spPr>
      </p:pic>
      <p:pic>
        <p:nvPicPr>
          <p:cNvPr id="95" name="Рисунок 9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224" y="4408371"/>
            <a:ext cx="476250" cy="476250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272" y="4677568"/>
            <a:ext cx="476250" cy="476250"/>
          </a:xfrm>
          <a:prstGeom prst="rect">
            <a:avLst/>
          </a:prstGeom>
        </p:spPr>
      </p:pic>
      <p:pic>
        <p:nvPicPr>
          <p:cNvPr id="53" name="Picture 2" descr="D:\Мои документы\10409751_821161071274403_1512518395068684578_n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195" y="278292"/>
            <a:ext cx="829670" cy="65263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0522" y="357628"/>
            <a:ext cx="2355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chemeClr val="accent5">
                    <a:lumMod val="50000"/>
                  </a:schemeClr>
                </a:solidFill>
              </a:rPr>
              <a:t>ОЦЕНКА </a:t>
            </a:r>
          </a:p>
          <a:p>
            <a:pPr algn="ctr"/>
            <a:r>
              <a:rPr lang="ru-RU" sz="1200" b="1" u="sng" dirty="0" smtClean="0">
                <a:solidFill>
                  <a:schemeClr val="accent5">
                    <a:lumMod val="50000"/>
                  </a:schemeClr>
                </a:solidFill>
              </a:rPr>
              <a:t>РЕГУЛИРУЮЩЕГО </a:t>
            </a:r>
            <a:r>
              <a:rPr lang="ru-RU" sz="1100" b="1" u="sng" dirty="0" smtClean="0">
                <a:solidFill>
                  <a:schemeClr val="accent5">
                    <a:lumMod val="50000"/>
                  </a:schemeClr>
                </a:solidFill>
              </a:rPr>
              <a:t>ВОЗДЕЙСТВИЯ</a:t>
            </a:r>
            <a:r>
              <a:rPr lang="ru-RU" sz="1200" b="1" u="sng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проектов НПА Камчатского края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732408" y="247927"/>
            <a:ext cx="2355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rgbClr val="002060"/>
                </a:solidFill>
              </a:rPr>
              <a:t>ЭКСПЕРТИЗА</a:t>
            </a:r>
          </a:p>
          <a:p>
            <a:pPr algn="ctr"/>
            <a:r>
              <a:rPr lang="ru-RU" sz="1200" b="1" u="sng" dirty="0" smtClean="0">
                <a:solidFill>
                  <a:srgbClr val="002060"/>
                </a:solidFill>
              </a:rPr>
              <a:t>действующих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проектов НПА Камчатского края</a:t>
            </a:r>
            <a:endParaRPr lang="ru-RU" sz="1200" b="1" dirty="0">
              <a:solidFill>
                <a:srgbClr val="002060"/>
              </a:solidFill>
            </a:endParaRPr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030" y="5342181"/>
            <a:ext cx="476250" cy="476250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030" y="5979618"/>
            <a:ext cx="476250" cy="476250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9801585" y="5394833"/>
            <a:ext cx="22421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/>
              <a:t>– действующий акт не содержит положений, ухудшающих условия ведения бизнеса</a:t>
            </a:r>
            <a:endParaRPr lang="ru-RU" sz="10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9784367" y="6065106"/>
            <a:ext cx="2280374" cy="407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smtClean="0"/>
              <a:t>– </a:t>
            </a:r>
            <a:r>
              <a:rPr lang="ru-RU" sz="1000" b="1" dirty="0" smtClean="0"/>
              <a:t>доработка действующего акта или его отмена</a:t>
            </a:r>
            <a:endParaRPr lang="ru-RU" sz="1000" b="1" dirty="0"/>
          </a:p>
        </p:txBody>
      </p:sp>
    </p:spTree>
    <p:extLst>
      <p:ext uri="{BB962C8B-B14F-4D97-AF65-F5344CB8AC3E}">
        <p14:creationId xmlns:p14="http://schemas.microsoft.com/office/powerpoint/2010/main" val="27839747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495</TotalTime>
  <Words>165</Words>
  <Application>Microsoft Office PowerPoint</Application>
  <PresentationFormat>Широкоэкранный</PresentationFormat>
  <Paragraphs>33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   Институт ОРВ - реальный инструмент для бизнеса, позволяющий влиять на регуляторную политику в Камчатском крае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Институт ОРВ - реальный инструмент для бизнеса, позволяющий влиять на регуляторную политику в Камчатском крае</dc:title>
  <dc:creator>Лапицкая Виктория Валерьевна</dc:creator>
  <cp:lastModifiedBy>Лапицкая Виктория Валерьевна</cp:lastModifiedBy>
  <cp:revision>48</cp:revision>
  <cp:lastPrinted>2017-04-04T02:18:35Z</cp:lastPrinted>
  <dcterms:created xsi:type="dcterms:W3CDTF">2017-04-03T22:00:45Z</dcterms:created>
  <dcterms:modified xsi:type="dcterms:W3CDTF">2018-11-07T01:31:32Z</dcterms:modified>
</cp:coreProperties>
</file>