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6" r:id="rId3"/>
    <p:sldId id="325" r:id="rId4"/>
    <p:sldId id="327" r:id="rId5"/>
    <p:sldId id="329" r:id="rId6"/>
    <p:sldId id="330" r:id="rId7"/>
    <p:sldId id="331" r:id="rId8"/>
    <p:sldId id="320" r:id="rId9"/>
    <p:sldId id="321" r:id="rId10"/>
    <p:sldId id="322" r:id="rId11"/>
    <p:sldId id="323" r:id="rId12"/>
    <p:sldId id="269" r:id="rId13"/>
  </p:sldIdLst>
  <p:sldSz cx="9144000" cy="5143500" type="screen16x9"/>
  <p:notesSz cx="9928225" cy="6797675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yriad Pro Cond" panose="020B0506030403020204" pitchFamily="34" charset="0"/>
      <p:regular r:id="rId24"/>
      <p:bold r:id="rId25"/>
      <p:italic r:id="rId26"/>
      <p:boldItalic r:id="rId27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B"/>
    <a:srgbClr val="745800"/>
    <a:srgbClr val="F2B800"/>
    <a:srgbClr val="FFC91D"/>
    <a:srgbClr val="B4DE86"/>
    <a:srgbClr val="CDC804"/>
    <a:srgbClr val="FF9393"/>
    <a:srgbClr val="DEDEDE"/>
    <a:srgbClr val="000000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15" autoAdjust="0"/>
    <p:restoredTop sz="96274" autoAdjust="0"/>
  </p:normalViewPr>
  <p:slideViewPr>
    <p:cSldViewPr>
      <p:cViewPr varScale="1">
        <p:scale>
          <a:sx n="147" d="100"/>
          <a:sy n="147" d="100"/>
        </p:scale>
        <p:origin x="10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2" cy="34106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6" y="0"/>
            <a:ext cx="4302232" cy="34106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F170536B-B004-4F2B-BC10-E9F9CE9863EE}" type="datetimeFigureOut">
              <a:rPr lang="ru-RU" smtClean="0"/>
              <a:t>18.10.2018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2232" cy="34106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6" y="6456613"/>
            <a:ext cx="4302232" cy="34106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DA723169-BC42-493D-A013-B2BDA35374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518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51112"/>
          </a:xfrm>
          <a:prstGeom prst="rect">
            <a:avLst/>
          </a:prstGeom>
        </p:spPr>
        <p:txBody>
          <a:bodyPr lIns="92117" tIns="46058" rIns="92117" bIns="46058"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323765" y="3228897"/>
            <a:ext cx="7280699" cy="3058953"/>
          </a:xfrm>
          <a:prstGeom prst="rect">
            <a:avLst/>
          </a:prstGeom>
        </p:spPr>
        <p:txBody>
          <a:bodyPr lIns="92117" tIns="46058" rIns="92117" bIns="4605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374715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923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387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76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630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98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43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29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176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170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226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1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597820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154780"/>
            <a:ext cx="2057400" cy="329088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54780"/>
            <a:ext cx="6019800" cy="32908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3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Rectangle"/>
          <p:cNvSpPr>
            <a:spLocks noGrp="1"/>
          </p:cNvSpPr>
          <p:nvPr>
            <p:ph type="body" sz="quarter" idx="13"/>
          </p:nvPr>
        </p:nvSpPr>
        <p:spPr>
          <a:xfrm>
            <a:off x="4645030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5" cy="8715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Rectangle"/>
          <p:cNvSpPr>
            <a:spLocks noGrp="1"/>
          </p:cNvSpPr>
          <p:nvPr>
            <p:ph type="body" sz="half" idx="13"/>
          </p:nvPr>
        </p:nvSpPr>
        <p:spPr>
          <a:xfrm>
            <a:off x="457201" y="1076328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1" cy="42505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5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FF"/>
            </a:gs>
            <a:gs pos="76000">
              <a:srgbClr val="F3F3F3"/>
            </a:gs>
            <a:gs pos="92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4769565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FF"/>
            </a:gs>
            <a:gs pos="76000">
              <a:srgbClr val="F3F3F3"/>
            </a:gs>
            <a:gs pos="92000">
              <a:srgbClr val="DADA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" b="-459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rgbClr val="F1F1F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116" name="Group"/>
          <p:cNvGrpSpPr/>
          <p:nvPr/>
        </p:nvGrpSpPr>
        <p:grpSpPr>
          <a:xfrm>
            <a:off x="4319370" y="185693"/>
            <a:ext cx="500909" cy="572586"/>
            <a:chOff x="-5080217" y="2065516"/>
            <a:chExt cx="733016" cy="837907"/>
          </a:xfrm>
          <a:effectLst/>
        </p:grpSpPr>
        <p:sp>
          <p:nvSpPr>
            <p:cNvPr id="114" name="Rectangle"/>
            <p:cNvSpPr/>
            <p:nvPr/>
          </p:nvSpPr>
          <p:spPr>
            <a:xfrm>
              <a:off x="-5037539" y="2065516"/>
              <a:ext cx="655201" cy="7200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115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-5080217" y="2109262"/>
              <a:ext cx="733016" cy="794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271"/>
          <p:cNvSpPr txBox="1"/>
          <p:nvPr/>
        </p:nvSpPr>
        <p:spPr>
          <a:xfrm>
            <a:off x="467544" y="1250382"/>
            <a:ext cx="8280920" cy="186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rgbClr val="FF4B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>
              <a:lnSpc>
                <a:spcPts val="3400"/>
              </a:lnSpc>
            </a:pPr>
            <a:r>
              <a:rPr lang="ru-RU" sz="4400" dirty="0" smtClean="0">
                <a:solidFill>
                  <a:srgbClr val="002060"/>
                </a:solidFill>
              </a:rPr>
              <a:t>Оценка </a:t>
            </a:r>
            <a:r>
              <a:rPr lang="ru-RU" sz="4400" dirty="0">
                <a:solidFill>
                  <a:srgbClr val="002060"/>
                </a:solidFill>
              </a:rPr>
              <a:t>регулирующего воздействия проектов нормативных правовых актов Камчатского </a:t>
            </a:r>
            <a:r>
              <a:rPr lang="ru-RU" sz="4400" dirty="0" smtClean="0">
                <a:solidFill>
                  <a:srgbClr val="002060"/>
                </a:solidFill>
              </a:rPr>
              <a:t>края</a:t>
            </a:r>
            <a:endParaRPr lang="ru-RU" sz="4400" i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grpSp>
        <p:nvGrpSpPr>
          <p:cNvPr id="121" name="Group"/>
          <p:cNvGrpSpPr/>
          <p:nvPr/>
        </p:nvGrpSpPr>
        <p:grpSpPr>
          <a:xfrm>
            <a:off x="3239852" y="4635680"/>
            <a:ext cx="2664296" cy="281161"/>
            <a:chOff x="-1" y="0"/>
            <a:chExt cx="3022332" cy="408576"/>
          </a:xfrm>
        </p:grpSpPr>
        <p:sp>
          <p:nvSpPr>
            <p:cNvPr id="119" name="INVESTKAMCHATKA.RU"/>
            <p:cNvSpPr txBox="1"/>
            <p:nvPr/>
          </p:nvSpPr>
          <p:spPr>
            <a:xfrm>
              <a:off x="-1" y="46869"/>
              <a:ext cx="3022332" cy="3130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 b="1" spc="34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800" dirty="0" smtClean="0">
                  <a:solidFill>
                    <a:srgbClr val="FF4B4B"/>
                  </a:solidFill>
                </a:rPr>
                <a:t>KAMGOV</a:t>
              </a:r>
              <a:r>
                <a:rPr sz="800" dirty="0" smtClean="0">
                  <a:solidFill>
                    <a:srgbClr val="FF4B4B"/>
                  </a:solidFill>
                </a:rPr>
                <a:t>.RU</a:t>
              </a:r>
              <a:endParaRPr sz="800" dirty="0">
                <a:solidFill>
                  <a:srgbClr val="FF4B4B"/>
                </a:solidFill>
              </a:endParaRPr>
            </a:p>
          </p:txBody>
        </p:sp>
        <p:sp>
          <p:nvSpPr>
            <p:cNvPr id="120" name="Rounded Rectangle"/>
            <p:cNvSpPr/>
            <p:nvPr/>
          </p:nvSpPr>
          <p:spPr>
            <a:xfrm>
              <a:off x="774631" y="0"/>
              <a:ext cx="1390012" cy="408576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rgbClr val="FF4B4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DE0000"/>
                    </a:solidFill>
                  </a:ln>
                  <a:solidFill>
                    <a:srgbClr val="FFFFFF"/>
                  </a:solidFill>
                </a:defRPr>
              </a:pPr>
              <a:endParaRPr sz="1400" dirty="0"/>
            </a:p>
          </p:txBody>
        </p:sp>
      </p:grpSp>
      <p:sp>
        <p:nvSpPr>
          <p:cNvPr id="12" name="271"/>
          <p:cNvSpPr txBox="1"/>
          <p:nvPr/>
        </p:nvSpPr>
        <p:spPr>
          <a:xfrm>
            <a:off x="0" y="811689"/>
            <a:ext cx="9144000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rgbClr val="FF4B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/>
            <a:r>
              <a:rPr lang="ru-RU" sz="1050" b="0" i="1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anose="020B0506030403020204" pitchFamily="34" charset="0"/>
              </a:rPr>
              <a:t>Семинар для исполнительных органов государственной власти Камчатского края</a:t>
            </a:r>
            <a:endParaRPr lang="ru-RU" sz="1050" b="0" i="1" spc="150" dirty="0">
              <a:solidFill>
                <a:schemeClr val="tx1">
                  <a:lumMod val="50000"/>
                  <a:lumOff val="50000"/>
                </a:schemeClr>
              </a:solidFill>
              <a:latin typeface="Myriad Pro Cond" panose="020B0506030403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23528" cy="84190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0" y="0"/>
            <a:ext cx="2339752" cy="843558"/>
          </a:xfrm>
          <a:prstGeom prst="parallelogram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8096" y="4794965"/>
            <a:ext cx="156268" cy="2184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9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10</a:t>
            </a:fld>
            <a:endParaRPr dirty="0"/>
          </a:p>
        </p:txBody>
      </p:sp>
      <p:grpSp>
        <p:nvGrpSpPr>
          <p:cNvPr id="191" name="Group"/>
          <p:cNvGrpSpPr/>
          <p:nvPr/>
        </p:nvGrpSpPr>
        <p:grpSpPr>
          <a:xfrm>
            <a:off x="4106034" y="4789893"/>
            <a:ext cx="970023" cy="233292"/>
            <a:chOff x="-2" y="0"/>
            <a:chExt cx="1734586" cy="233291"/>
          </a:xfrm>
        </p:grpSpPr>
        <p:sp>
          <p:nvSpPr>
            <p:cNvPr id="189" name="Rounded Rectangle"/>
            <p:cNvSpPr/>
            <p:nvPr/>
          </p:nvSpPr>
          <p:spPr>
            <a:xfrm>
              <a:off x="109878" y="0"/>
              <a:ext cx="1458449" cy="223513"/>
            </a:xfrm>
            <a:prstGeom prst="roundRect">
              <a:avLst>
                <a:gd name="adj" fmla="val 16667"/>
              </a:avLst>
            </a:prstGeom>
            <a:noFill/>
            <a:ln w="6350" cap="flat">
              <a:solidFill>
                <a:srgbClr val="FE6B5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DE0000"/>
                    </a:solidFill>
                  </a:ln>
                  <a:noFill/>
                </a:defRPr>
              </a:pPr>
              <a:endParaRPr dirty="0"/>
            </a:p>
          </p:txBody>
        </p:sp>
        <p:sp>
          <p:nvSpPr>
            <p:cNvPr id="190" name="INVESTKAMCHATKA.RU"/>
            <p:cNvSpPr txBox="1"/>
            <p:nvPr/>
          </p:nvSpPr>
          <p:spPr>
            <a:xfrm>
              <a:off x="-2" y="33239"/>
              <a:ext cx="1734586" cy="2000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500" b="1" spc="200">
                  <a:solidFill>
                    <a:srgbClr val="FE6B5C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700" dirty="0">
                  <a:solidFill>
                    <a:srgbClr val="FF4B4B"/>
                  </a:solidFill>
                </a:rPr>
                <a:t>KAMGOV.RU</a:t>
              </a:r>
            </a:p>
          </p:txBody>
        </p:sp>
      </p:grpSp>
      <p:grpSp>
        <p:nvGrpSpPr>
          <p:cNvPr id="67" name="Group"/>
          <p:cNvGrpSpPr/>
          <p:nvPr/>
        </p:nvGrpSpPr>
        <p:grpSpPr>
          <a:xfrm>
            <a:off x="474705" y="154214"/>
            <a:ext cx="496895" cy="567998"/>
            <a:chOff x="-5080217" y="2065516"/>
            <a:chExt cx="733016" cy="837907"/>
          </a:xfrm>
          <a:effectLst/>
        </p:grpSpPr>
        <p:sp>
          <p:nvSpPr>
            <p:cNvPr id="68" name="Rectangle"/>
            <p:cNvSpPr/>
            <p:nvPr/>
          </p:nvSpPr>
          <p:spPr>
            <a:xfrm>
              <a:off x="-5037539" y="2065516"/>
              <a:ext cx="655201" cy="7200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69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-5080217" y="2109262"/>
              <a:ext cx="733016" cy="794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" name="Параллелограмм 69"/>
          <p:cNvSpPr/>
          <p:nvPr/>
        </p:nvSpPr>
        <p:spPr>
          <a:xfrm>
            <a:off x="1231653" y="-1651"/>
            <a:ext cx="2339752" cy="843558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1" name="Параллелограмм 70"/>
          <p:cNvSpPr/>
          <p:nvPr/>
        </p:nvSpPr>
        <p:spPr>
          <a:xfrm>
            <a:off x="1349388" y="-1651"/>
            <a:ext cx="2339752" cy="843558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2" name="Параллелограмм 71"/>
          <p:cNvSpPr/>
          <p:nvPr/>
        </p:nvSpPr>
        <p:spPr>
          <a:xfrm>
            <a:off x="1520377" y="-1651"/>
            <a:ext cx="2339752" cy="843558"/>
          </a:xfrm>
          <a:prstGeom prst="parallelogram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5" name="Параллелограмм 74"/>
          <p:cNvSpPr/>
          <p:nvPr/>
        </p:nvSpPr>
        <p:spPr>
          <a:xfrm>
            <a:off x="2073676" y="-127464"/>
            <a:ext cx="7070324" cy="8435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0" name="ТУРИЗМ"/>
          <p:cNvSpPr txBox="1"/>
          <p:nvPr/>
        </p:nvSpPr>
        <p:spPr>
          <a:xfrm>
            <a:off x="1151707" y="1659"/>
            <a:ext cx="801424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sz="2600" i="1" dirty="0" smtClean="0">
                <a:latin typeface="Myriad Pro Cond" panose="020B0506030403020204" pitchFamily="34" charset="0"/>
              </a:rPr>
              <a:t>         </a:t>
            </a:r>
            <a:r>
              <a:rPr lang="ru-RU" i="1" dirty="0" smtClean="0">
                <a:latin typeface="Myriad Pro Cond" panose="020B0506030403020204" pitchFamily="34" charset="0"/>
              </a:rPr>
              <a:t>РЕГИОНАЛЬНЫЙ ПОРТАЛ</a:t>
            </a:r>
          </a:p>
        </p:txBody>
      </p:sp>
      <p:sp>
        <p:nvSpPr>
          <p:cNvPr id="76" name="ТУРИЗМ"/>
          <p:cNvSpPr txBox="1"/>
          <p:nvPr/>
        </p:nvSpPr>
        <p:spPr>
          <a:xfrm>
            <a:off x="1627254" y="532237"/>
            <a:ext cx="375913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en-US" sz="1200" b="0" i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anose="020B0506030403020204" pitchFamily="34" charset="0"/>
              </a:rPr>
              <a:t>Regulation.kamgov.ru</a:t>
            </a:r>
            <a:endParaRPr lang="ru-RU" sz="1200" b="0" i="1" spc="300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 Cond" panose="020B0506030403020204" pitchFamily="34" charset="0"/>
            </a:endParaRPr>
          </a:p>
        </p:txBody>
      </p:sp>
      <p:sp>
        <p:nvSpPr>
          <p:cNvPr id="39" name="ТУРИЗМ"/>
          <p:cNvSpPr txBox="1"/>
          <p:nvPr/>
        </p:nvSpPr>
        <p:spPr>
          <a:xfrm>
            <a:off x="622559" y="1677802"/>
            <a:ext cx="1980863" cy="1098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Внедрена методика оценки выгод и стандартных издержек хозяйствующих субъектов и калькулятор расчёта выгод и издержек</a:t>
            </a:r>
            <a:endParaRPr lang="ru-RU" sz="1500" dirty="0" smtClean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sp>
        <p:nvSpPr>
          <p:cNvPr id="40" name="ТУРИЗМ"/>
          <p:cNvSpPr txBox="1"/>
          <p:nvPr/>
        </p:nvSpPr>
        <p:spPr>
          <a:xfrm>
            <a:off x="622559" y="3616055"/>
            <a:ext cx="1940256" cy="126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Нормативно закреплена процедура урегулирования разногласий при проведении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ОРВ проектов </a:t>
            </a: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актов и экспертизы действующих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актов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7246" y="1618340"/>
            <a:ext cx="2304256" cy="1368152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" name="Прямоугольник с двумя скругленными противолежащими углами 44"/>
          <p:cNvSpPr/>
          <p:nvPr/>
        </p:nvSpPr>
        <p:spPr>
          <a:xfrm>
            <a:off x="416002" y="3564652"/>
            <a:ext cx="2304256" cy="1368152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ТУРИЗМ"/>
          <p:cNvSpPr txBox="1"/>
          <p:nvPr/>
        </p:nvSpPr>
        <p:spPr>
          <a:xfrm>
            <a:off x="3699401" y="1964629"/>
            <a:ext cx="2071840" cy="11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Нормативно закреплено </a:t>
            </a: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обязательное наличие заключения об ОРВ для проектов, регулирующих отношения в установленной предметной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области</a:t>
            </a:r>
          </a:p>
        </p:txBody>
      </p:sp>
      <p:sp>
        <p:nvSpPr>
          <p:cNvPr id="50" name="Прямоугольник с двумя скругленными противолежащими углами 49"/>
          <p:cNvSpPr/>
          <p:nvPr/>
        </p:nvSpPr>
        <p:spPr>
          <a:xfrm>
            <a:off x="3470343" y="1807070"/>
            <a:ext cx="2304256" cy="1368152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2" name="ТУРИЗМ"/>
          <p:cNvSpPr txBox="1"/>
          <p:nvPr/>
        </p:nvSpPr>
        <p:spPr>
          <a:xfrm>
            <a:off x="7011099" y="1903546"/>
            <a:ext cx="2079870" cy="925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Нормативно определен механизм для систематического проведения оценки проектов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актов</a:t>
            </a:r>
          </a:p>
        </p:txBody>
      </p:sp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6660108" y="1667145"/>
            <a:ext cx="2304256" cy="1368152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4" name="ТУРИЗМ"/>
          <p:cNvSpPr txBox="1"/>
          <p:nvPr/>
        </p:nvSpPr>
        <p:spPr>
          <a:xfrm>
            <a:off x="6849816" y="3809483"/>
            <a:ext cx="2071840" cy="931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Разработаны подробные методические рекомендации для разработчиков актов по проведению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оценки</a:t>
            </a: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6685207" y="3729088"/>
            <a:ext cx="2309638" cy="1228156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6" name="ТУРИЗМ"/>
          <p:cNvSpPr txBox="1"/>
          <p:nvPr/>
        </p:nvSpPr>
        <p:spPr>
          <a:xfrm>
            <a:off x="4200045" y="3979209"/>
            <a:ext cx="2071840" cy="5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Проводятся 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обучающие 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мероприятия</a:t>
            </a:r>
          </a:p>
        </p:txBody>
      </p:sp>
      <p:sp>
        <p:nvSpPr>
          <p:cNvPr id="57" name="Прямоугольник с двумя скругленными противолежащими углами 56"/>
          <p:cNvSpPr/>
          <p:nvPr/>
        </p:nvSpPr>
        <p:spPr>
          <a:xfrm>
            <a:off x="3571405" y="3864532"/>
            <a:ext cx="2318209" cy="821825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9" name="Picture 2" descr="http://sovet27.ru/media/cache/9d/c2/9dc2c9b7ed76c83857b17d30f38b91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32008" r="67871" b="26809"/>
          <a:stretch/>
        </p:blipFill>
        <p:spPr bwMode="auto">
          <a:xfrm>
            <a:off x="8151664" y="-38124"/>
            <a:ext cx="656432" cy="6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83" y="3140339"/>
            <a:ext cx="451126" cy="483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91829"/>
            <a:ext cx="498175" cy="506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32" y="1087460"/>
            <a:ext cx="585291" cy="487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77" y="3017598"/>
            <a:ext cx="557340" cy="495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0" y="1101580"/>
            <a:ext cx="527551" cy="477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57" y="1248897"/>
            <a:ext cx="495499" cy="418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857700"/>
            <a:ext cx="9144000" cy="42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37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23528" cy="84190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0" y="0"/>
            <a:ext cx="2339752" cy="843558"/>
          </a:xfrm>
          <a:prstGeom prst="parallelogram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8096" y="4794965"/>
            <a:ext cx="156268" cy="2184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9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11</a:t>
            </a:fld>
            <a:endParaRPr dirty="0"/>
          </a:p>
        </p:txBody>
      </p:sp>
      <p:grpSp>
        <p:nvGrpSpPr>
          <p:cNvPr id="191" name="Group"/>
          <p:cNvGrpSpPr/>
          <p:nvPr/>
        </p:nvGrpSpPr>
        <p:grpSpPr>
          <a:xfrm>
            <a:off x="4106034" y="4789893"/>
            <a:ext cx="970023" cy="233292"/>
            <a:chOff x="-2" y="0"/>
            <a:chExt cx="1734586" cy="233291"/>
          </a:xfrm>
        </p:grpSpPr>
        <p:sp>
          <p:nvSpPr>
            <p:cNvPr id="189" name="Rounded Rectangle"/>
            <p:cNvSpPr/>
            <p:nvPr/>
          </p:nvSpPr>
          <p:spPr>
            <a:xfrm>
              <a:off x="109878" y="0"/>
              <a:ext cx="1458449" cy="223513"/>
            </a:xfrm>
            <a:prstGeom prst="roundRect">
              <a:avLst>
                <a:gd name="adj" fmla="val 16667"/>
              </a:avLst>
            </a:prstGeom>
            <a:noFill/>
            <a:ln w="6350" cap="flat">
              <a:solidFill>
                <a:srgbClr val="FE6B5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DE0000"/>
                    </a:solidFill>
                  </a:ln>
                  <a:noFill/>
                </a:defRPr>
              </a:pPr>
              <a:endParaRPr dirty="0"/>
            </a:p>
          </p:txBody>
        </p:sp>
        <p:sp>
          <p:nvSpPr>
            <p:cNvPr id="190" name="INVESTKAMCHATKA.RU"/>
            <p:cNvSpPr txBox="1"/>
            <p:nvPr/>
          </p:nvSpPr>
          <p:spPr>
            <a:xfrm>
              <a:off x="-2" y="33239"/>
              <a:ext cx="1734586" cy="2000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500" b="1" spc="200">
                  <a:solidFill>
                    <a:srgbClr val="FE6B5C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700" dirty="0">
                  <a:solidFill>
                    <a:srgbClr val="FF4B4B"/>
                  </a:solidFill>
                </a:rPr>
                <a:t>KAMGOV.RU</a:t>
              </a:r>
            </a:p>
          </p:txBody>
        </p:sp>
      </p:grpSp>
      <p:grpSp>
        <p:nvGrpSpPr>
          <p:cNvPr id="67" name="Group"/>
          <p:cNvGrpSpPr/>
          <p:nvPr/>
        </p:nvGrpSpPr>
        <p:grpSpPr>
          <a:xfrm>
            <a:off x="474705" y="154214"/>
            <a:ext cx="496895" cy="567998"/>
            <a:chOff x="-5080217" y="2065516"/>
            <a:chExt cx="733016" cy="837907"/>
          </a:xfrm>
          <a:effectLst/>
        </p:grpSpPr>
        <p:sp>
          <p:nvSpPr>
            <p:cNvPr id="68" name="Rectangle"/>
            <p:cNvSpPr/>
            <p:nvPr/>
          </p:nvSpPr>
          <p:spPr>
            <a:xfrm>
              <a:off x="-5037539" y="2065516"/>
              <a:ext cx="655201" cy="7200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69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-5080217" y="2109262"/>
              <a:ext cx="733016" cy="794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" name="Параллелограмм 69"/>
          <p:cNvSpPr/>
          <p:nvPr/>
        </p:nvSpPr>
        <p:spPr>
          <a:xfrm>
            <a:off x="1231653" y="-1651"/>
            <a:ext cx="2339752" cy="843558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1" name="Параллелограмм 70"/>
          <p:cNvSpPr/>
          <p:nvPr/>
        </p:nvSpPr>
        <p:spPr>
          <a:xfrm>
            <a:off x="1349388" y="-1651"/>
            <a:ext cx="2339752" cy="843558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2" name="Параллелограмм 71"/>
          <p:cNvSpPr/>
          <p:nvPr/>
        </p:nvSpPr>
        <p:spPr>
          <a:xfrm>
            <a:off x="1520377" y="-1651"/>
            <a:ext cx="2339752" cy="843558"/>
          </a:xfrm>
          <a:prstGeom prst="parallelogram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5" name="Параллелограмм 74"/>
          <p:cNvSpPr/>
          <p:nvPr/>
        </p:nvSpPr>
        <p:spPr>
          <a:xfrm>
            <a:off x="2228210" y="-69216"/>
            <a:ext cx="7070324" cy="8435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0" name="ТУРИЗМ"/>
          <p:cNvSpPr txBox="1"/>
          <p:nvPr/>
        </p:nvSpPr>
        <p:spPr>
          <a:xfrm>
            <a:off x="1347959" y="2208"/>
            <a:ext cx="673266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sz="2600" i="1" dirty="0" smtClean="0">
                <a:latin typeface="Myriad Pro Cond" panose="020B0506030403020204" pitchFamily="34" charset="0"/>
              </a:rPr>
              <a:t>        </a:t>
            </a:r>
            <a:r>
              <a:rPr lang="ru-RU" i="1" dirty="0" smtClean="0">
                <a:latin typeface="Myriad Pro Cond" panose="020B0506030403020204" pitchFamily="34" charset="0"/>
              </a:rPr>
              <a:t>РЕГИОНАЛЬНЫЙ ПОРТАЛ</a:t>
            </a:r>
          </a:p>
        </p:txBody>
      </p:sp>
      <p:sp>
        <p:nvSpPr>
          <p:cNvPr id="76" name="ТУРИЗМ"/>
          <p:cNvSpPr txBox="1"/>
          <p:nvPr/>
        </p:nvSpPr>
        <p:spPr>
          <a:xfrm>
            <a:off x="1803927" y="444319"/>
            <a:ext cx="375913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en-US" sz="1200" b="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anose="020B0506030403020204" pitchFamily="34" charset="0"/>
              </a:rPr>
              <a:t>Regulation.kamgov.ru</a:t>
            </a:r>
            <a:endParaRPr lang="ru-RU" sz="1200" b="0" i="1" spc="300" dirty="0">
              <a:solidFill>
                <a:schemeClr val="tx1">
                  <a:lumMod val="50000"/>
                  <a:lumOff val="50000"/>
                </a:schemeClr>
              </a:solidFill>
              <a:latin typeface="Myriad Pro Cond" panose="020B0506030403020204" pitchFamily="34" charset="0"/>
            </a:endParaRPr>
          </a:p>
        </p:txBody>
      </p:sp>
      <p:sp>
        <p:nvSpPr>
          <p:cNvPr id="39" name="ТУРИЗМ"/>
          <p:cNvSpPr txBox="1"/>
          <p:nvPr/>
        </p:nvSpPr>
        <p:spPr>
          <a:xfrm>
            <a:off x="622559" y="1677802"/>
            <a:ext cx="1980863" cy="1098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Внедрена методика оценки выгод и стандартных издержек хозяйствующих субъектов и калькулятор расчёта выгод и издержек</a:t>
            </a:r>
            <a:endParaRPr lang="ru-RU" sz="1500" dirty="0" smtClean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sp>
        <p:nvSpPr>
          <p:cNvPr id="40" name="ТУРИЗМ"/>
          <p:cNvSpPr txBox="1"/>
          <p:nvPr/>
        </p:nvSpPr>
        <p:spPr>
          <a:xfrm>
            <a:off x="622559" y="3616055"/>
            <a:ext cx="1940256" cy="126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Нормативно закреплена процедура урегулирования разногласий при проведении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ОРВ проектов </a:t>
            </a: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актов и экспертизы действующих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актов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7246" y="1618340"/>
            <a:ext cx="2304256" cy="1368152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" name="Прямоугольник с двумя скругленными противолежащими углами 44"/>
          <p:cNvSpPr/>
          <p:nvPr/>
        </p:nvSpPr>
        <p:spPr>
          <a:xfrm>
            <a:off x="416002" y="3564652"/>
            <a:ext cx="2304256" cy="1368152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ТУРИЗМ"/>
          <p:cNvSpPr txBox="1"/>
          <p:nvPr/>
        </p:nvSpPr>
        <p:spPr>
          <a:xfrm>
            <a:off x="3699401" y="1964629"/>
            <a:ext cx="2071840" cy="11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Нормативно закреплено </a:t>
            </a: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обязательное наличие заключения об ОРВ для проектов, регулирующих отношения в установленной предметной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области</a:t>
            </a:r>
          </a:p>
        </p:txBody>
      </p:sp>
      <p:sp>
        <p:nvSpPr>
          <p:cNvPr id="50" name="Прямоугольник с двумя скругленными противолежащими углами 49"/>
          <p:cNvSpPr/>
          <p:nvPr/>
        </p:nvSpPr>
        <p:spPr>
          <a:xfrm>
            <a:off x="3470343" y="1807070"/>
            <a:ext cx="2304256" cy="1368152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2" name="ТУРИЗМ"/>
          <p:cNvSpPr txBox="1"/>
          <p:nvPr/>
        </p:nvSpPr>
        <p:spPr>
          <a:xfrm>
            <a:off x="7011099" y="1903546"/>
            <a:ext cx="2079870" cy="925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Нормативно определен механизм для систематического проведения оценки проектов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актов</a:t>
            </a:r>
          </a:p>
        </p:txBody>
      </p:sp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6660108" y="1667145"/>
            <a:ext cx="2304256" cy="1368152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4" name="ТУРИЗМ"/>
          <p:cNvSpPr txBox="1"/>
          <p:nvPr/>
        </p:nvSpPr>
        <p:spPr>
          <a:xfrm>
            <a:off x="6849816" y="3809483"/>
            <a:ext cx="2071840" cy="931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Разработаны подробные методические рекомендации для разработчиков актов по проведению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оценки</a:t>
            </a: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6685207" y="3729088"/>
            <a:ext cx="2309638" cy="1228156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6" name="ТУРИЗМ"/>
          <p:cNvSpPr txBox="1"/>
          <p:nvPr/>
        </p:nvSpPr>
        <p:spPr>
          <a:xfrm>
            <a:off x="4200045" y="3979209"/>
            <a:ext cx="2071840" cy="5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Проводятся 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обучающие 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мероприятия</a:t>
            </a:r>
          </a:p>
        </p:txBody>
      </p:sp>
      <p:sp>
        <p:nvSpPr>
          <p:cNvPr id="57" name="Прямоугольник с двумя скругленными противолежащими углами 56"/>
          <p:cNvSpPr/>
          <p:nvPr/>
        </p:nvSpPr>
        <p:spPr>
          <a:xfrm>
            <a:off x="3571405" y="3864532"/>
            <a:ext cx="2318209" cy="821825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9" name="Picture 2" descr="http://sovet27.ru/media/cache/9d/c2/9dc2c9b7ed76c83857b17d30f38b91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32008" r="67871" b="26809"/>
          <a:stretch/>
        </p:blipFill>
        <p:spPr bwMode="auto">
          <a:xfrm>
            <a:off x="8434537" y="-53970"/>
            <a:ext cx="656432" cy="6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83" y="3140339"/>
            <a:ext cx="451126" cy="483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91829"/>
            <a:ext cx="498175" cy="506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32" y="1087460"/>
            <a:ext cx="585291" cy="487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77" y="3017598"/>
            <a:ext cx="557340" cy="495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0" y="1101580"/>
            <a:ext cx="527551" cy="477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57" y="1248897"/>
            <a:ext cx="495499" cy="418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908" y="826208"/>
            <a:ext cx="9144000" cy="432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48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FF"/>
            </a:gs>
            <a:gs pos="76000">
              <a:srgbClr val="F3F3F3"/>
            </a:gs>
            <a:gs pos="92000">
              <a:srgbClr val="DADA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" b="-459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rgbClr val="F1F1F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0" name="Rounded Rectangle"/>
          <p:cNvSpPr/>
          <p:nvPr/>
        </p:nvSpPr>
        <p:spPr>
          <a:xfrm>
            <a:off x="5395757" y="4603652"/>
            <a:ext cx="2298394" cy="281161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cap="flat">
            <a:solidFill>
              <a:srgbClr val="002060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ln w="9524">
                  <a:solidFill>
                    <a:srgbClr val="DE0000"/>
                  </a:solidFill>
                </a:ln>
                <a:solidFill>
                  <a:srgbClr val="FFFFFF"/>
                </a:solidFill>
              </a:defRPr>
            </a:pPr>
            <a:endParaRPr sz="1400" dirty="0">
              <a:solidFill>
                <a:srgbClr val="002060"/>
              </a:solidFill>
            </a:endParaRPr>
          </a:p>
        </p:txBody>
      </p:sp>
      <p:sp>
        <p:nvSpPr>
          <p:cNvPr id="119" name="INVESTKAMCHATKA.RU"/>
          <p:cNvSpPr txBox="1"/>
          <p:nvPr/>
        </p:nvSpPr>
        <p:spPr>
          <a:xfrm>
            <a:off x="5253344" y="4623661"/>
            <a:ext cx="2664296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000" b="1" spc="34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en-US" sz="800" dirty="0" smtClean="0">
                <a:solidFill>
                  <a:schemeClr val="bg1"/>
                </a:solidFill>
              </a:rPr>
              <a:t>REGULATION.KAMGOV.RU</a:t>
            </a:r>
            <a:endParaRPr sz="800" dirty="0">
              <a:solidFill>
                <a:schemeClr val="bg1"/>
              </a:solidFill>
            </a:endParaRPr>
          </a:p>
        </p:txBody>
      </p:sp>
      <p:sp>
        <p:nvSpPr>
          <p:cNvPr id="17" name="Rounded Rectangle"/>
          <p:cNvSpPr/>
          <p:nvPr/>
        </p:nvSpPr>
        <p:spPr>
          <a:xfrm>
            <a:off x="1880465" y="4603652"/>
            <a:ext cx="1544053" cy="281161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cap="flat">
            <a:solidFill>
              <a:srgbClr val="002060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ln w="9524">
                  <a:solidFill>
                    <a:srgbClr val="DE0000"/>
                  </a:solidFill>
                </a:ln>
                <a:solidFill>
                  <a:srgbClr val="FFFFFF"/>
                </a:solidFill>
              </a:defRPr>
            </a:pPr>
            <a:endParaRPr sz="1400" dirty="0"/>
          </a:p>
        </p:txBody>
      </p:sp>
      <p:grpSp>
        <p:nvGrpSpPr>
          <p:cNvPr id="116" name="Group"/>
          <p:cNvGrpSpPr/>
          <p:nvPr/>
        </p:nvGrpSpPr>
        <p:grpSpPr>
          <a:xfrm>
            <a:off x="4319370" y="339502"/>
            <a:ext cx="500909" cy="572586"/>
            <a:chOff x="-5080217" y="2065516"/>
            <a:chExt cx="733016" cy="837907"/>
          </a:xfrm>
          <a:effectLst/>
        </p:grpSpPr>
        <p:sp>
          <p:nvSpPr>
            <p:cNvPr id="114" name="Rectangle"/>
            <p:cNvSpPr/>
            <p:nvPr/>
          </p:nvSpPr>
          <p:spPr>
            <a:xfrm>
              <a:off x="-5037539" y="2065516"/>
              <a:ext cx="655201" cy="7200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115" name="image2.png" descr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-5080217" y="2109262"/>
              <a:ext cx="733016" cy="794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271"/>
          <p:cNvSpPr txBox="1"/>
          <p:nvPr/>
        </p:nvSpPr>
        <p:spPr>
          <a:xfrm>
            <a:off x="1059716" y="1636223"/>
            <a:ext cx="7024569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rgbClr val="FF4B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>
              <a:lnSpc>
                <a:spcPts val="3800"/>
              </a:lnSpc>
            </a:pPr>
            <a:r>
              <a:rPr lang="ru-RU" i="1" dirty="0" smtClean="0">
                <a:solidFill>
                  <a:srgbClr val="C00000"/>
                </a:solidFill>
                <a:latin typeface="Myriad Pro Cond" panose="020B0506030403020204" pitchFamily="34" charset="0"/>
              </a:rPr>
              <a:t>СПАСИБО ЗА ВНИМАНИЕ</a:t>
            </a:r>
            <a:endParaRPr i="1" dirty="0">
              <a:solidFill>
                <a:srgbClr val="C00000"/>
              </a:solidFill>
              <a:latin typeface="Myriad Pro Cond" panose="020B0506030403020204" pitchFamily="34" charset="0"/>
            </a:endParaRPr>
          </a:p>
        </p:txBody>
      </p:sp>
      <p:sp>
        <p:nvSpPr>
          <p:cNvPr id="14" name="271"/>
          <p:cNvSpPr txBox="1"/>
          <p:nvPr/>
        </p:nvSpPr>
        <p:spPr>
          <a:xfrm>
            <a:off x="1059716" y="926797"/>
            <a:ext cx="7024569" cy="39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rgbClr val="FF4B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ru-RU" sz="1600" i="1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ПРАВИТЕЛЬСТВО КАМЧАТСКОГО КРАЯ</a:t>
            </a:r>
            <a:endParaRPr sz="1600" i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sp>
        <p:nvSpPr>
          <p:cNvPr id="16" name="INVESTKAMCHATKA.RU"/>
          <p:cNvSpPr txBox="1"/>
          <p:nvPr/>
        </p:nvSpPr>
        <p:spPr>
          <a:xfrm>
            <a:off x="1768645" y="4620480"/>
            <a:ext cx="18002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000" b="1" spc="34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en-US" sz="800" dirty="0" smtClean="0">
                <a:solidFill>
                  <a:schemeClr val="bg1"/>
                </a:solidFill>
              </a:rPr>
              <a:t>KAMGOV</a:t>
            </a:r>
            <a:r>
              <a:rPr sz="800" dirty="0" smtClean="0">
                <a:solidFill>
                  <a:schemeClr val="bg1"/>
                </a:solidFill>
              </a:rPr>
              <a:t>.RU</a:t>
            </a:r>
            <a:endParaRPr sz="800" dirty="0">
              <a:solidFill>
                <a:schemeClr val="bg1"/>
              </a:solidFill>
            </a:endParaRPr>
          </a:p>
        </p:txBody>
      </p:sp>
      <p:sp>
        <p:nvSpPr>
          <p:cNvPr id="15" name="Rounded Rectangle"/>
          <p:cNvSpPr/>
          <p:nvPr/>
        </p:nvSpPr>
        <p:spPr>
          <a:xfrm>
            <a:off x="3681880" y="4603652"/>
            <a:ext cx="1544053" cy="281161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cap="flat">
            <a:solidFill>
              <a:srgbClr val="002060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ln w="9524">
                  <a:solidFill>
                    <a:srgbClr val="DE0000"/>
                  </a:solidFill>
                </a:ln>
                <a:solidFill>
                  <a:srgbClr val="FFFFFF"/>
                </a:solidFill>
              </a:defRPr>
            </a:pPr>
            <a:endParaRPr sz="1400" dirty="0"/>
          </a:p>
        </p:txBody>
      </p:sp>
      <p:sp>
        <p:nvSpPr>
          <p:cNvPr id="20" name="INVESTKAMCHATKA.RU"/>
          <p:cNvSpPr txBox="1"/>
          <p:nvPr/>
        </p:nvSpPr>
        <p:spPr>
          <a:xfrm>
            <a:off x="3531067" y="4636511"/>
            <a:ext cx="1800200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000" b="1" spc="34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en-US" sz="800" dirty="0" smtClean="0">
                <a:solidFill>
                  <a:schemeClr val="bg1"/>
                </a:solidFill>
              </a:rPr>
              <a:t>ORV.GOV</a:t>
            </a:r>
            <a:r>
              <a:rPr sz="800" dirty="0" smtClean="0">
                <a:solidFill>
                  <a:schemeClr val="bg1"/>
                </a:solidFill>
              </a:rPr>
              <a:t>.RU</a:t>
            </a:r>
            <a:endParaRPr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75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23528" cy="84190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0" y="0"/>
            <a:ext cx="2339752" cy="843558"/>
          </a:xfrm>
          <a:prstGeom prst="parallelogram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8096" y="4794965"/>
            <a:ext cx="156268" cy="2184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9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2</a:t>
            </a:fld>
            <a:endParaRPr dirty="0"/>
          </a:p>
        </p:txBody>
      </p:sp>
      <p:grpSp>
        <p:nvGrpSpPr>
          <p:cNvPr id="191" name="Group"/>
          <p:cNvGrpSpPr/>
          <p:nvPr/>
        </p:nvGrpSpPr>
        <p:grpSpPr>
          <a:xfrm>
            <a:off x="4106034" y="4789893"/>
            <a:ext cx="970023" cy="233292"/>
            <a:chOff x="-2" y="0"/>
            <a:chExt cx="1734586" cy="233291"/>
          </a:xfrm>
        </p:grpSpPr>
        <p:sp>
          <p:nvSpPr>
            <p:cNvPr id="189" name="Rounded Rectangle"/>
            <p:cNvSpPr/>
            <p:nvPr/>
          </p:nvSpPr>
          <p:spPr>
            <a:xfrm>
              <a:off x="109878" y="0"/>
              <a:ext cx="1458449" cy="223513"/>
            </a:xfrm>
            <a:prstGeom prst="roundRect">
              <a:avLst>
                <a:gd name="adj" fmla="val 16667"/>
              </a:avLst>
            </a:prstGeom>
            <a:noFill/>
            <a:ln w="6350" cap="flat">
              <a:solidFill>
                <a:srgbClr val="FE6B5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DE0000"/>
                    </a:solidFill>
                  </a:ln>
                  <a:noFill/>
                </a:defRPr>
              </a:pPr>
              <a:endParaRPr dirty="0"/>
            </a:p>
          </p:txBody>
        </p:sp>
        <p:sp>
          <p:nvSpPr>
            <p:cNvPr id="190" name="INVESTKAMCHATKA.RU"/>
            <p:cNvSpPr txBox="1"/>
            <p:nvPr/>
          </p:nvSpPr>
          <p:spPr>
            <a:xfrm>
              <a:off x="-2" y="33239"/>
              <a:ext cx="1734586" cy="2000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500" b="1" spc="200">
                  <a:solidFill>
                    <a:srgbClr val="FE6B5C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700" dirty="0">
                  <a:solidFill>
                    <a:srgbClr val="FF4B4B"/>
                  </a:solidFill>
                </a:rPr>
                <a:t>KAMGOV.RU</a:t>
              </a:r>
            </a:p>
          </p:txBody>
        </p:sp>
      </p:grpSp>
      <p:grpSp>
        <p:nvGrpSpPr>
          <p:cNvPr id="67" name="Group"/>
          <p:cNvGrpSpPr/>
          <p:nvPr/>
        </p:nvGrpSpPr>
        <p:grpSpPr>
          <a:xfrm>
            <a:off x="474705" y="154214"/>
            <a:ext cx="496895" cy="567998"/>
            <a:chOff x="-5080217" y="2065516"/>
            <a:chExt cx="733016" cy="837907"/>
          </a:xfrm>
          <a:effectLst/>
        </p:grpSpPr>
        <p:sp>
          <p:nvSpPr>
            <p:cNvPr id="68" name="Rectangle"/>
            <p:cNvSpPr/>
            <p:nvPr/>
          </p:nvSpPr>
          <p:spPr>
            <a:xfrm>
              <a:off x="-5037539" y="2065516"/>
              <a:ext cx="655201" cy="7200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69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-5080217" y="2109262"/>
              <a:ext cx="733016" cy="794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" name="Параллелограмм 69"/>
          <p:cNvSpPr/>
          <p:nvPr/>
        </p:nvSpPr>
        <p:spPr>
          <a:xfrm>
            <a:off x="1231653" y="-1651"/>
            <a:ext cx="2339752" cy="843558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1" name="Параллелограмм 70"/>
          <p:cNvSpPr/>
          <p:nvPr/>
        </p:nvSpPr>
        <p:spPr>
          <a:xfrm>
            <a:off x="1349388" y="-1651"/>
            <a:ext cx="2339752" cy="843558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2" name="Параллелограмм 71"/>
          <p:cNvSpPr/>
          <p:nvPr/>
        </p:nvSpPr>
        <p:spPr>
          <a:xfrm>
            <a:off x="1520377" y="-1651"/>
            <a:ext cx="2339752" cy="843558"/>
          </a:xfrm>
          <a:prstGeom prst="parallelogram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5" name="Параллелограмм 74"/>
          <p:cNvSpPr/>
          <p:nvPr/>
        </p:nvSpPr>
        <p:spPr>
          <a:xfrm>
            <a:off x="2051720" y="0"/>
            <a:ext cx="7092280" cy="8435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0" name="ТУРИЗМ"/>
          <p:cNvSpPr txBox="1"/>
          <p:nvPr/>
        </p:nvSpPr>
        <p:spPr>
          <a:xfrm>
            <a:off x="1737152" y="48082"/>
            <a:ext cx="541911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i="1" dirty="0" smtClean="0">
                <a:latin typeface="Myriad Pro Cond" panose="020B0506030403020204" pitchFamily="34" charset="0"/>
              </a:rPr>
              <a:t>РЕЙТИНГ КАЧЕСТВА ПРОВЕДЕНИЯ ОРВ</a:t>
            </a:r>
          </a:p>
        </p:txBody>
      </p:sp>
      <p:sp>
        <p:nvSpPr>
          <p:cNvPr id="76" name="ТУРИЗМ"/>
          <p:cNvSpPr txBox="1"/>
          <p:nvPr/>
        </p:nvSpPr>
        <p:spPr>
          <a:xfrm>
            <a:off x="1733804" y="494551"/>
            <a:ext cx="105413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sz="1200" b="0" i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anose="020B0506030403020204" pitchFamily="34" charset="0"/>
              </a:rPr>
              <a:t>В РЕГИОНАХ</a:t>
            </a:r>
          </a:p>
        </p:txBody>
      </p:sp>
      <p:sp>
        <p:nvSpPr>
          <p:cNvPr id="21" name="ТУРИЗМ"/>
          <p:cNvSpPr txBox="1"/>
          <p:nvPr/>
        </p:nvSpPr>
        <p:spPr>
          <a:xfrm>
            <a:off x="2403358" y="2051725"/>
            <a:ext cx="70788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sz="1400" i="1" spc="600" dirty="0" smtClean="0">
                <a:solidFill>
                  <a:srgbClr val="0070C0"/>
                </a:solidFill>
                <a:latin typeface="Myriad Pro Cond" panose="020B0506030403020204" pitchFamily="34" charset="0"/>
              </a:rPr>
              <a:t>2014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907709"/>
            <a:ext cx="9144000" cy="0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Овал 6"/>
          <p:cNvSpPr/>
          <p:nvPr/>
        </p:nvSpPr>
        <p:spPr>
          <a:xfrm>
            <a:off x="2651170" y="1835701"/>
            <a:ext cx="144016" cy="1440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7" name="Picture 2" descr="http://sovet27.ru/media/cache/9d/c2/9dc2c9b7ed76c83857b17d30f38b91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32008" r="67871" b="26809"/>
          <a:stretch/>
        </p:blipFill>
        <p:spPr bwMode="auto">
          <a:xfrm>
            <a:off x="8139374" y="33887"/>
            <a:ext cx="656432" cy="6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ТУРИЗМ"/>
          <p:cNvSpPr txBox="1"/>
          <p:nvPr/>
        </p:nvSpPr>
        <p:spPr>
          <a:xfrm>
            <a:off x="2444852" y="981465"/>
            <a:ext cx="1429235" cy="601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Внедрен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институт ОРВ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в Камчатском крае</a:t>
            </a:r>
          </a:p>
        </p:txBody>
      </p:sp>
      <p:sp>
        <p:nvSpPr>
          <p:cNvPr id="29" name="ТУРИЗМ"/>
          <p:cNvSpPr txBox="1"/>
          <p:nvPr/>
        </p:nvSpPr>
        <p:spPr>
          <a:xfrm>
            <a:off x="5868144" y="2051725"/>
            <a:ext cx="70788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sz="1400" i="1" spc="600" dirty="0" smtClean="0">
                <a:solidFill>
                  <a:srgbClr val="0070C0"/>
                </a:solidFill>
                <a:latin typeface="Myriad Pro Cond" panose="020B0506030403020204" pitchFamily="34" charset="0"/>
              </a:rPr>
              <a:t>2017</a:t>
            </a:r>
          </a:p>
        </p:txBody>
      </p:sp>
      <p:sp>
        <p:nvSpPr>
          <p:cNvPr id="31" name="Овал 30"/>
          <p:cNvSpPr/>
          <p:nvPr/>
        </p:nvSpPr>
        <p:spPr>
          <a:xfrm>
            <a:off x="6115956" y="1835701"/>
            <a:ext cx="144016" cy="144016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3" name="Picture 2" descr="http://sovet27.ru/media/cache/9d/c2/9dc2c9b7ed76c83857b17d30f38b91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32008" r="67871" b="26809"/>
          <a:stretch/>
        </p:blipFill>
        <p:spPr bwMode="auto">
          <a:xfrm>
            <a:off x="5277467" y="915566"/>
            <a:ext cx="656432" cy="6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ТУРИЗМ"/>
          <p:cNvSpPr txBox="1"/>
          <p:nvPr/>
        </p:nvSpPr>
        <p:spPr>
          <a:xfrm>
            <a:off x="5909638" y="981465"/>
            <a:ext cx="2294857" cy="75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Муниципальные районы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Камчатского края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присоединились к проведению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процедуры ОРВ</a:t>
            </a:r>
          </a:p>
        </p:txBody>
      </p:sp>
      <p:sp>
        <p:nvSpPr>
          <p:cNvPr id="35" name="ТУРИЗМ"/>
          <p:cNvSpPr txBox="1"/>
          <p:nvPr/>
        </p:nvSpPr>
        <p:spPr>
          <a:xfrm>
            <a:off x="1376748" y="3144626"/>
            <a:ext cx="1248097" cy="2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en-US" sz="4000" spc="-150" baseline="30000" dirty="0">
                <a:solidFill>
                  <a:srgbClr val="FF4B4B"/>
                </a:solidFill>
                <a:latin typeface="Myriad Pro Cond" panose="020B0506030403020204" pitchFamily="34" charset="0"/>
              </a:rPr>
              <a:t>&gt;</a:t>
            </a:r>
            <a:r>
              <a:rPr lang="ru-RU" sz="6000" spc="-150" dirty="0" smtClean="0">
                <a:solidFill>
                  <a:srgbClr val="FF4B4B"/>
                </a:solidFill>
                <a:latin typeface="Myriad Pro Cond" panose="020B0506030403020204" pitchFamily="34" charset="0"/>
              </a:rPr>
              <a:t>300</a:t>
            </a:r>
          </a:p>
        </p:txBody>
      </p:sp>
      <p:sp>
        <p:nvSpPr>
          <p:cNvPr id="36" name="ТУРИЗМ"/>
          <p:cNvSpPr txBox="1"/>
          <p:nvPr/>
        </p:nvSpPr>
        <p:spPr>
          <a:xfrm>
            <a:off x="2571000" y="2788755"/>
            <a:ext cx="1535034" cy="5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ПРОЕКТОВ НПА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ПРОШЛИ ПРОЦЕДУРУ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ОРВ</a:t>
            </a:r>
          </a:p>
        </p:txBody>
      </p:sp>
      <p:sp>
        <p:nvSpPr>
          <p:cNvPr id="37" name="ТУРИЗМ"/>
          <p:cNvSpPr txBox="1"/>
          <p:nvPr/>
        </p:nvSpPr>
        <p:spPr>
          <a:xfrm>
            <a:off x="4867859" y="3144626"/>
            <a:ext cx="1248097" cy="259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en-US" sz="4000" spc="-150" baseline="30000" dirty="0">
                <a:solidFill>
                  <a:srgbClr val="FF4B4B"/>
                </a:solidFill>
                <a:latin typeface="Myriad Pro Cond" panose="020B0506030403020204" pitchFamily="34" charset="0"/>
              </a:rPr>
              <a:t>&gt;</a:t>
            </a:r>
            <a:r>
              <a:rPr lang="ru-RU" sz="6000" spc="-150" dirty="0" smtClean="0">
                <a:solidFill>
                  <a:srgbClr val="FF4B4B"/>
                </a:solidFill>
                <a:latin typeface="Myriad Pro Cond" panose="020B0506030403020204" pitchFamily="34" charset="0"/>
              </a:rPr>
              <a:t>300</a:t>
            </a:r>
          </a:p>
        </p:txBody>
      </p:sp>
      <p:sp>
        <p:nvSpPr>
          <p:cNvPr id="38" name="ТУРИЗМ"/>
          <p:cNvSpPr txBox="1"/>
          <p:nvPr/>
        </p:nvSpPr>
        <p:spPr>
          <a:xfrm>
            <a:off x="6062111" y="2788755"/>
            <a:ext cx="1692128" cy="601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МНЕНИЙ И ЗАМЕЧАНИЙ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ПО ПРОЕКТАМ ОРВ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ПОЛУЧЕНО</a:t>
            </a:r>
          </a:p>
        </p:txBody>
      </p:sp>
      <p:sp>
        <p:nvSpPr>
          <p:cNvPr id="41" name="ТУРИЗМ"/>
          <p:cNvSpPr txBox="1"/>
          <p:nvPr/>
        </p:nvSpPr>
        <p:spPr>
          <a:xfrm>
            <a:off x="1672358" y="4095017"/>
            <a:ext cx="898642" cy="420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en-US" sz="4000" spc="-150" baseline="30000" dirty="0" smtClean="0">
                <a:solidFill>
                  <a:srgbClr val="0070C0"/>
                </a:solidFill>
                <a:latin typeface="Myriad Pro Cond" panose="020B0506030403020204" pitchFamily="34" charset="0"/>
              </a:rPr>
              <a:t>&gt;</a:t>
            </a:r>
            <a:r>
              <a:rPr lang="ru-RU" sz="6000" spc="-150" dirty="0" smtClean="0">
                <a:solidFill>
                  <a:srgbClr val="0070C0"/>
                </a:solidFill>
                <a:latin typeface="Myriad Pro Cond" panose="020B0506030403020204" pitchFamily="34" charset="0"/>
              </a:rPr>
              <a:t>30</a:t>
            </a:r>
          </a:p>
        </p:txBody>
      </p:sp>
      <p:sp>
        <p:nvSpPr>
          <p:cNvPr id="42" name="ТУРИЗМ"/>
          <p:cNvSpPr txBox="1"/>
          <p:nvPr/>
        </p:nvSpPr>
        <p:spPr>
          <a:xfrm>
            <a:off x="2571000" y="3739146"/>
            <a:ext cx="1988684" cy="5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ЗАКЛЮЧЕНИЙ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СОДЕРЖАТ РЕКОМЕНДАЦИИ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ПО СНИЖЕНИЮ НАГРУЗКИ</a:t>
            </a:r>
          </a:p>
        </p:txBody>
      </p:sp>
      <p:sp>
        <p:nvSpPr>
          <p:cNvPr id="43" name="ТУРИЗМ"/>
          <p:cNvSpPr txBox="1"/>
          <p:nvPr/>
        </p:nvSpPr>
        <p:spPr>
          <a:xfrm>
            <a:off x="5163469" y="4095017"/>
            <a:ext cx="898642" cy="420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en-US" sz="4000" spc="-150" baseline="30000" dirty="0" smtClean="0">
                <a:solidFill>
                  <a:srgbClr val="0070C0"/>
                </a:solidFill>
                <a:latin typeface="Myriad Pro Cond" panose="020B0506030403020204" pitchFamily="34" charset="0"/>
              </a:rPr>
              <a:t>~</a:t>
            </a:r>
            <a:r>
              <a:rPr lang="en-US" sz="6000" spc="-150" dirty="0" smtClean="0">
                <a:solidFill>
                  <a:srgbClr val="0070C0"/>
                </a:solidFill>
                <a:latin typeface="Myriad Pro Cond" panose="020B0506030403020204" pitchFamily="34" charset="0"/>
              </a:rPr>
              <a:t>1</a:t>
            </a:r>
            <a:r>
              <a:rPr lang="ru-RU" sz="6000" spc="-150" dirty="0" smtClean="0">
                <a:solidFill>
                  <a:srgbClr val="0070C0"/>
                </a:solidFill>
                <a:latin typeface="Myriad Pro Cond" panose="020B0506030403020204" pitchFamily="34" charset="0"/>
              </a:rPr>
              <a:t>0</a:t>
            </a:r>
          </a:p>
        </p:txBody>
      </p:sp>
      <p:sp>
        <p:nvSpPr>
          <p:cNvPr id="44" name="ТУРИЗМ"/>
          <p:cNvSpPr txBox="1"/>
          <p:nvPr/>
        </p:nvSpPr>
        <p:spPr>
          <a:xfrm>
            <a:off x="6062111" y="3739146"/>
            <a:ext cx="2062422" cy="5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ПРОЕКТОВ НПА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ПОЛУЧИЛИ ОТРИЦАТЕЛЬНЫЕ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latin typeface="Myriad Pro Cond" panose="020B0506030403020204" pitchFamily="34" charset="0"/>
              </a:rPr>
              <a:t>ЗАКЛЮЧЕНИЯ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2440"/>
            <a:ext cx="9144000" cy="42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78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23528" cy="84190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0" y="0"/>
            <a:ext cx="2339752" cy="843558"/>
          </a:xfrm>
          <a:prstGeom prst="parallelogram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8096" y="4794965"/>
            <a:ext cx="156268" cy="2184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9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3</a:t>
            </a:fld>
            <a:endParaRPr dirty="0"/>
          </a:p>
        </p:txBody>
      </p:sp>
      <p:grpSp>
        <p:nvGrpSpPr>
          <p:cNvPr id="191" name="Group"/>
          <p:cNvGrpSpPr/>
          <p:nvPr/>
        </p:nvGrpSpPr>
        <p:grpSpPr>
          <a:xfrm>
            <a:off x="4106034" y="4789893"/>
            <a:ext cx="970023" cy="233292"/>
            <a:chOff x="-2" y="0"/>
            <a:chExt cx="1734586" cy="233291"/>
          </a:xfrm>
        </p:grpSpPr>
        <p:sp>
          <p:nvSpPr>
            <p:cNvPr id="189" name="Rounded Rectangle"/>
            <p:cNvSpPr/>
            <p:nvPr/>
          </p:nvSpPr>
          <p:spPr>
            <a:xfrm>
              <a:off x="109878" y="0"/>
              <a:ext cx="1458449" cy="223513"/>
            </a:xfrm>
            <a:prstGeom prst="roundRect">
              <a:avLst>
                <a:gd name="adj" fmla="val 16667"/>
              </a:avLst>
            </a:prstGeom>
            <a:noFill/>
            <a:ln w="6350" cap="flat">
              <a:solidFill>
                <a:srgbClr val="FE6B5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DE0000"/>
                    </a:solidFill>
                  </a:ln>
                  <a:noFill/>
                </a:defRPr>
              </a:pPr>
              <a:endParaRPr dirty="0"/>
            </a:p>
          </p:txBody>
        </p:sp>
        <p:sp>
          <p:nvSpPr>
            <p:cNvPr id="190" name="INVESTKAMCHATKA.RU"/>
            <p:cNvSpPr txBox="1"/>
            <p:nvPr/>
          </p:nvSpPr>
          <p:spPr>
            <a:xfrm>
              <a:off x="-2" y="33239"/>
              <a:ext cx="1734586" cy="2000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500" b="1" spc="200">
                  <a:solidFill>
                    <a:srgbClr val="FE6B5C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700" dirty="0">
                  <a:solidFill>
                    <a:srgbClr val="FF4B4B"/>
                  </a:solidFill>
                </a:rPr>
                <a:t>KAMGOV.RU</a:t>
              </a:r>
            </a:p>
          </p:txBody>
        </p:sp>
      </p:grpSp>
      <p:grpSp>
        <p:nvGrpSpPr>
          <p:cNvPr id="67" name="Group"/>
          <p:cNvGrpSpPr/>
          <p:nvPr/>
        </p:nvGrpSpPr>
        <p:grpSpPr>
          <a:xfrm>
            <a:off x="474705" y="154214"/>
            <a:ext cx="496895" cy="567998"/>
            <a:chOff x="-5080217" y="2065516"/>
            <a:chExt cx="733016" cy="837907"/>
          </a:xfrm>
          <a:effectLst/>
        </p:grpSpPr>
        <p:sp>
          <p:nvSpPr>
            <p:cNvPr id="68" name="Rectangle"/>
            <p:cNvSpPr/>
            <p:nvPr/>
          </p:nvSpPr>
          <p:spPr>
            <a:xfrm>
              <a:off x="-5037539" y="2065516"/>
              <a:ext cx="655201" cy="7200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69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-5080217" y="2109262"/>
              <a:ext cx="733016" cy="794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" name="Параллелограмм 69"/>
          <p:cNvSpPr/>
          <p:nvPr/>
        </p:nvSpPr>
        <p:spPr>
          <a:xfrm>
            <a:off x="1231653" y="-1651"/>
            <a:ext cx="2339752" cy="843558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1" name="Параллелограмм 70"/>
          <p:cNvSpPr/>
          <p:nvPr/>
        </p:nvSpPr>
        <p:spPr>
          <a:xfrm>
            <a:off x="1349388" y="-1651"/>
            <a:ext cx="2339752" cy="843558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2" name="Параллелограмм 71"/>
          <p:cNvSpPr/>
          <p:nvPr/>
        </p:nvSpPr>
        <p:spPr>
          <a:xfrm>
            <a:off x="1520377" y="-1651"/>
            <a:ext cx="2339752" cy="843558"/>
          </a:xfrm>
          <a:prstGeom prst="parallelogram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5" name="Параллелограмм 74"/>
          <p:cNvSpPr/>
          <p:nvPr/>
        </p:nvSpPr>
        <p:spPr>
          <a:xfrm>
            <a:off x="2253904" y="-75436"/>
            <a:ext cx="7070324" cy="8435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0" name="ТУРИЗМ"/>
          <p:cNvSpPr txBox="1"/>
          <p:nvPr/>
        </p:nvSpPr>
        <p:spPr>
          <a:xfrm>
            <a:off x="1307548" y="13593"/>
            <a:ext cx="680466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sz="2600" i="1" dirty="0" smtClean="0">
                <a:latin typeface="Myriad Pro Cond" panose="020B0506030403020204" pitchFamily="34" charset="0"/>
              </a:rPr>
              <a:t>         </a:t>
            </a:r>
            <a:r>
              <a:rPr lang="ru-RU" i="1" dirty="0" smtClean="0">
                <a:latin typeface="Myriad Pro Cond" panose="020B0506030403020204" pitchFamily="34" charset="0"/>
              </a:rPr>
              <a:t>ОБЩИЕ ПОЛОЖЕНИЯ </a:t>
            </a:r>
          </a:p>
        </p:txBody>
      </p:sp>
      <p:sp>
        <p:nvSpPr>
          <p:cNvPr id="76" name="ТУРИЗМ"/>
          <p:cNvSpPr txBox="1"/>
          <p:nvPr/>
        </p:nvSpPr>
        <p:spPr>
          <a:xfrm>
            <a:off x="1627254" y="532237"/>
            <a:ext cx="375913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sz="1200" b="0" i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anose="020B0506030403020204" pitchFamily="34" charset="0"/>
              </a:rPr>
              <a:t>ИНСТИТУТА ОРВ</a:t>
            </a:r>
          </a:p>
        </p:txBody>
      </p:sp>
      <p:sp>
        <p:nvSpPr>
          <p:cNvPr id="39" name="ТУРИЗМ"/>
          <p:cNvSpPr txBox="1"/>
          <p:nvPr/>
        </p:nvSpPr>
        <p:spPr>
          <a:xfrm>
            <a:off x="401226" y="1564228"/>
            <a:ext cx="5125929" cy="75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Постановление Правительства Камчатского края от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06.06.2013</a:t>
            </a:r>
          </a:p>
          <a:p>
            <a:pPr algn="ctr"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N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233-П «Об утверждении Порядка проведения оценки регулирующего воздействия проектов НПА Камчатского края и экспертизы НПА Камчатского края»</a:t>
            </a:r>
            <a:endParaRPr lang="ru-RU" sz="1500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70054" y="1378780"/>
            <a:ext cx="5188275" cy="951227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ТУРИЗМ"/>
          <p:cNvSpPr txBox="1"/>
          <p:nvPr/>
        </p:nvSpPr>
        <p:spPr>
          <a:xfrm>
            <a:off x="362640" y="2558131"/>
            <a:ext cx="5016878" cy="75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Приказ Агентства инвестиций и предпринимательства Камчатского края от 15.08.2016 № 109-п «Об утверждении Методических рекомендаций по организации и проведению  оценки регулирующего воздействия проектов НПА» </a:t>
            </a:r>
          </a:p>
        </p:txBody>
      </p:sp>
      <p:sp>
        <p:nvSpPr>
          <p:cNvPr id="50" name="Прямоугольник с двумя скругленными противолежащими углами 49"/>
          <p:cNvSpPr/>
          <p:nvPr/>
        </p:nvSpPr>
        <p:spPr>
          <a:xfrm>
            <a:off x="323528" y="2494433"/>
            <a:ext cx="5234801" cy="947930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2" name="ТУРИЗМ"/>
          <p:cNvSpPr txBox="1"/>
          <p:nvPr/>
        </p:nvSpPr>
        <p:spPr>
          <a:xfrm>
            <a:off x="362518" y="3690321"/>
            <a:ext cx="4987896" cy="925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Приказ Агентства инвестиций и предпринимательства Камчатского края от 30.03.2017 № 32-п «Об утверждении методики оценки выгод стандартных издержек субъектов предпринимательской и инвестиционной деятельности при проведении ОРВ проектов НПА и экспертизы НПА </a:t>
            </a:r>
          </a:p>
        </p:txBody>
      </p:sp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323528" y="3590851"/>
            <a:ext cx="5234801" cy="1056646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9" name="Picture 2" descr="http://sovet27.ru/media/cache/9d/c2/9dc2c9b7ed76c83857b17d30f38b91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32008" r="67871" b="26809"/>
          <a:stretch/>
        </p:blipFill>
        <p:spPr bwMode="auto">
          <a:xfrm>
            <a:off x="8151664" y="-38124"/>
            <a:ext cx="656432" cy="6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940152" y="1025775"/>
            <a:ext cx="0" cy="3634348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36" y="762794"/>
            <a:ext cx="604828" cy="5417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58" y="921353"/>
            <a:ext cx="533485" cy="511485"/>
          </a:xfrm>
          <a:prstGeom prst="rect">
            <a:avLst/>
          </a:prstGeom>
        </p:spPr>
      </p:pic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6437146" y="1643480"/>
            <a:ext cx="2239310" cy="2972735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9299" y="1733681"/>
            <a:ext cx="2088232" cy="292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sz="1500" b="1" dirty="0">
                <a:solidFill>
                  <a:srgbClr val="002060"/>
                </a:solidFill>
                <a:latin typeface="Myriad Pro Cond" panose="020B0506030403020204" pitchFamily="34" charset="0"/>
                <a:cs typeface="Times New Roman" pitchFamily="18" charset="0"/>
              </a:rPr>
              <a:t>Проекты </a:t>
            </a:r>
            <a:r>
              <a:rPr lang="ru-RU" sz="1500" b="1" dirty="0" smtClean="0">
                <a:solidFill>
                  <a:srgbClr val="002060"/>
                </a:solidFill>
                <a:latin typeface="Myriad Pro Cond" panose="020B0506030403020204" pitchFamily="34" charset="0"/>
                <a:cs typeface="Times New Roman" pitchFamily="18" charset="0"/>
              </a:rPr>
              <a:t>актов, </a:t>
            </a:r>
            <a:r>
              <a:rPr lang="ru-RU" sz="1500" b="1" dirty="0">
                <a:solidFill>
                  <a:srgbClr val="002060"/>
                </a:solidFill>
                <a:latin typeface="Myriad Pro Cond" panose="020B0506030403020204" pitchFamily="34" charset="0"/>
                <a:cs typeface="Times New Roman" pitchFamily="18" charset="0"/>
              </a:rPr>
              <a:t>устанавливающие новые или изменяющие ранее предусмотренные актами Камчатского края обязанности для субъектов предпринимательской и инвестиционной деятельности, а также устанавливающие, изменяющие или отменяющие ранее установленную ответственность за нарушение актов Камчатского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657516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23528" cy="84190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0" y="0"/>
            <a:ext cx="2339752" cy="843558"/>
          </a:xfrm>
          <a:prstGeom prst="parallelogram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191" name="Group"/>
          <p:cNvGrpSpPr/>
          <p:nvPr/>
        </p:nvGrpSpPr>
        <p:grpSpPr>
          <a:xfrm>
            <a:off x="4106034" y="4789893"/>
            <a:ext cx="970023" cy="233292"/>
            <a:chOff x="-2" y="0"/>
            <a:chExt cx="1734586" cy="233291"/>
          </a:xfrm>
        </p:grpSpPr>
        <p:sp>
          <p:nvSpPr>
            <p:cNvPr id="189" name="Rounded Rectangle"/>
            <p:cNvSpPr/>
            <p:nvPr/>
          </p:nvSpPr>
          <p:spPr>
            <a:xfrm>
              <a:off x="109878" y="0"/>
              <a:ext cx="1458449" cy="223513"/>
            </a:xfrm>
            <a:prstGeom prst="roundRect">
              <a:avLst>
                <a:gd name="adj" fmla="val 16667"/>
              </a:avLst>
            </a:prstGeom>
            <a:noFill/>
            <a:ln w="6350" cap="flat">
              <a:solidFill>
                <a:srgbClr val="FE6B5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DE0000"/>
                    </a:solidFill>
                  </a:ln>
                  <a:noFill/>
                </a:defRPr>
              </a:pPr>
              <a:endParaRPr dirty="0"/>
            </a:p>
          </p:txBody>
        </p:sp>
        <p:sp>
          <p:nvSpPr>
            <p:cNvPr id="190" name="INVESTKAMCHATKA.RU"/>
            <p:cNvSpPr txBox="1"/>
            <p:nvPr/>
          </p:nvSpPr>
          <p:spPr>
            <a:xfrm>
              <a:off x="-2" y="33239"/>
              <a:ext cx="1734586" cy="2000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500" b="1" spc="200">
                  <a:solidFill>
                    <a:srgbClr val="FE6B5C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700" dirty="0">
                  <a:solidFill>
                    <a:srgbClr val="FF4B4B"/>
                  </a:solidFill>
                </a:rPr>
                <a:t>KAMGOV.RU</a:t>
              </a:r>
            </a:p>
          </p:txBody>
        </p:sp>
      </p:grpSp>
      <p:grpSp>
        <p:nvGrpSpPr>
          <p:cNvPr id="67" name="Group"/>
          <p:cNvGrpSpPr/>
          <p:nvPr/>
        </p:nvGrpSpPr>
        <p:grpSpPr>
          <a:xfrm>
            <a:off x="474705" y="154214"/>
            <a:ext cx="496895" cy="567998"/>
            <a:chOff x="-5080217" y="2065516"/>
            <a:chExt cx="733016" cy="837907"/>
          </a:xfrm>
          <a:effectLst/>
        </p:grpSpPr>
        <p:sp>
          <p:nvSpPr>
            <p:cNvPr id="68" name="Rectangle"/>
            <p:cNvSpPr/>
            <p:nvPr/>
          </p:nvSpPr>
          <p:spPr>
            <a:xfrm>
              <a:off x="-5037539" y="2065516"/>
              <a:ext cx="655201" cy="7200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69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-5080217" y="2109262"/>
              <a:ext cx="733016" cy="794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" name="Параллелограмм 69"/>
          <p:cNvSpPr/>
          <p:nvPr/>
        </p:nvSpPr>
        <p:spPr>
          <a:xfrm>
            <a:off x="1231653" y="-1651"/>
            <a:ext cx="2339752" cy="843558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1" name="Параллелограмм 70"/>
          <p:cNvSpPr/>
          <p:nvPr/>
        </p:nvSpPr>
        <p:spPr>
          <a:xfrm>
            <a:off x="1349388" y="-1651"/>
            <a:ext cx="2339752" cy="843558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2" name="Параллелограмм 71"/>
          <p:cNvSpPr/>
          <p:nvPr/>
        </p:nvSpPr>
        <p:spPr>
          <a:xfrm>
            <a:off x="1520377" y="-1651"/>
            <a:ext cx="2339752" cy="843558"/>
          </a:xfrm>
          <a:prstGeom prst="parallelogram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5" name="Параллелограмм 74"/>
          <p:cNvSpPr/>
          <p:nvPr/>
        </p:nvSpPr>
        <p:spPr>
          <a:xfrm>
            <a:off x="2073676" y="-127464"/>
            <a:ext cx="7070324" cy="8435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0" name="ТУРИЗМ"/>
          <p:cNvSpPr txBox="1"/>
          <p:nvPr/>
        </p:nvSpPr>
        <p:spPr>
          <a:xfrm>
            <a:off x="1151707" y="1659"/>
            <a:ext cx="801424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sz="2600" i="1" dirty="0" smtClean="0">
                <a:latin typeface="Myriad Pro Cond" panose="020B0506030403020204" pitchFamily="34" charset="0"/>
              </a:rPr>
              <a:t>         </a:t>
            </a:r>
            <a:r>
              <a:rPr lang="ru-RU" i="1" dirty="0" smtClean="0">
                <a:latin typeface="Myriad Pro Cond" panose="020B0506030403020204" pitchFamily="34" charset="0"/>
              </a:rPr>
              <a:t>ОБЩИЕ </a:t>
            </a:r>
            <a:r>
              <a:rPr lang="ru-RU" i="1" dirty="0" smtClean="0">
                <a:latin typeface="Myriad Pro Cond" panose="020B0506030403020204" pitchFamily="34" charset="0"/>
              </a:rPr>
              <a:t>ПОЛОЖЕНИЯ</a:t>
            </a:r>
            <a:endParaRPr lang="ru-RU" i="1" dirty="0" smtClean="0">
              <a:latin typeface="Myriad Pro Cond" panose="020B0506030403020204" pitchFamily="34" charset="0"/>
            </a:endParaRPr>
          </a:p>
        </p:txBody>
      </p:sp>
      <p:sp>
        <p:nvSpPr>
          <p:cNvPr id="76" name="ТУРИЗМ"/>
          <p:cNvSpPr txBox="1"/>
          <p:nvPr/>
        </p:nvSpPr>
        <p:spPr>
          <a:xfrm>
            <a:off x="1627254" y="532237"/>
            <a:ext cx="375913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sz="1200" b="0" i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anose="020B0506030403020204" pitchFamily="34" charset="0"/>
              </a:rPr>
              <a:t>ОРВ НЕ ПРОВОДИТСЯ</a:t>
            </a:r>
            <a:endParaRPr lang="ru-RU" sz="1200" b="0" i="1" spc="300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 Cond" panose="020B0506030403020204" pitchFamily="34" charset="0"/>
            </a:endParaRPr>
          </a:p>
        </p:txBody>
      </p:sp>
      <p:sp>
        <p:nvSpPr>
          <p:cNvPr id="39" name="ТУРИЗМ"/>
          <p:cNvSpPr txBox="1"/>
          <p:nvPr/>
        </p:nvSpPr>
        <p:spPr>
          <a:xfrm>
            <a:off x="1709887" y="1209181"/>
            <a:ext cx="7434113" cy="43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285750" indent="-285750">
              <a:lnSpc>
                <a:spcPts val="13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устанавливающих, изменяющих, приостанавливающих, отменяющих региональные налоги и налоговые ставки по федеральным налогам</a:t>
            </a:r>
            <a:endParaRPr lang="ru-RU" sz="1500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sp>
        <p:nvSpPr>
          <p:cNvPr id="48" name="ТУРИЗМ"/>
          <p:cNvSpPr txBox="1"/>
          <p:nvPr/>
        </p:nvSpPr>
        <p:spPr>
          <a:xfrm>
            <a:off x="1709887" y="1875079"/>
            <a:ext cx="6516516" cy="267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285750" indent="-285750">
              <a:lnSpc>
                <a:spcPts val="13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регулирующих бюджетные правоотношения</a:t>
            </a:r>
            <a:endParaRPr lang="ru-RU" sz="1500" dirty="0" smtClean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sp>
        <p:nvSpPr>
          <p:cNvPr id="52" name="ТУРИЗМ"/>
          <p:cNvSpPr txBox="1"/>
          <p:nvPr/>
        </p:nvSpPr>
        <p:spPr>
          <a:xfrm>
            <a:off x="1709887" y="4190697"/>
            <a:ext cx="7434113" cy="43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285750" indent="-285750">
              <a:lnSpc>
                <a:spcPts val="13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разработанных во исполнение судебных актов судов, входящих в судебную систему Российской Федерации</a:t>
            </a:r>
            <a:endParaRPr lang="ru-RU" sz="1500" dirty="0" smtClean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29" name="Picture 2" descr="http://sovet27.ru/media/cache/9d/c2/9dc2c9b7ed76c83857b17d30f38b91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32008" r="67871" b="26809"/>
          <a:stretch/>
        </p:blipFill>
        <p:spPr bwMode="auto">
          <a:xfrm>
            <a:off x="8151664" y="-38124"/>
            <a:ext cx="656432" cy="6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338017"/>
            <a:ext cx="666167" cy="864096"/>
          </a:xfrm>
          <a:prstGeom prst="rect">
            <a:avLst/>
          </a:prstGeom>
        </p:spPr>
      </p:pic>
      <p:sp>
        <p:nvSpPr>
          <p:cNvPr id="32" name="ТУРИЗМ"/>
          <p:cNvSpPr txBox="1"/>
          <p:nvPr/>
        </p:nvSpPr>
        <p:spPr>
          <a:xfrm>
            <a:off x="1724824" y="3249990"/>
            <a:ext cx="7419176" cy="767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285750" indent="-285750">
              <a:lnSpc>
                <a:spcPts val="13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разработанных в целях недопущения возникновения и (или) ликвидации чрезвычайных ситуаций природного и техногенного характера, кризисных ситуаций и предупреждения террористических актов, а также для ликвидации их последствий</a:t>
            </a:r>
            <a:endParaRPr lang="ru-RU" sz="1500" dirty="0" smtClean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sp>
        <p:nvSpPr>
          <p:cNvPr id="33" name="ТУРИЗМ"/>
          <p:cNvSpPr txBox="1"/>
          <p:nvPr/>
        </p:nvSpPr>
        <p:spPr>
          <a:xfrm>
            <a:off x="1745600" y="2522843"/>
            <a:ext cx="7398400" cy="43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285750" indent="-285750">
              <a:lnSpc>
                <a:spcPts val="13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содержащих сведения, составляющие государственную или иную охраняемую законом тайну, сведения конфиденциального характера</a:t>
            </a:r>
            <a:endParaRPr lang="ru-RU" sz="1500" dirty="0" smtClean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74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23528" cy="84190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0" y="0"/>
            <a:ext cx="2339752" cy="843558"/>
          </a:xfrm>
          <a:prstGeom prst="parallelogram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8096" y="4794965"/>
            <a:ext cx="156268" cy="2184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9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5</a:t>
            </a:fld>
            <a:endParaRPr dirty="0"/>
          </a:p>
        </p:txBody>
      </p:sp>
      <p:grpSp>
        <p:nvGrpSpPr>
          <p:cNvPr id="191" name="Group"/>
          <p:cNvGrpSpPr/>
          <p:nvPr/>
        </p:nvGrpSpPr>
        <p:grpSpPr>
          <a:xfrm>
            <a:off x="4106034" y="4789893"/>
            <a:ext cx="970023" cy="223514"/>
            <a:chOff x="-2" y="0"/>
            <a:chExt cx="1734586" cy="223513"/>
          </a:xfrm>
        </p:grpSpPr>
        <p:sp>
          <p:nvSpPr>
            <p:cNvPr id="189" name="Rounded Rectangle"/>
            <p:cNvSpPr/>
            <p:nvPr/>
          </p:nvSpPr>
          <p:spPr>
            <a:xfrm>
              <a:off x="109878" y="0"/>
              <a:ext cx="1458449" cy="223513"/>
            </a:xfrm>
            <a:prstGeom prst="roundRect">
              <a:avLst>
                <a:gd name="adj" fmla="val 16667"/>
              </a:avLst>
            </a:prstGeom>
            <a:noFill/>
            <a:ln w="6350" cap="flat">
              <a:solidFill>
                <a:srgbClr val="FE6B5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DE0000"/>
                    </a:solidFill>
                  </a:ln>
                  <a:noFill/>
                </a:defRPr>
              </a:pPr>
              <a:endParaRPr dirty="0"/>
            </a:p>
          </p:txBody>
        </p:sp>
        <p:sp>
          <p:nvSpPr>
            <p:cNvPr id="190" name="INVESTKAMCHATKA.RU"/>
            <p:cNvSpPr txBox="1"/>
            <p:nvPr/>
          </p:nvSpPr>
          <p:spPr>
            <a:xfrm>
              <a:off x="-2" y="33239"/>
              <a:ext cx="1734586" cy="184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500" b="1" spc="200">
                  <a:solidFill>
                    <a:srgbClr val="FE6B5C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600" dirty="0">
                  <a:solidFill>
                    <a:srgbClr val="FF4B4B"/>
                  </a:solidFill>
                </a:rPr>
                <a:t>KAMGOV.RU</a:t>
              </a:r>
            </a:p>
          </p:txBody>
        </p:sp>
      </p:grpSp>
      <p:grpSp>
        <p:nvGrpSpPr>
          <p:cNvPr id="67" name="Group"/>
          <p:cNvGrpSpPr/>
          <p:nvPr/>
        </p:nvGrpSpPr>
        <p:grpSpPr>
          <a:xfrm>
            <a:off x="474705" y="154214"/>
            <a:ext cx="496895" cy="567998"/>
            <a:chOff x="-5080217" y="2065516"/>
            <a:chExt cx="733016" cy="837907"/>
          </a:xfrm>
          <a:effectLst/>
        </p:grpSpPr>
        <p:sp>
          <p:nvSpPr>
            <p:cNvPr id="68" name="Rectangle"/>
            <p:cNvSpPr/>
            <p:nvPr/>
          </p:nvSpPr>
          <p:spPr>
            <a:xfrm>
              <a:off x="-5037539" y="2065516"/>
              <a:ext cx="655201" cy="7200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69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-5080217" y="2109262"/>
              <a:ext cx="733016" cy="794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" name="Параллелограмм 69"/>
          <p:cNvSpPr/>
          <p:nvPr/>
        </p:nvSpPr>
        <p:spPr>
          <a:xfrm>
            <a:off x="1231653" y="-1651"/>
            <a:ext cx="2339752" cy="843558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1" name="Параллелограмм 70"/>
          <p:cNvSpPr/>
          <p:nvPr/>
        </p:nvSpPr>
        <p:spPr>
          <a:xfrm>
            <a:off x="1349388" y="-1651"/>
            <a:ext cx="2339752" cy="843558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2" name="Параллелограмм 71"/>
          <p:cNvSpPr/>
          <p:nvPr/>
        </p:nvSpPr>
        <p:spPr>
          <a:xfrm>
            <a:off x="1520377" y="-1651"/>
            <a:ext cx="2339752" cy="843558"/>
          </a:xfrm>
          <a:prstGeom prst="parallelogram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5" name="Параллелограмм 74"/>
          <p:cNvSpPr/>
          <p:nvPr/>
        </p:nvSpPr>
        <p:spPr>
          <a:xfrm>
            <a:off x="2051720" y="0"/>
            <a:ext cx="7092280" cy="8435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0" name="ТУРИЗМ"/>
          <p:cNvSpPr txBox="1"/>
          <p:nvPr/>
        </p:nvSpPr>
        <p:spPr>
          <a:xfrm>
            <a:off x="1737152" y="48082"/>
            <a:ext cx="367664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i="1" dirty="0" smtClean="0">
                <a:latin typeface="Myriad Pro Cond" panose="020B0506030403020204" pitchFamily="34" charset="0"/>
              </a:rPr>
              <a:t>ЭТАПЫ ПРОВЕДЕНИЯ ОРВ</a:t>
            </a:r>
          </a:p>
        </p:txBody>
      </p:sp>
      <p:sp>
        <p:nvSpPr>
          <p:cNvPr id="76" name="ТУРИЗМ"/>
          <p:cNvSpPr txBox="1"/>
          <p:nvPr/>
        </p:nvSpPr>
        <p:spPr>
          <a:xfrm>
            <a:off x="1733804" y="494551"/>
            <a:ext cx="9239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endParaRPr lang="ru-RU" sz="1200" b="0" i="1" spc="300" dirty="0" smtClean="0">
              <a:solidFill>
                <a:schemeClr val="tx1">
                  <a:lumMod val="50000"/>
                  <a:lumOff val="50000"/>
                </a:schemeClr>
              </a:solidFill>
              <a:latin typeface="Myriad Pro Cond" panose="020B0506030403020204" pitchFamily="34" charset="0"/>
            </a:endParaRPr>
          </a:p>
        </p:txBody>
      </p:sp>
      <p:sp>
        <p:nvSpPr>
          <p:cNvPr id="30" name="ТУРИЗМ"/>
          <p:cNvSpPr txBox="1"/>
          <p:nvPr/>
        </p:nvSpPr>
        <p:spPr>
          <a:xfrm>
            <a:off x="693456" y="1419622"/>
            <a:ext cx="2952328" cy="306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en-US" sz="2800" u="sng" dirty="0">
                <a:solidFill>
                  <a:srgbClr val="C00000"/>
                </a:solidFill>
                <a:latin typeface="Myriad Pro Cond" panose="020B0506030403020204" pitchFamily="34" charset="0"/>
              </a:rPr>
              <a:t>regulation.kamgov.ru</a:t>
            </a:r>
            <a:endParaRPr lang="ru-RU" sz="2800" u="sng" dirty="0" smtClean="0">
              <a:solidFill>
                <a:srgbClr val="C00000"/>
              </a:solidFill>
              <a:latin typeface="Myriad Pro Cond" panose="020B0506030403020204" pitchFamily="34" charset="0"/>
            </a:endParaRPr>
          </a:p>
        </p:txBody>
      </p:sp>
      <p:sp>
        <p:nvSpPr>
          <p:cNvPr id="31" name="ТУРИЗМ"/>
          <p:cNvSpPr txBox="1"/>
          <p:nvPr/>
        </p:nvSpPr>
        <p:spPr>
          <a:xfrm>
            <a:off x="3860129" y="1308261"/>
            <a:ext cx="4815674" cy="598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обсуждение всех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проектов актов и действующих актов Камчатского </a:t>
            </a: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края в рамках проведения оценки регулирующего воздействия и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экспертизы</a:t>
            </a:r>
          </a:p>
        </p:txBody>
      </p:sp>
      <p:sp>
        <p:nvSpPr>
          <p:cNvPr id="32" name="ТУРИЗМ"/>
          <p:cNvSpPr txBox="1"/>
          <p:nvPr/>
        </p:nvSpPr>
        <p:spPr>
          <a:xfrm>
            <a:off x="3576214" y="1437564"/>
            <a:ext cx="173604" cy="313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2800" b="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–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18" b="100000" l="1000" r="100000">
                        <a14:foregroundMark x1="10000" y1="55357" x2="10000" y2="55357"/>
                        <a14:foregroundMark x1="14667" y1="28571" x2="14667" y2="28571"/>
                        <a14:foregroundMark x1="47333" y1="33929" x2="47333" y2="33929"/>
                        <a14:foregroundMark x1="49333" y1="49554" x2="49333" y2="49554"/>
                        <a14:foregroundMark x1="69333" y1="65625" x2="67333" y2="66071"/>
                        <a14:foregroundMark x1="64333" y1="32143" x2="64333" y2="32143"/>
                        <a14:foregroundMark x1="84000" y1="52232" x2="84000" y2="52232"/>
                        <a14:foregroundMark x1="36000" y1="41964" x2="36000" y2="41964"/>
                        <a14:foregroundMark x1="84000" y1="33482" x2="84000" y2="334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5618" y="2678804"/>
            <a:ext cx="1060832" cy="926860"/>
          </a:xfrm>
          <a:prstGeom prst="rect">
            <a:avLst/>
          </a:prstGeom>
        </p:spPr>
      </p:pic>
      <p:sp>
        <p:nvSpPr>
          <p:cNvPr id="34" name="ТУРИЗМ"/>
          <p:cNvSpPr txBox="1"/>
          <p:nvPr/>
        </p:nvSpPr>
        <p:spPr>
          <a:xfrm>
            <a:off x="226343" y="3753628"/>
            <a:ext cx="1294033" cy="486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ru-RU" sz="18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РАЗРАБОТКА АКТА</a:t>
            </a:r>
          </a:p>
        </p:txBody>
      </p:sp>
      <p:sp>
        <p:nvSpPr>
          <p:cNvPr id="36" name="ТУРИЗМ"/>
          <p:cNvSpPr txBox="1"/>
          <p:nvPr/>
        </p:nvSpPr>
        <p:spPr>
          <a:xfrm>
            <a:off x="1651821" y="3713174"/>
            <a:ext cx="1499416" cy="684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ru-RU" sz="18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ПОДГОТОВКА СВОДНОГО ОТЧЕТА</a:t>
            </a:r>
          </a:p>
        </p:txBody>
      </p:sp>
      <p:sp>
        <p:nvSpPr>
          <p:cNvPr id="38" name="ТУРИЗМ"/>
          <p:cNvSpPr txBox="1"/>
          <p:nvPr/>
        </p:nvSpPr>
        <p:spPr>
          <a:xfrm>
            <a:off x="3263258" y="3705725"/>
            <a:ext cx="1685552" cy="678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ru-RU" sz="18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ПРОВЕДЕНИЕ ПУБЛИЧНЫХ КОНСУЛЬТАЦИЙ</a:t>
            </a:r>
          </a:p>
        </p:txBody>
      </p:sp>
      <p:sp>
        <p:nvSpPr>
          <p:cNvPr id="41" name="ТУРИЗМ"/>
          <p:cNvSpPr txBox="1"/>
          <p:nvPr/>
        </p:nvSpPr>
        <p:spPr>
          <a:xfrm>
            <a:off x="4983082" y="3766883"/>
            <a:ext cx="1858304" cy="678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ru-RU" sz="18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ДОРОБОТКА </a:t>
            </a:r>
          </a:p>
          <a:p>
            <a:pPr algn="ctr">
              <a:lnSpc>
                <a:spcPts val="1500"/>
              </a:lnSpc>
            </a:pPr>
            <a:r>
              <a:rPr lang="ru-RU" sz="18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ПРОЕКТА И СВОДНОГО ОТЧЕТА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67" y="1767977"/>
            <a:ext cx="688785" cy="592984"/>
          </a:xfrm>
          <a:prstGeom prst="rect">
            <a:avLst/>
          </a:prstGeom>
        </p:spPr>
      </p:pic>
      <p:pic>
        <p:nvPicPr>
          <p:cNvPr id="35" name="Picture 2" descr="http://sovet27.ru/media/cache/9d/c2/9dc2c9b7ed76c83857b17d30f38b911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32008" r="67871" b="26809"/>
          <a:stretch/>
        </p:blipFill>
        <p:spPr bwMode="auto">
          <a:xfrm>
            <a:off x="8285800" y="89439"/>
            <a:ext cx="656432" cy="6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ТУРИЗМ"/>
          <p:cNvSpPr txBox="1"/>
          <p:nvPr/>
        </p:nvSpPr>
        <p:spPr>
          <a:xfrm>
            <a:off x="6817499" y="3807945"/>
            <a:ext cx="1858304" cy="486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ru-RU" sz="18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ПОДГОТОВКА ЗАКЛЮЧЕНИЯ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4" y="2652186"/>
            <a:ext cx="977189" cy="98009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52" y="2794674"/>
            <a:ext cx="898424" cy="72160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22" y="2794674"/>
            <a:ext cx="898424" cy="69174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39" y="2794674"/>
            <a:ext cx="705224" cy="77960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1423528" y="2966007"/>
            <a:ext cx="525341" cy="484632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3009376" y="2887780"/>
            <a:ext cx="525341" cy="484632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4774412" y="2939697"/>
            <a:ext cx="525341" cy="484632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6578715" y="2966007"/>
            <a:ext cx="525341" cy="484632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142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23528" cy="84190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0" y="0"/>
            <a:ext cx="2339752" cy="843558"/>
          </a:xfrm>
          <a:prstGeom prst="parallelogram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8096" y="4794965"/>
            <a:ext cx="156268" cy="2184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9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6</a:t>
            </a:fld>
            <a:endParaRPr dirty="0"/>
          </a:p>
        </p:txBody>
      </p:sp>
      <p:grpSp>
        <p:nvGrpSpPr>
          <p:cNvPr id="191" name="Group"/>
          <p:cNvGrpSpPr/>
          <p:nvPr/>
        </p:nvGrpSpPr>
        <p:grpSpPr>
          <a:xfrm>
            <a:off x="4106034" y="4789893"/>
            <a:ext cx="970023" cy="233292"/>
            <a:chOff x="-2" y="0"/>
            <a:chExt cx="1734586" cy="233291"/>
          </a:xfrm>
        </p:grpSpPr>
        <p:sp>
          <p:nvSpPr>
            <p:cNvPr id="189" name="Rounded Rectangle"/>
            <p:cNvSpPr/>
            <p:nvPr/>
          </p:nvSpPr>
          <p:spPr>
            <a:xfrm>
              <a:off x="109878" y="0"/>
              <a:ext cx="1458449" cy="223513"/>
            </a:xfrm>
            <a:prstGeom prst="roundRect">
              <a:avLst>
                <a:gd name="adj" fmla="val 16667"/>
              </a:avLst>
            </a:prstGeom>
            <a:noFill/>
            <a:ln w="6350" cap="flat">
              <a:solidFill>
                <a:srgbClr val="FE6B5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DE0000"/>
                    </a:solidFill>
                  </a:ln>
                  <a:noFill/>
                </a:defRPr>
              </a:pPr>
              <a:endParaRPr dirty="0"/>
            </a:p>
          </p:txBody>
        </p:sp>
        <p:sp>
          <p:nvSpPr>
            <p:cNvPr id="190" name="INVESTKAMCHATKA.RU"/>
            <p:cNvSpPr txBox="1"/>
            <p:nvPr/>
          </p:nvSpPr>
          <p:spPr>
            <a:xfrm>
              <a:off x="-2" y="33239"/>
              <a:ext cx="1734586" cy="2000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500" b="1" spc="200">
                  <a:solidFill>
                    <a:srgbClr val="FE6B5C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700" dirty="0">
                  <a:solidFill>
                    <a:srgbClr val="FF4B4B"/>
                  </a:solidFill>
                </a:rPr>
                <a:t>KAMGOV.RU</a:t>
              </a:r>
            </a:p>
          </p:txBody>
        </p:sp>
      </p:grpSp>
      <p:grpSp>
        <p:nvGrpSpPr>
          <p:cNvPr id="67" name="Group"/>
          <p:cNvGrpSpPr/>
          <p:nvPr/>
        </p:nvGrpSpPr>
        <p:grpSpPr>
          <a:xfrm>
            <a:off x="474705" y="154214"/>
            <a:ext cx="496895" cy="567998"/>
            <a:chOff x="-5080217" y="2065516"/>
            <a:chExt cx="733016" cy="837907"/>
          </a:xfrm>
          <a:effectLst/>
        </p:grpSpPr>
        <p:sp>
          <p:nvSpPr>
            <p:cNvPr id="68" name="Rectangle"/>
            <p:cNvSpPr/>
            <p:nvPr/>
          </p:nvSpPr>
          <p:spPr>
            <a:xfrm>
              <a:off x="-5037539" y="2065516"/>
              <a:ext cx="655201" cy="7200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69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-5080217" y="2109262"/>
              <a:ext cx="733016" cy="794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" name="Параллелограмм 69"/>
          <p:cNvSpPr/>
          <p:nvPr/>
        </p:nvSpPr>
        <p:spPr>
          <a:xfrm>
            <a:off x="1231653" y="-1651"/>
            <a:ext cx="2339752" cy="843558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1" name="Параллелограмм 70"/>
          <p:cNvSpPr/>
          <p:nvPr/>
        </p:nvSpPr>
        <p:spPr>
          <a:xfrm>
            <a:off x="1349388" y="-1651"/>
            <a:ext cx="2339752" cy="843558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2" name="Параллелограмм 71"/>
          <p:cNvSpPr/>
          <p:nvPr/>
        </p:nvSpPr>
        <p:spPr>
          <a:xfrm>
            <a:off x="1520377" y="-1651"/>
            <a:ext cx="2339752" cy="843558"/>
          </a:xfrm>
          <a:prstGeom prst="parallelogram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5" name="Параллелограмм 74"/>
          <p:cNvSpPr/>
          <p:nvPr/>
        </p:nvSpPr>
        <p:spPr>
          <a:xfrm>
            <a:off x="2073676" y="-127464"/>
            <a:ext cx="7070324" cy="8435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0" name="ТУРИЗМ"/>
          <p:cNvSpPr txBox="1"/>
          <p:nvPr/>
        </p:nvSpPr>
        <p:spPr>
          <a:xfrm>
            <a:off x="1151707" y="1659"/>
            <a:ext cx="801424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sz="2600" i="1" dirty="0" smtClean="0">
                <a:latin typeface="Myriad Pro Cond" panose="020B0506030403020204" pitchFamily="34" charset="0"/>
              </a:rPr>
              <a:t>         </a:t>
            </a:r>
            <a:r>
              <a:rPr lang="ru-RU" i="1" dirty="0" smtClean="0">
                <a:latin typeface="Myriad Pro Cond" panose="020B0506030403020204" pitchFamily="34" charset="0"/>
              </a:rPr>
              <a:t>НОВОВВЕДЕНИЯ</a:t>
            </a:r>
          </a:p>
        </p:txBody>
      </p:sp>
      <p:sp>
        <p:nvSpPr>
          <p:cNvPr id="76" name="ТУРИЗМ"/>
          <p:cNvSpPr txBox="1"/>
          <p:nvPr/>
        </p:nvSpPr>
        <p:spPr>
          <a:xfrm>
            <a:off x="1627254" y="532237"/>
            <a:ext cx="375913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sz="1200" b="0" i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anose="020B0506030403020204" pitchFamily="34" charset="0"/>
              </a:rPr>
              <a:t>ИНСТИТУТА ОРВ</a:t>
            </a:r>
          </a:p>
        </p:txBody>
      </p:sp>
      <p:pic>
        <p:nvPicPr>
          <p:cNvPr id="29" name="Picture 2" descr="http://sovet27.ru/media/cache/9d/c2/9dc2c9b7ed76c83857b17d30f38b91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32008" r="67871" b="26809"/>
          <a:stretch/>
        </p:blipFill>
        <p:spPr bwMode="auto">
          <a:xfrm>
            <a:off x="8151664" y="-38124"/>
            <a:ext cx="656432" cy="6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96374"/>
            <a:ext cx="749509" cy="599110"/>
          </a:xfrm>
          <a:prstGeom prst="rect">
            <a:avLst/>
          </a:prstGeom>
        </p:spPr>
      </p:pic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951202" y="1897357"/>
            <a:ext cx="2737938" cy="2484579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85338" y="2109581"/>
            <a:ext cx="238671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ru-RU" b="1" dirty="0">
                <a:solidFill>
                  <a:srgbClr val="002060"/>
                </a:solidFill>
                <a:latin typeface="Myriad Pro Cond" panose="020B0506030403020204" pitchFamily="34" charset="0"/>
              </a:rPr>
              <a:t>Нормативно закреплен механизм для систематического проведения </a:t>
            </a:r>
            <a:r>
              <a:rPr lang="ru-RU" b="1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ОРВ проектов </a:t>
            </a:r>
            <a:r>
              <a:rPr lang="ru-RU" b="1" dirty="0">
                <a:solidFill>
                  <a:srgbClr val="002060"/>
                </a:solidFill>
                <a:latin typeface="Myriad Pro Cond" panose="020B0506030403020204" pitchFamily="34" charset="0"/>
              </a:rPr>
              <a:t>актов, разработчиками которых является законодательный (представительный) орган государственной власти Камчатского края</a:t>
            </a:r>
            <a:endParaRPr lang="ru-RU" b="1" dirty="0">
              <a:solidFill>
                <a:srgbClr val="002060"/>
              </a:solidFill>
              <a:latin typeface="Myriad Pro Cond" panose="020B0506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5386387" y="1925144"/>
            <a:ext cx="2784618" cy="2456792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46039" y="2139702"/>
            <a:ext cx="242536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b="1" dirty="0">
                <a:solidFill>
                  <a:srgbClr val="002060"/>
                </a:solidFill>
                <a:latin typeface="Myriad Pro Cond" panose="020B0506030403020204" pitchFamily="34" charset="0"/>
              </a:rPr>
              <a:t>Нормативно закреплена процедура урегулирования разногласий при проведении </a:t>
            </a:r>
            <a:r>
              <a:rPr lang="ru-RU" b="1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ОРВ проектов </a:t>
            </a:r>
            <a:r>
              <a:rPr lang="ru-RU" b="1" dirty="0">
                <a:solidFill>
                  <a:srgbClr val="002060"/>
                </a:solidFill>
                <a:latin typeface="Myriad Pro Cond" panose="020B0506030403020204" pitchFamily="34" charset="0"/>
              </a:rPr>
              <a:t>актов и экспертизы действующих актов</a:t>
            </a:r>
            <a:endParaRPr lang="ru-RU" b="1" dirty="0">
              <a:solidFill>
                <a:srgbClr val="002060"/>
              </a:solidFill>
              <a:latin typeface="Myriad Pro Cond" panose="020B0506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22" y="1117012"/>
            <a:ext cx="783531" cy="62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14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23528" cy="84190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0" y="0"/>
            <a:ext cx="2339752" cy="843558"/>
          </a:xfrm>
          <a:prstGeom prst="parallelogram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8096" y="4794965"/>
            <a:ext cx="156268" cy="2184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9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7</a:t>
            </a:fld>
            <a:endParaRPr dirty="0"/>
          </a:p>
        </p:txBody>
      </p:sp>
      <p:grpSp>
        <p:nvGrpSpPr>
          <p:cNvPr id="191" name="Group"/>
          <p:cNvGrpSpPr/>
          <p:nvPr/>
        </p:nvGrpSpPr>
        <p:grpSpPr>
          <a:xfrm>
            <a:off x="4106034" y="4789893"/>
            <a:ext cx="970023" cy="233292"/>
            <a:chOff x="-2" y="0"/>
            <a:chExt cx="1734586" cy="233291"/>
          </a:xfrm>
        </p:grpSpPr>
        <p:sp>
          <p:nvSpPr>
            <p:cNvPr id="189" name="Rounded Rectangle"/>
            <p:cNvSpPr/>
            <p:nvPr/>
          </p:nvSpPr>
          <p:spPr>
            <a:xfrm>
              <a:off x="109878" y="0"/>
              <a:ext cx="1458449" cy="223513"/>
            </a:xfrm>
            <a:prstGeom prst="roundRect">
              <a:avLst>
                <a:gd name="adj" fmla="val 16667"/>
              </a:avLst>
            </a:prstGeom>
            <a:noFill/>
            <a:ln w="6350" cap="flat">
              <a:solidFill>
                <a:srgbClr val="FE6B5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DE0000"/>
                    </a:solidFill>
                  </a:ln>
                  <a:noFill/>
                </a:defRPr>
              </a:pPr>
              <a:endParaRPr dirty="0"/>
            </a:p>
          </p:txBody>
        </p:sp>
        <p:sp>
          <p:nvSpPr>
            <p:cNvPr id="190" name="INVESTKAMCHATKA.RU"/>
            <p:cNvSpPr txBox="1"/>
            <p:nvPr/>
          </p:nvSpPr>
          <p:spPr>
            <a:xfrm>
              <a:off x="-2" y="33239"/>
              <a:ext cx="1734586" cy="2000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500" b="1" spc="200">
                  <a:solidFill>
                    <a:srgbClr val="FE6B5C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700" dirty="0">
                  <a:solidFill>
                    <a:srgbClr val="FF4B4B"/>
                  </a:solidFill>
                </a:rPr>
                <a:t>KAMGOV.RU</a:t>
              </a:r>
            </a:p>
          </p:txBody>
        </p:sp>
      </p:grpSp>
      <p:grpSp>
        <p:nvGrpSpPr>
          <p:cNvPr id="67" name="Group"/>
          <p:cNvGrpSpPr/>
          <p:nvPr/>
        </p:nvGrpSpPr>
        <p:grpSpPr>
          <a:xfrm>
            <a:off x="474705" y="154214"/>
            <a:ext cx="496895" cy="567998"/>
            <a:chOff x="-5080217" y="2065516"/>
            <a:chExt cx="733016" cy="837907"/>
          </a:xfrm>
          <a:effectLst/>
        </p:grpSpPr>
        <p:sp>
          <p:nvSpPr>
            <p:cNvPr id="68" name="Rectangle"/>
            <p:cNvSpPr/>
            <p:nvPr/>
          </p:nvSpPr>
          <p:spPr>
            <a:xfrm>
              <a:off x="-5037539" y="2065516"/>
              <a:ext cx="655201" cy="7200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69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-5080217" y="2109262"/>
              <a:ext cx="733016" cy="794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" name="Параллелограмм 69"/>
          <p:cNvSpPr/>
          <p:nvPr/>
        </p:nvSpPr>
        <p:spPr>
          <a:xfrm>
            <a:off x="1231653" y="-1651"/>
            <a:ext cx="2339752" cy="843558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1" name="Параллелограмм 70"/>
          <p:cNvSpPr/>
          <p:nvPr/>
        </p:nvSpPr>
        <p:spPr>
          <a:xfrm>
            <a:off x="1349388" y="-1651"/>
            <a:ext cx="2339752" cy="843558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2" name="Параллелограмм 71"/>
          <p:cNvSpPr/>
          <p:nvPr/>
        </p:nvSpPr>
        <p:spPr>
          <a:xfrm>
            <a:off x="1520377" y="-1651"/>
            <a:ext cx="2339752" cy="843558"/>
          </a:xfrm>
          <a:prstGeom prst="parallelogram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5" name="Параллелограмм 74"/>
          <p:cNvSpPr/>
          <p:nvPr/>
        </p:nvSpPr>
        <p:spPr>
          <a:xfrm>
            <a:off x="2073676" y="-127464"/>
            <a:ext cx="7070324" cy="8435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0" name="ТУРИЗМ"/>
          <p:cNvSpPr txBox="1"/>
          <p:nvPr/>
        </p:nvSpPr>
        <p:spPr>
          <a:xfrm>
            <a:off x="1151707" y="1659"/>
            <a:ext cx="801424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sz="2600" i="1" dirty="0" smtClean="0">
                <a:latin typeface="Myriad Pro Cond" panose="020B0506030403020204" pitchFamily="34" charset="0"/>
              </a:rPr>
              <a:t>         </a:t>
            </a:r>
            <a:r>
              <a:rPr lang="ru-RU" i="1" dirty="0" smtClean="0">
                <a:latin typeface="Myriad Pro Cond" panose="020B0506030403020204" pitchFamily="34" charset="0"/>
              </a:rPr>
              <a:t>РЕЙТИНГ КАЧЕСТВА</a:t>
            </a:r>
          </a:p>
        </p:txBody>
      </p:sp>
      <p:sp>
        <p:nvSpPr>
          <p:cNvPr id="76" name="ТУРИЗМ"/>
          <p:cNvSpPr txBox="1"/>
          <p:nvPr/>
        </p:nvSpPr>
        <p:spPr>
          <a:xfrm>
            <a:off x="1627254" y="532237"/>
            <a:ext cx="375913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sz="1200" b="0" i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anose="020B0506030403020204" pitchFamily="34" charset="0"/>
              </a:rPr>
              <a:t>ИНСТИТУТА ОРВ</a:t>
            </a:r>
          </a:p>
        </p:txBody>
      </p:sp>
      <p:pic>
        <p:nvPicPr>
          <p:cNvPr id="29" name="Picture 2" descr="http://sovet27.ru/media/cache/9d/c2/9dc2c9b7ed76c83857b17d30f38b91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32008" r="67871" b="26809"/>
          <a:stretch/>
        </p:blipFill>
        <p:spPr bwMode="auto">
          <a:xfrm>
            <a:off x="8151664" y="-38124"/>
            <a:ext cx="656432" cy="6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274764" y="2682096"/>
            <a:ext cx="2219075" cy="1069839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7379" y="2951543"/>
            <a:ext cx="20882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b="1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АНАЛИЗ ВЫГОД И ИЗДЕРЖЕК</a:t>
            </a:r>
            <a:endParaRPr lang="ru-RU" b="1" dirty="0">
              <a:solidFill>
                <a:srgbClr val="002060"/>
              </a:solidFill>
              <a:latin typeface="Myriad Pro Cond" panose="020B0506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6305554" y="2607734"/>
            <a:ext cx="2370901" cy="1243711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3050941"/>
            <a:ext cx="20882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b="1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СИСТЕМАТИЧНОСТЬ</a:t>
            </a:r>
            <a:endParaRPr lang="ru-RU" b="1" dirty="0">
              <a:solidFill>
                <a:srgbClr val="002060"/>
              </a:solidFill>
              <a:latin typeface="Myriad Pro Cond" panose="020B0506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282167" y="2670017"/>
            <a:ext cx="2242319" cy="1181428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43658" y="2935524"/>
            <a:ext cx="20882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b="1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КАЧЕСТВО ПУБЛИЧНЫХ КОНСУЛЬТАЦИЙ</a:t>
            </a:r>
            <a:endParaRPr lang="ru-RU" b="1" dirty="0">
              <a:solidFill>
                <a:srgbClr val="002060"/>
              </a:solidFill>
              <a:latin typeface="Myriad Pro Cond" panose="020B0506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97" y="1560876"/>
            <a:ext cx="666167" cy="86409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18" b="100000" l="1000" r="100000">
                        <a14:foregroundMark x1="10000" y1="55357" x2="10000" y2="55357"/>
                        <a14:foregroundMark x1="14667" y1="28571" x2="14667" y2="28571"/>
                        <a14:foregroundMark x1="47333" y1="33929" x2="47333" y2="33929"/>
                        <a14:foregroundMark x1="49333" y1="49554" x2="49333" y2="49554"/>
                        <a14:foregroundMark x1="69333" y1="65625" x2="67333" y2="66071"/>
                        <a14:foregroundMark x1="64333" y1="32143" x2="64333" y2="32143"/>
                        <a14:foregroundMark x1="84000" y1="52232" x2="84000" y2="52232"/>
                        <a14:foregroundMark x1="36000" y1="41964" x2="36000" y2="41964"/>
                        <a14:foregroundMark x1="84000" y1="33482" x2="84000" y2="334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7358" y="1516979"/>
            <a:ext cx="1060832" cy="926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54" y="1654542"/>
            <a:ext cx="926286" cy="68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43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23528" cy="84190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0" y="0"/>
            <a:ext cx="2339752" cy="843558"/>
          </a:xfrm>
          <a:prstGeom prst="parallelogram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8096" y="4794965"/>
            <a:ext cx="156268" cy="2184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9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8</a:t>
            </a:fld>
            <a:endParaRPr dirty="0"/>
          </a:p>
        </p:txBody>
      </p:sp>
      <p:grpSp>
        <p:nvGrpSpPr>
          <p:cNvPr id="67" name="Group"/>
          <p:cNvGrpSpPr/>
          <p:nvPr/>
        </p:nvGrpSpPr>
        <p:grpSpPr>
          <a:xfrm>
            <a:off x="474705" y="154214"/>
            <a:ext cx="496895" cy="567998"/>
            <a:chOff x="-5080217" y="2065516"/>
            <a:chExt cx="733016" cy="837907"/>
          </a:xfrm>
          <a:effectLst/>
        </p:grpSpPr>
        <p:sp>
          <p:nvSpPr>
            <p:cNvPr id="68" name="Rectangle"/>
            <p:cNvSpPr/>
            <p:nvPr/>
          </p:nvSpPr>
          <p:spPr>
            <a:xfrm>
              <a:off x="-5037539" y="2065516"/>
              <a:ext cx="655201" cy="7200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69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-5080217" y="2109262"/>
              <a:ext cx="733016" cy="794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" name="Параллелограмм 69"/>
          <p:cNvSpPr/>
          <p:nvPr/>
        </p:nvSpPr>
        <p:spPr>
          <a:xfrm>
            <a:off x="1231653" y="-1651"/>
            <a:ext cx="2339752" cy="843558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1" name="Параллелограмм 70"/>
          <p:cNvSpPr/>
          <p:nvPr/>
        </p:nvSpPr>
        <p:spPr>
          <a:xfrm>
            <a:off x="1349388" y="-1651"/>
            <a:ext cx="2339752" cy="843558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2" name="Параллелограмм 71"/>
          <p:cNvSpPr/>
          <p:nvPr/>
        </p:nvSpPr>
        <p:spPr>
          <a:xfrm>
            <a:off x="1520377" y="-1651"/>
            <a:ext cx="2339752" cy="843558"/>
          </a:xfrm>
          <a:prstGeom prst="parallelogram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5" name="Параллелограмм 74"/>
          <p:cNvSpPr/>
          <p:nvPr/>
        </p:nvSpPr>
        <p:spPr>
          <a:xfrm>
            <a:off x="2073676" y="-127464"/>
            <a:ext cx="7070324" cy="8435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0" name="ТУРИЗМ"/>
          <p:cNvSpPr txBox="1"/>
          <p:nvPr/>
        </p:nvSpPr>
        <p:spPr>
          <a:xfrm>
            <a:off x="1151707" y="1659"/>
            <a:ext cx="801424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sz="2600" i="1" dirty="0" smtClean="0">
                <a:latin typeface="Myriad Pro Cond" panose="020B0506030403020204" pitchFamily="34" charset="0"/>
              </a:rPr>
              <a:t>         </a:t>
            </a:r>
            <a:r>
              <a:rPr lang="ru-RU" i="1" dirty="0" smtClean="0">
                <a:latin typeface="Myriad Pro Cond" panose="020B0506030403020204" pitchFamily="34" charset="0"/>
              </a:rPr>
              <a:t>РЕГИОНАЛЬНЫЙ ПОРТАЛ</a:t>
            </a:r>
          </a:p>
        </p:txBody>
      </p:sp>
      <p:sp>
        <p:nvSpPr>
          <p:cNvPr id="76" name="ТУРИЗМ"/>
          <p:cNvSpPr txBox="1"/>
          <p:nvPr/>
        </p:nvSpPr>
        <p:spPr>
          <a:xfrm>
            <a:off x="1627254" y="532237"/>
            <a:ext cx="375913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en-US" sz="1200" b="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anose="020B0506030403020204" pitchFamily="34" charset="0"/>
              </a:rPr>
              <a:t>Regulation.kamgov.ru</a:t>
            </a:r>
            <a:endParaRPr lang="ru-RU" sz="1200" b="0" i="1" spc="300" dirty="0">
              <a:solidFill>
                <a:schemeClr val="tx1">
                  <a:lumMod val="50000"/>
                  <a:lumOff val="50000"/>
                </a:schemeClr>
              </a:solidFill>
              <a:latin typeface="Myriad Pro Cond" panose="020B0506030403020204" pitchFamily="34" charset="0"/>
            </a:endParaRPr>
          </a:p>
        </p:txBody>
      </p:sp>
      <p:sp>
        <p:nvSpPr>
          <p:cNvPr id="39" name="ТУРИЗМ"/>
          <p:cNvSpPr txBox="1"/>
          <p:nvPr/>
        </p:nvSpPr>
        <p:spPr>
          <a:xfrm>
            <a:off x="622559" y="1677802"/>
            <a:ext cx="1980863" cy="1098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Внедрена методика оценки выгод и стандартных издержек хозяйствующих субъектов и калькулятор расчёта выгод и издержек</a:t>
            </a:r>
            <a:endParaRPr lang="ru-RU" sz="1500" dirty="0" smtClean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sp>
        <p:nvSpPr>
          <p:cNvPr id="40" name="ТУРИЗМ"/>
          <p:cNvSpPr txBox="1"/>
          <p:nvPr/>
        </p:nvSpPr>
        <p:spPr>
          <a:xfrm>
            <a:off x="622559" y="3616055"/>
            <a:ext cx="1940256" cy="126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Нормативно закреплена процедура урегулирования разногласий при проведении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ОРВ проектов </a:t>
            </a: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актов и экспертизы действующих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актов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7246" y="1618340"/>
            <a:ext cx="2304256" cy="1368152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ТУРИЗМ"/>
          <p:cNvSpPr txBox="1"/>
          <p:nvPr/>
        </p:nvSpPr>
        <p:spPr>
          <a:xfrm>
            <a:off x="3699401" y="1964629"/>
            <a:ext cx="2071840" cy="11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Нормативно закреплено </a:t>
            </a: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обязательное наличие заключения об ОРВ для проектов, регулирующих отношения в установленной предметной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области</a:t>
            </a:r>
          </a:p>
        </p:txBody>
      </p:sp>
      <p:sp>
        <p:nvSpPr>
          <p:cNvPr id="50" name="Прямоугольник с двумя скругленными противолежащими углами 49"/>
          <p:cNvSpPr/>
          <p:nvPr/>
        </p:nvSpPr>
        <p:spPr>
          <a:xfrm>
            <a:off x="3470343" y="1807070"/>
            <a:ext cx="2304256" cy="1368152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2" name="ТУРИЗМ"/>
          <p:cNvSpPr txBox="1"/>
          <p:nvPr/>
        </p:nvSpPr>
        <p:spPr>
          <a:xfrm>
            <a:off x="7011099" y="1903546"/>
            <a:ext cx="2079870" cy="925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Нормативно определен механизм для систематического проведения оценки проектов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актов</a:t>
            </a:r>
          </a:p>
        </p:txBody>
      </p:sp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6660108" y="1667145"/>
            <a:ext cx="2304256" cy="1368152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4" name="ТУРИЗМ"/>
          <p:cNvSpPr txBox="1"/>
          <p:nvPr/>
        </p:nvSpPr>
        <p:spPr>
          <a:xfrm>
            <a:off x="6849816" y="3809483"/>
            <a:ext cx="2071840" cy="931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Разработаны подробные методические рекомендации для разработчиков актов по проведению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оценки</a:t>
            </a:r>
          </a:p>
        </p:txBody>
      </p:sp>
      <p:sp>
        <p:nvSpPr>
          <p:cNvPr id="56" name="ТУРИЗМ"/>
          <p:cNvSpPr txBox="1"/>
          <p:nvPr/>
        </p:nvSpPr>
        <p:spPr>
          <a:xfrm>
            <a:off x="4200045" y="3979209"/>
            <a:ext cx="2071840" cy="5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Проводятся 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обучающие 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мероприятия</a:t>
            </a:r>
          </a:p>
        </p:txBody>
      </p:sp>
      <p:sp>
        <p:nvSpPr>
          <p:cNvPr id="57" name="Прямоугольник с двумя скругленными противолежащими углами 56"/>
          <p:cNvSpPr/>
          <p:nvPr/>
        </p:nvSpPr>
        <p:spPr>
          <a:xfrm>
            <a:off x="3571405" y="3864532"/>
            <a:ext cx="2318209" cy="821825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9" name="Picture 2" descr="http://sovet27.ru/media/cache/9d/c2/9dc2c9b7ed76c83857b17d30f38b91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32008" r="67871" b="26809"/>
          <a:stretch/>
        </p:blipFill>
        <p:spPr bwMode="auto">
          <a:xfrm>
            <a:off x="8151664" y="-38124"/>
            <a:ext cx="656432" cy="6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83" y="3140339"/>
            <a:ext cx="451126" cy="483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91829"/>
            <a:ext cx="498175" cy="506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32" y="1087460"/>
            <a:ext cx="585291" cy="487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77" y="3017598"/>
            <a:ext cx="557340" cy="495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0" y="1101580"/>
            <a:ext cx="527551" cy="477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57" y="1248897"/>
            <a:ext cx="495499" cy="418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826208"/>
            <a:ext cx="9144000" cy="431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545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23528" cy="84190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0" y="0"/>
            <a:ext cx="2339752" cy="843558"/>
          </a:xfrm>
          <a:prstGeom prst="parallelogram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8096" y="4794965"/>
            <a:ext cx="156268" cy="2184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9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9</a:t>
            </a:fld>
            <a:endParaRPr dirty="0"/>
          </a:p>
        </p:txBody>
      </p:sp>
      <p:grpSp>
        <p:nvGrpSpPr>
          <p:cNvPr id="191" name="Group"/>
          <p:cNvGrpSpPr/>
          <p:nvPr/>
        </p:nvGrpSpPr>
        <p:grpSpPr>
          <a:xfrm>
            <a:off x="4106034" y="4789893"/>
            <a:ext cx="970023" cy="233292"/>
            <a:chOff x="-2" y="0"/>
            <a:chExt cx="1734586" cy="233291"/>
          </a:xfrm>
        </p:grpSpPr>
        <p:sp>
          <p:nvSpPr>
            <p:cNvPr id="189" name="Rounded Rectangle"/>
            <p:cNvSpPr/>
            <p:nvPr/>
          </p:nvSpPr>
          <p:spPr>
            <a:xfrm>
              <a:off x="109878" y="0"/>
              <a:ext cx="1458449" cy="223513"/>
            </a:xfrm>
            <a:prstGeom prst="roundRect">
              <a:avLst>
                <a:gd name="adj" fmla="val 16667"/>
              </a:avLst>
            </a:prstGeom>
            <a:noFill/>
            <a:ln w="6350" cap="flat">
              <a:solidFill>
                <a:srgbClr val="FE6B5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DE0000"/>
                    </a:solidFill>
                  </a:ln>
                  <a:noFill/>
                </a:defRPr>
              </a:pPr>
              <a:endParaRPr dirty="0"/>
            </a:p>
          </p:txBody>
        </p:sp>
        <p:sp>
          <p:nvSpPr>
            <p:cNvPr id="190" name="INVESTKAMCHATKA.RU"/>
            <p:cNvSpPr txBox="1"/>
            <p:nvPr/>
          </p:nvSpPr>
          <p:spPr>
            <a:xfrm>
              <a:off x="-2" y="33239"/>
              <a:ext cx="1734586" cy="2000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500" b="1" spc="200">
                  <a:solidFill>
                    <a:srgbClr val="FE6B5C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700" dirty="0">
                  <a:solidFill>
                    <a:srgbClr val="FF4B4B"/>
                  </a:solidFill>
                </a:rPr>
                <a:t>KAMGOV.RU</a:t>
              </a:r>
            </a:p>
          </p:txBody>
        </p:sp>
      </p:grpSp>
      <p:grpSp>
        <p:nvGrpSpPr>
          <p:cNvPr id="67" name="Group"/>
          <p:cNvGrpSpPr/>
          <p:nvPr/>
        </p:nvGrpSpPr>
        <p:grpSpPr>
          <a:xfrm>
            <a:off x="474705" y="154214"/>
            <a:ext cx="496895" cy="567998"/>
            <a:chOff x="-5080217" y="2065516"/>
            <a:chExt cx="733016" cy="837907"/>
          </a:xfrm>
          <a:effectLst/>
        </p:grpSpPr>
        <p:sp>
          <p:nvSpPr>
            <p:cNvPr id="68" name="Rectangle"/>
            <p:cNvSpPr/>
            <p:nvPr/>
          </p:nvSpPr>
          <p:spPr>
            <a:xfrm>
              <a:off x="-5037539" y="2065516"/>
              <a:ext cx="655201" cy="7200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69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-5080217" y="2109262"/>
              <a:ext cx="733016" cy="794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" name="Параллелограмм 69"/>
          <p:cNvSpPr/>
          <p:nvPr/>
        </p:nvSpPr>
        <p:spPr>
          <a:xfrm>
            <a:off x="1231653" y="-1651"/>
            <a:ext cx="2339752" cy="843558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1" name="Параллелограмм 70"/>
          <p:cNvSpPr/>
          <p:nvPr/>
        </p:nvSpPr>
        <p:spPr>
          <a:xfrm>
            <a:off x="1349388" y="-1651"/>
            <a:ext cx="2339752" cy="843558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2" name="Параллелограмм 71"/>
          <p:cNvSpPr/>
          <p:nvPr/>
        </p:nvSpPr>
        <p:spPr>
          <a:xfrm>
            <a:off x="1520377" y="-1651"/>
            <a:ext cx="2339752" cy="843558"/>
          </a:xfrm>
          <a:prstGeom prst="parallelogram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5" name="Параллелограмм 74"/>
          <p:cNvSpPr/>
          <p:nvPr/>
        </p:nvSpPr>
        <p:spPr>
          <a:xfrm>
            <a:off x="2073676" y="-127464"/>
            <a:ext cx="7070324" cy="84355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0" name="ТУРИЗМ"/>
          <p:cNvSpPr txBox="1"/>
          <p:nvPr/>
        </p:nvSpPr>
        <p:spPr>
          <a:xfrm>
            <a:off x="1784623" y="2741"/>
            <a:ext cx="726603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i="1" dirty="0" smtClean="0">
                <a:latin typeface="Myriad Pro Cond" panose="020B0506030403020204" pitchFamily="34" charset="0"/>
              </a:rPr>
              <a:t>РЕГИОНАЛЬНЫЙ ПОРТАЛ</a:t>
            </a:r>
          </a:p>
        </p:txBody>
      </p:sp>
      <p:sp>
        <p:nvSpPr>
          <p:cNvPr id="76" name="ТУРИЗМ"/>
          <p:cNvSpPr txBox="1"/>
          <p:nvPr/>
        </p:nvSpPr>
        <p:spPr>
          <a:xfrm>
            <a:off x="1672069" y="514243"/>
            <a:ext cx="375913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en-US" sz="1200" b="0" i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anose="020B0506030403020204" pitchFamily="34" charset="0"/>
              </a:rPr>
              <a:t>Regulation.kamgov.ru</a:t>
            </a:r>
            <a:endParaRPr lang="ru-RU" sz="1200" b="0" i="1" spc="300" dirty="0">
              <a:solidFill>
                <a:schemeClr val="tx1">
                  <a:lumMod val="50000"/>
                  <a:lumOff val="50000"/>
                </a:schemeClr>
              </a:solidFill>
              <a:latin typeface="Myriad Pro Cond" panose="020B0506030403020204" pitchFamily="34" charset="0"/>
            </a:endParaRPr>
          </a:p>
        </p:txBody>
      </p:sp>
      <p:sp>
        <p:nvSpPr>
          <p:cNvPr id="39" name="ТУРИЗМ"/>
          <p:cNvSpPr txBox="1"/>
          <p:nvPr/>
        </p:nvSpPr>
        <p:spPr>
          <a:xfrm>
            <a:off x="622559" y="1677802"/>
            <a:ext cx="1980863" cy="1098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Внедрена методика оценки выгод и стандартных издержек хозяйствующих субъектов и калькулятор расчёта выгод и издержек</a:t>
            </a:r>
            <a:endParaRPr lang="ru-RU" sz="1500" dirty="0" smtClean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sp>
        <p:nvSpPr>
          <p:cNvPr id="40" name="ТУРИЗМ"/>
          <p:cNvSpPr txBox="1"/>
          <p:nvPr/>
        </p:nvSpPr>
        <p:spPr>
          <a:xfrm>
            <a:off x="622559" y="3616055"/>
            <a:ext cx="1940256" cy="1265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Нормативно закреплена процедура урегулирования разногласий при проведении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ОРВ проектов </a:t>
            </a: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актов и экспертизы действующих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актов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7246" y="1618340"/>
            <a:ext cx="2304256" cy="1368152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" name="Прямоугольник с двумя скругленными противолежащими углами 44"/>
          <p:cNvSpPr/>
          <p:nvPr/>
        </p:nvSpPr>
        <p:spPr>
          <a:xfrm>
            <a:off x="416002" y="3564652"/>
            <a:ext cx="2304256" cy="1368152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ТУРИЗМ"/>
          <p:cNvSpPr txBox="1"/>
          <p:nvPr/>
        </p:nvSpPr>
        <p:spPr>
          <a:xfrm>
            <a:off x="3699401" y="1964629"/>
            <a:ext cx="2071840" cy="11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Нормативно закреплено </a:t>
            </a: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обязательное наличие заключения об ОРВ для проектов, регулирующих отношения в установленной предметной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области</a:t>
            </a:r>
          </a:p>
        </p:txBody>
      </p:sp>
      <p:sp>
        <p:nvSpPr>
          <p:cNvPr id="50" name="Прямоугольник с двумя скругленными противолежащими углами 49"/>
          <p:cNvSpPr/>
          <p:nvPr/>
        </p:nvSpPr>
        <p:spPr>
          <a:xfrm>
            <a:off x="3470343" y="1807070"/>
            <a:ext cx="2304256" cy="1368152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2" name="ТУРИЗМ"/>
          <p:cNvSpPr txBox="1"/>
          <p:nvPr/>
        </p:nvSpPr>
        <p:spPr>
          <a:xfrm>
            <a:off x="7011099" y="1903546"/>
            <a:ext cx="2079870" cy="925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Нормативно определен механизм для систематического проведения оценки проектов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актов</a:t>
            </a:r>
          </a:p>
        </p:txBody>
      </p:sp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6660108" y="1667145"/>
            <a:ext cx="2304256" cy="1368152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4" name="ТУРИЗМ"/>
          <p:cNvSpPr txBox="1"/>
          <p:nvPr/>
        </p:nvSpPr>
        <p:spPr>
          <a:xfrm>
            <a:off x="6849816" y="3809483"/>
            <a:ext cx="2071840" cy="931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>
                <a:solidFill>
                  <a:srgbClr val="002060"/>
                </a:solidFill>
                <a:latin typeface="Myriad Pro Cond" panose="020B0506030403020204" pitchFamily="34" charset="0"/>
              </a:rPr>
              <a:t>Разработаны подробные методические рекомендации для разработчиков актов по проведению </a:t>
            </a: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оценки</a:t>
            </a: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6685207" y="3729088"/>
            <a:ext cx="2309638" cy="1228156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6" name="ТУРИЗМ"/>
          <p:cNvSpPr txBox="1"/>
          <p:nvPr/>
        </p:nvSpPr>
        <p:spPr>
          <a:xfrm>
            <a:off x="4200045" y="3979209"/>
            <a:ext cx="2071840" cy="5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Проводятся 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обучающие </a:t>
            </a:r>
          </a:p>
          <a:p>
            <a:pPr>
              <a:lnSpc>
                <a:spcPts val="1300"/>
              </a:lnSpc>
            </a:pPr>
            <a:r>
              <a:rPr lang="ru-RU" sz="1500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мероприятия</a:t>
            </a:r>
          </a:p>
        </p:txBody>
      </p:sp>
      <p:sp>
        <p:nvSpPr>
          <p:cNvPr id="57" name="Прямоугольник с двумя скругленными противолежащими углами 56"/>
          <p:cNvSpPr/>
          <p:nvPr/>
        </p:nvSpPr>
        <p:spPr>
          <a:xfrm>
            <a:off x="3571405" y="3864532"/>
            <a:ext cx="2318209" cy="821825"/>
          </a:xfrm>
          <a:prstGeom prst="round2DiagRect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9" name="Picture 2" descr="http://sovet27.ru/media/cache/9d/c2/9dc2c9b7ed76c83857b17d30f38b91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32008" r="67871" b="26809"/>
          <a:stretch/>
        </p:blipFill>
        <p:spPr bwMode="auto">
          <a:xfrm>
            <a:off x="8151664" y="-38124"/>
            <a:ext cx="656432" cy="6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83" y="3140339"/>
            <a:ext cx="451126" cy="483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91829"/>
            <a:ext cx="498175" cy="506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32" y="1087460"/>
            <a:ext cx="585291" cy="487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77" y="3017598"/>
            <a:ext cx="557340" cy="495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0" y="1101580"/>
            <a:ext cx="527551" cy="477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57" y="1248897"/>
            <a:ext cx="495499" cy="4182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74" y="883341"/>
            <a:ext cx="9061595" cy="426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83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6554</TotalTime>
  <Words>682</Words>
  <Application>Microsoft Office PowerPoint</Application>
  <PresentationFormat>Экран (16:9)</PresentationFormat>
  <Paragraphs>126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 Narrow</vt:lpstr>
      <vt:lpstr>Arial</vt:lpstr>
      <vt:lpstr>Wingdings</vt:lpstr>
      <vt:lpstr>Calibri</vt:lpstr>
      <vt:lpstr>Myriad Pro Cond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Балясный Марк Владимирович</dc:creator>
  <cp:keywords/>
  <dc:description/>
  <cp:lastModifiedBy>Лапицкая Виктория Валерьевна</cp:lastModifiedBy>
  <cp:revision>298</cp:revision>
  <cp:lastPrinted>2018-09-28T01:47:07Z</cp:lastPrinted>
  <dcterms:modified xsi:type="dcterms:W3CDTF">2018-10-18T01:19:22Z</dcterms:modified>
  <cp:category/>
</cp:coreProperties>
</file>