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0" r:id="rId3"/>
    <p:sldId id="261" r:id="rId4"/>
    <p:sldId id="262" r:id="rId5"/>
    <p:sldId id="258" r:id="rId6"/>
    <p:sldId id="263" r:id="rId7"/>
    <p:sldId id="256" r:id="rId8"/>
    <p:sldId id="264" r:id="rId9"/>
    <p:sldId id="265" r:id="rId10"/>
    <p:sldId id="266" r:id="rId11"/>
    <p:sldId id="267" r:id="rId12"/>
    <p:sldId id="274" r:id="rId13"/>
    <p:sldId id="268" r:id="rId14"/>
    <p:sldId id="269" r:id="rId15"/>
    <p:sldId id="280" r:id="rId16"/>
    <p:sldId id="270" r:id="rId17"/>
    <p:sldId id="271" r:id="rId18"/>
    <p:sldId id="272" r:id="rId19"/>
    <p:sldId id="277" r:id="rId20"/>
    <p:sldId id="276" r:id="rId21"/>
    <p:sldId id="273" r:id="rId22"/>
    <p:sldId id="275"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333" autoAdjust="0"/>
  </p:normalViewPr>
  <p:slideViewPr>
    <p:cSldViewPr>
      <p:cViewPr varScale="1">
        <p:scale>
          <a:sx n="108" d="100"/>
          <a:sy n="108" d="100"/>
        </p:scale>
        <p:origin x="-17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79E40AE-69F5-45C2-8FE8-B3095F8E40DB}" type="datetimeFigureOut">
              <a:rPr lang="ru-RU" smtClean="0"/>
              <a:t>11.11.2016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9F880-1EFD-48A9-A975-B2F44F47F3FC}"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9E40AE-69F5-45C2-8FE8-B3095F8E40DB}" type="datetimeFigureOut">
              <a:rPr lang="ru-RU" smtClean="0"/>
              <a:t>11.11.2016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9F880-1EFD-48A9-A975-B2F44F47F3F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9E40AE-69F5-45C2-8FE8-B3095F8E40DB}" type="datetimeFigureOut">
              <a:rPr lang="ru-RU" smtClean="0"/>
              <a:t>11.11.2016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9F880-1EFD-48A9-A975-B2F44F47F3F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9E40AE-69F5-45C2-8FE8-B3095F8E40DB}" type="datetimeFigureOut">
              <a:rPr lang="ru-RU" smtClean="0"/>
              <a:t>11.11.2016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9F880-1EFD-48A9-A975-B2F44F47F3F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79E40AE-69F5-45C2-8FE8-B3095F8E40DB}" type="datetimeFigureOut">
              <a:rPr lang="ru-RU" smtClean="0"/>
              <a:t>11.11.2016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9F880-1EFD-48A9-A975-B2F44F47F3F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79E40AE-69F5-45C2-8FE8-B3095F8E40DB}" type="datetimeFigureOut">
              <a:rPr lang="ru-RU" smtClean="0"/>
              <a:t>11.11.2016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79F880-1EFD-48A9-A975-B2F44F47F3F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79E40AE-69F5-45C2-8FE8-B3095F8E40DB}" type="datetimeFigureOut">
              <a:rPr lang="ru-RU" smtClean="0"/>
              <a:t>11.11.2016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79F880-1EFD-48A9-A975-B2F44F47F3F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79E40AE-69F5-45C2-8FE8-B3095F8E40DB}" type="datetimeFigureOut">
              <a:rPr lang="ru-RU" smtClean="0"/>
              <a:t>11.11.2016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79F880-1EFD-48A9-A975-B2F44F47F3F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79E40AE-69F5-45C2-8FE8-B3095F8E40DB}" type="datetimeFigureOut">
              <a:rPr lang="ru-RU" smtClean="0"/>
              <a:t>11.11.2016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79F880-1EFD-48A9-A975-B2F44F47F3F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9E40AE-69F5-45C2-8FE8-B3095F8E40DB}" type="datetimeFigureOut">
              <a:rPr lang="ru-RU" smtClean="0"/>
              <a:t>11.11.2016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79F880-1EFD-48A9-A975-B2F44F47F3F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9E40AE-69F5-45C2-8FE8-B3095F8E40DB}" type="datetimeFigureOut">
              <a:rPr lang="ru-RU" smtClean="0"/>
              <a:t>11.11.2016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79F880-1EFD-48A9-A975-B2F44F47F3F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E40AE-69F5-45C2-8FE8-B3095F8E40DB}" type="datetimeFigureOut">
              <a:rPr lang="ru-RU" smtClean="0"/>
              <a:t>11.11.2016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9F880-1EFD-48A9-A975-B2F44F47F3F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785926"/>
            <a:ext cx="8229600" cy="1500190"/>
          </a:xfrm>
        </p:spPr>
        <p:txBody>
          <a:bodyPr>
            <a:noAutofit/>
          </a:bodyPr>
          <a:lstStyle/>
          <a:p>
            <a:r>
              <a:rPr lang="ru-RU" sz="2400" b="1" baseline="0" dirty="0" err="1" smtClean="0">
                <a:solidFill>
                  <a:schemeClr val="tx1"/>
                </a:solidFill>
                <a:latin typeface="Arial Narrow" pitchFamily="34" charset="0"/>
              </a:rPr>
              <a:t>Пилотный</a:t>
            </a:r>
            <a:r>
              <a:rPr lang="ru-RU" sz="2400" b="1" baseline="0" dirty="0" smtClean="0">
                <a:solidFill>
                  <a:schemeClr val="tx1"/>
                </a:solidFill>
                <a:latin typeface="Arial Narrow" pitchFamily="34" charset="0"/>
              </a:rPr>
              <a:t> проект </a:t>
            </a:r>
            <a:br>
              <a:rPr lang="ru-RU" sz="2400" b="1" baseline="0" dirty="0" smtClean="0">
                <a:solidFill>
                  <a:schemeClr val="tx1"/>
                </a:solidFill>
                <a:latin typeface="Arial Narrow" pitchFamily="34" charset="0"/>
              </a:rPr>
            </a:br>
            <a:r>
              <a:rPr lang="ru-RU" sz="2400" b="1" baseline="0" dirty="0" smtClean="0">
                <a:solidFill>
                  <a:schemeClr val="tx1"/>
                </a:solidFill>
                <a:latin typeface="Arial Narrow" pitchFamily="34" charset="0"/>
              </a:rPr>
              <a:t>«Добровольное и конфиденциальное консультирование и тестирование на ВИЧ-инфекцию на ЮУЖД»</a:t>
            </a:r>
            <a:endParaRPr lang="ru-RU" sz="2400" b="1" dirty="0">
              <a:latin typeface="Arial Narrow" pitchFamily="34" charset="0"/>
            </a:endParaRPr>
          </a:p>
        </p:txBody>
      </p:sp>
      <p:sp>
        <p:nvSpPr>
          <p:cNvPr id="3" name="Содержимое 2"/>
          <p:cNvSpPr>
            <a:spLocks noGrp="1"/>
          </p:cNvSpPr>
          <p:nvPr>
            <p:ph idx="1"/>
          </p:nvPr>
        </p:nvSpPr>
        <p:spPr>
          <a:xfrm>
            <a:off x="3714744" y="4714884"/>
            <a:ext cx="4972056" cy="1411279"/>
          </a:xfrm>
        </p:spPr>
        <p:txBody>
          <a:bodyPr>
            <a:normAutofit/>
          </a:bodyPr>
          <a:lstStyle/>
          <a:p>
            <a:pPr>
              <a:buNone/>
            </a:pPr>
            <a:r>
              <a:rPr lang="ru-RU" sz="1800" dirty="0" smtClean="0">
                <a:latin typeface="Arial Narrow" pitchFamily="34" charset="0"/>
              </a:rPr>
              <a:t>17.11.2016</a:t>
            </a:r>
          </a:p>
          <a:p>
            <a:pPr>
              <a:buNone/>
            </a:pPr>
            <a:r>
              <a:rPr lang="ru-RU" sz="1800" dirty="0" smtClean="0">
                <a:latin typeface="Arial Narrow" pitchFamily="34" charset="0"/>
              </a:rPr>
              <a:t>начальник отдела организации медицинской помощи</a:t>
            </a:r>
          </a:p>
          <a:p>
            <a:pPr>
              <a:buNone/>
            </a:pPr>
            <a:r>
              <a:rPr lang="ru-RU" sz="1800" dirty="0" smtClean="0">
                <a:latin typeface="Arial Narrow" pitchFamily="34" charset="0"/>
              </a:rPr>
              <a:t>Южно-Уральской дирекции здравоохранения</a:t>
            </a:r>
          </a:p>
          <a:p>
            <a:pPr>
              <a:buNone/>
            </a:pPr>
            <a:r>
              <a:rPr lang="ru-RU" sz="1800" dirty="0" smtClean="0">
                <a:latin typeface="Arial Narrow" pitchFamily="34" charset="0"/>
              </a:rPr>
              <a:t>Сорокин Анатолий Васильевич</a:t>
            </a:r>
            <a:endParaRPr lang="ru-RU" sz="1800" dirty="0">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00504"/>
            <a:ext cx="8229600" cy="2571768"/>
          </a:xfrm>
        </p:spPr>
        <p:txBody>
          <a:bodyPr>
            <a:normAutofit/>
          </a:bodyPr>
          <a:lstStyle/>
          <a:p>
            <a:r>
              <a:rPr lang="ru-RU" sz="1800" dirty="0">
                <a:latin typeface="Arial Narrow" pitchFamily="34" charset="0"/>
              </a:rPr>
              <a:t>Проводится трансляция видеоматериалов, посвященных популяризации тестирования населения на определение своего ВИЧ-статуса на железнодорожном </a:t>
            </a:r>
            <a:r>
              <a:rPr lang="ru-RU" sz="1800" dirty="0" smtClean="0">
                <a:latin typeface="Arial Narrow" pitchFamily="34" charset="0"/>
              </a:rPr>
              <a:t>вокзале ст. Челябинск</a:t>
            </a:r>
            <a:endParaRPr lang="ru-RU" sz="1800" dirty="0">
              <a:latin typeface="Arial Narrow" pitchFamily="34" charset="0"/>
            </a:endParaRPr>
          </a:p>
        </p:txBody>
      </p:sp>
      <p:pic>
        <p:nvPicPr>
          <p:cNvPr id="21506" name="Picture 2" descr="C:\связи с общественностью\Фото\вокзал\08120037.JPG"/>
          <p:cNvPicPr>
            <a:picLocks noChangeAspect="1" noChangeArrowheads="1"/>
          </p:cNvPicPr>
          <p:nvPr/>
        </p:nvPicPr>
        <p:blipFill>
          <a:blip r:embed="rId2"/>
          <a:srcRect/>
          <a:stretch>
            <a:fillRect/>
          </a:stretch>
        </p:blipFill>
        <p:spPr bwMode="auto">
          <a:xfrm>
            <a:off x="4857752" y="500042"/>
            <a:ext cx="4000529" cy="3000396"/>
          </a:xfrm>
          <a:prstGeom prst="rect">
            <a:avLst/>
          </a:prstGeom>
          <a:noFill/>
        </p:spPr>
      </p:pic>
      <p:pic>
        <p:nvPicPr>
          <p:cNvPr id="21507" name="Picture 3" descr="C:\связи с общественностью\Фото\вокзал\2007-11-02 Vokzal 049.jpg"/>
          <p:cNvPicPr>
            <a:picLocks noChangeAspect="1" noChangeArrowheads="1"/>
          </p:cNvPicPr>
          <p:nvPr/>
        </p:nvPicPr>
        <p:blipFill>
          <a:blip r:embed="rId3" cstate="print"/>
          <a:srcRect/>
          <a:stretch>
            <a:fillRect/>
          </a:stretch>
        </p:blipFill>
        <p:spPr bwMode="auto">
          <a:xfrm>
            <a:off x="214282" y="500042"/>
            <a:ext cx="4404879" cy="292895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4857760"/>
            <a:ext cx="8572560" cy="1714512"/>
          </a:xfrm>
        </p:spPr>
        <p:txBody>
          <a:bodyPr>
            <a:normAutofit/>
          </a:bodyPr>
          <a:lstStyle/>
          <a:p>
            <a:r>
              <a:rPr lang="ru-RU" sz="1800" dirty="0" smtClean="0">
                <a:latin typeface="Arial Narrow" pitchFamily="34" charset="0"/>
              </a:rPr>
              <a:t>На подготовительном этапе получили информацию о ВИЧ и </a:t>
            </a:r>
            <a:r>
              <a:rPr lang="ru-RU" sz="1800" dirty="0" err="1" smtClean="0">
                <a:latin typeface="Arial Narrow" pitchFamily="34" charset="0"/>
              </a:rPr>
              <a:t>СПИДе</a:t>
            </a:r>
            <a:r>
              <a:rPr lang="ru-RU" sz="1800" dirty="0" smtClean="0">
                <a:latin typeface="Arial Narrow" pitchFamily="34" charset="0"/>
              </a:rPr>
              <a:t> </a:t>
            </a:r>
            <a:r>
              <a:rPr lang="ru-RU" sz="1800" dirty="0" err="1" smtClean="0">
                <a:latin typeface="Arial Narrow" pitchFamily="34" charset="0"/>
              </a:rPr>
              <a:t>и</a:t>
            </a:r>
            <a:r>
              <a:rPr lang="ru-RU" sz="1800" dirty="0" smtClean="0">
                <a:latin typeface="Arial Narrow" pitchFamily="34" charset="0"/>
              </a:rPr>
              <a:t> предложение пройти добровольное тестирование на ВИЧ-инфекцию 1300 работников ОАО «РЖД».</a:t>
            </a:r>
          </a:p>
          <a:p>
            <a:r>
              <a:rPr lang="ru-RU" sz="1800" dirty="0" smtClean="0">
                <a:latin typeface="Arial Narrow" pitchFamily="34" charset="0"/>
              </a:rPr>
              <a:t>26 </a:t>
            </a:r>
            <a:r>
              <a:rPr lang="ru-RU" sz="1800" dirty="0">
                <a:latin typeface="Arial Narrow" pitchFamily="34" charset="0"/>
              </a:rPr>
              <a:t>сентября проведена </a:t>
            </a:r>
            <a:r>
              <a:rPr lang="ru-RU" sz="1800" dirty="0" err="1">
                <a:latin typeface="Arial Narrow" pitchFamily="34" charset="0"/>
              </a:rPr>
              <a:t>пилотная</a:t>
            </a:r>
            <a:r>
              <a:rPr lang="ru-RU" sz="1800" dirty="0">
                <a:latin typeface="Arial Narrow" pitchFamily="34" charset="0"/>
              </a:rPr>
              <a:t> акция  «Добровольное и конфиденциальное консультирование и тестирование на ВИЧ-инфекцию на рабочих местах» среди работников Южно-Уральской железной дороги</a:t>
            </a:r>
            <a:r>
              <a:rPr lang="ru-RU" sz="1800" dirty="0" smtClean="0">
                <a:latin typeface="Arial Narrow" pitchFamily="34" charset="0"/>
              </a:rPr>
              <a:t>.</a:t>
            </a:r>
            <a:endParaRPr lang="ru-RU" sz="1800" dirty="0">
              <a:latin typeface="Arial Narrow" pitchFamily="34" charset="0"/>
            </a:endParaRPr>
          </a:p>
        </p:txBody>
      </p:sp>
      <p:pic>
        <p:nvPicPr>
          <p:cNvPr id="20482" name="Picture 2" descr="C:\Users\chel-vrach1\Downloads\IMG_7972.JPG"/>
          <p:cNvPicPr>
            <a:picLocks noChangeAspect="1" noChangeArrowheads="1"/>
          </p:cNvPicPr>
          <p:nvPr/>
        </p:nvPicPr>
        <p:blipFill>
          <a:blip r:embed="rId2"/>
          <a:srcRect/>
          <a:stretch>
            <a:fillRect/>
          </a:stretch>
        </p:blipFill>
        <p:spPr bwMode="auto">
          <a:xfrm>
            <a:off x="1629298" y="357167"/>
            <a:ext cx="6218993" cy="414340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chel-vrach1\Downloads\IMG_7978.JPG"/>
          <p:cNvPicPr>
            <a:picLocks noGrp="1" noChangeAspect="1" noChangeArrowheads="1"/>
          </p:cNvPicPr>
          <p:nvPr>
            <p:ph idx="1"/>
          </p:nvPr>
        </p:nvPicPr>
        <p:blipFill>
          <a:blip r:embed="rId2"/>
          <a:srcRect/>
          <a:stretch>
            <a:fillRect/>
          </a:stretch>
        </p:blipFill>
        <p:spPr bwMode="auto">
          <a:xfrm>
            <a:off x="928662" y="214290"/>
            <a:ext cx="6786610" cy="4521579"/>
          </a:xfrm>
          <a:prstGeom prst="rect">
            <a:avLst/>
          </a:prstGeom>
          <a:noFill/>
        </p:spPr>
      </p:pic>
      <p:sp>
        <p:nvSpPr>
          <p:cNvPr id="5" name="Прямоугольник 4"/>
          <p:cNvSpPr/>
          <p:nvPr/>
        </p:nvSpPr>
        <p:spPr>
          <a:xfrm>
            <a:off x="500034" y="5000636"/>
            <a:ext cx="8286776" cy="1200329"/>
          </a:xfrm>
          <a:prstGeom prst="rect">
            <a:avLst/>
          </a:prstGeom>
        </p:spPr>
        <p:txBody>
          <a:bodyPr wrap="square">
            <a:spAutoFit/>
          </a:bodyPr>
          <a:lstStyle/>
          <a:p>
            <a:r>
              <a:rPr lang="ru-RU" dirty="0" smtClean="0"/>
              <a:t>с 7-00 до 12-00 часов московского времени перед административным зданием эксплуатационного локомотивного депо ст. Челябинск  в мобильном пункте (одно рабочее место) и здравпункте локомотивного депо (два рабочих места) прошли </a:t>
            </a:r>
            <a:r>
              <a:rPr lang="ru-RU" dirty="0" smtClean="0">
                <a:latin typeface="Arial Narrow" pitchFamily="34" charset="0"/>
              </a:rPr>
              <a:t>консультирование</a:t>
            </a:r>
            <a:r>
              <a:rPr lang="ru-RU" dirty="0" smtClean="0"/>
              <a:t> и тестирование 187 человек.</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14818"/>
            <a:ext cx="8229600" cy="1911345"/>
          </a:xfrm>
        </p:spPr>
        <p:txBody>
          <a:bodyPr>
            <a:normAutofit/>
          </a:bodyPr>
          <a:lstStyle/>
          <a:p>
            <a:r>
              <a:rPr lang="ru-RU" sz="1800" dirty="0">
                <a:latin typeface="Arial Narrow" pitchFamily="34" charset="0"/>
              </a:rPr>
              <a:t>с 12-00 до 14-00 часов московского времени в актовом зале административного здания Челябинского региона прошло совещание (координаторы совещания Международная организация труда, Министерство здравоохранения Челябинской области, областной центр борьбы со </a:t>
            </a:r>
            <a:r>
              <a:rPr lang="ru-RU" sz="1800" dirty="0" err="1">
                <a:latin typeface="Arial Narrow" pitchFamily="34" charset="0"/>
              </a:rPr>
              <a:t>СПИДом</a:t>
            </a:r>
            <a:r>
              <a:rPr lang="ru-RU" sz="1800" dirty="0">
                <a:latin typeface="Arial Narrow" pitchFamily="34" charset="0"/>
              </a:rPr>
              <a:t>, </a:t>
            </a:r>
            <a:r>
              <a:rPr lang="ru-RU" sz="1800" dirty="0" smtClean="0">
                <a:latin typeface="Arial Narrow" pitchFamily="34" charset="0"/>
              </a:rPr>
              <a:t>Южно-Уральская дирекция здравоохранения</a:t>
            </a:r>
            <a:r>
              <a:rPr lang="ru-RU" sz="1800" dirty="0">
                <a:latin typeface="Arial Narrow" pitchFamily="34" charset="0"/>
              </a:rPr>
              <a:t>). </a:t>
            </a:r>
            <a:endParaRPr lang="ru-RU" sz="1800" dirty="0" smtClean="0">
              <a:latin typeface="Arial Narrow" pitchFamily="34" charset="0"/>
            </a:endParaRPr>
          </a:p>
          <a:p>
            <a:r>
              <a:rPr lang="ru-RU" sz="1800" dirty="0" smtClean="0">
                <a:latin typeface="Arial Narrow" pitchFamily="34" charset="0"/>
              </a:rPr>
              <a:t>Присутствовало </a:t>
            </a:r>
            <a:r>
              <a:rPr lang="ru-RU" sz="1800" dirty="0">
                <a:latin typeface="Arial Narrow" pitchFamily="34" charset="0"/>
              </a:rPr>
              <a:t>200 </a:t>
            </a:r>
            <a:r>
              <a:rPr lang="ru-RU" sz="1800" dirty="0" smtClean="0">
                <a:latin typeface="Arial Narrow" pitchFamily="34" charset="0"/>
              </a:rPr>
              <a:t>лидеров различных предприятий полигона ЮУЖД.</a:t>
            </a:r>
            <a:endParaRPr lang="ru-RU" sz="1800" dirty="0">
              <a:latin typeface="Arial Narrow" pitchFamily="34" charset="0"/>
            </a:endParaRPr>
          </a:p>
          <a:p>
            <a:endParaRPr lang="ru-RU" dirty="0"/>
          </a:p>
        </p:txBody>
      </p:sp>
      <p:pic>
        <p:nvPicPr>
          <p:cNvPr id="25602" name="Picture 2" descr="D:\ответы\РДМО 2016 год\акция ВИЧ\сентябрь-декабрь\ФотоРЖД\IMG_7996.JPG"/>
          <p:cNvPicPr>
            <a:picLocks noChangeAspect="1" noChangeArrowheads="1"/>
          </p:cNvPicPr>
          <p:nvPr/>
        </p:nvPicPr>
        <p:blipFill>
          <a:blip r:embed="rId2" cstate="print"/>
          <a:srcRect/>
          <a:stretch>
            <a:fillRect/>
          </a:stretch>
        </p:blipFill>
        <p:spPr bwMode="auto">
          <a:xfrm>
            <a:off x="1428728" y="285728"/>
            <a:ext cx="5786478" cy="38576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2928934"/>
            <a:ext cx="7901014" cy="3697295"/>
          </a:xfrm>
        </p:spPr>
        <p:txBody>
          <a:bodyPr>
            <a:normAutofit fontScale="70000" lnSpcReduction="20000"/>
          </a:bodyPr>
          <a:lstStyle/>
          <a:p>
            <a:pPr lvl="0"/>
            <a:r>
              <a:rPr lang="ru-RU" sz="2600" dirty="0">
                <a:latin typeface="Arial Narrow" pitchFamily="34" charset="0"/>
              </a:rPr>
              <a:t>Показ образовательного фильма МОТ «Уроки для взрослых».</a:t>
            </a:r>
          </a:p>
          <a:p>
            <a:pPr lvl="0"/>
            <a:r>
              <a:rPr lang="ru-RU" sz="2600" dirty="0">
                <a:latin typeface="Arial Narrow" pitchFamily="34" charset="0"/>
              </a:rPr>
              <a:t>Приветственные слова:</a:t>
            </a:r>
          </a:p>
          <a:p>
            <a:r>
              <a:rPr lang="ru-RU" sz="2600" dirty="0">
                <a:latin typeface="Arial Narrow" pitchFamily="34" charset="0"/>
              </a:rPr>
              <a:t>-  первого заместителя Министра здравоохранения Челябинской области Щетинина Виталия Борисовича.,</a:t>
            </a:r>
          </a:p>
          <a:p>
            <a:r>
              <a:rPr lang="ru-RU" sz="2600" dirty="0">
                <a:latin typeface="Arial Narrow" pitchFamily="34" charset="0"/>
              </a:rPr>
              <a:t>- заместителя руководителя Управления </a:t>
            </a:r>
            <a:r>
              <a:rPr lang="ru-RU" sz="2600" dirty="0" err="1">
                <a:latin typeface="Arial Narrow" pitchFamily="34" charset="0"/>
              </a:rPr>
              <a:t>Роспотребнадзора</a:t>
            </a:r>
            <a:r>
              <a:rPr lang="ru-RU" sz="2600" dirty="0">
                <a:latin typeface="Arial Narrow" pitchFamily="34" charset="0"/>
              </a:rPr>
              <a:t> по Челябинской области </a:t>
            </a:r>
            <a:r>
              <a:rPr lang="ru-RU" sz="2600" dirty="0" err="1">
                <a:latin typeface="Arial Narrow" pitchFamily="34" charset="0"/>
              </a:rPr>
              <a:t>Лучининой</a:t>
            </a:r>
            <a:r>
              <a:rPr lang="ru-RU" sz="2600" dirty="0">
                <a:latin typeface="Arial Narrow" pitchFamily="34" charset="0"/>
              </a:rPr>
              <a:t> Светланы Васильевны,</a:t>
            </a:r>
          </a:p>
          <a:p>
            <a:r>
              <a:rPr lang="ru-RU" sz="2600" dirty="0">
                <a:latin typeface="Arial Narrow" pitchFamily="34" charset="0"/>
              </a:rPr>
              <a:t>- сообщение главного врача областного центра СПИД Маргариты Владимировны </a:t>
            </a:r>
            <a:r>
              <a:rPr lang="ru-RU" sz="2600" dirty="0" err="1">
                <a:latin typeface="Arial Narrow" pitchFamily="34" charset="0"/>
              </a:rPr>
              <a:t>Радзиховской</a:t>
            </a:r>
            <a:r>
              <a:rPr lang="ru-RU" sz="2600" dirty="0">
                <a:latin typeface="Arial Narrow" pitchFamily="34" charset="0"/>
              </a:rPr>
              <a:t> «Эпидемиологическая ситуация по ВИЧ-инфекции в Челябинской области»,</a:t>
            </a:r>
          </a:p>
          <a:p>
            <a:r>
              <a:rPr lang="ru-RU" sz="2600" dirty="0">
                <a:latin typeface="Arial Narrow" pitchFamily="34" charset="0"/>
              </a:rPr>
              <a:t>- сообщение координатора программ по ВИЧ в сфере труда Бюро МОТ Екатерины Витальевны Ивановой «Роль ОАО «Российские железные дороги» в профилактике распространения ВИЧ-инфекции среди работающего населения в России».</a:t>
            </a:r>
          </a:p>
          <a:p>
            <a:r>
              <a:rPr lang="ru-RU" sz="2600" dirty="0">
                <a:latin typeface="Arial Narrow" pitchFamily="34" charset="0"/>
              </a:rPr>
              <a:t>В здравпункте отделения дороги проводилось конфиденциальное консультирование и тестирование – </a:t>
            </a:r>
            <a:r>
              <a:rPr lang="ru-RU" sz="2600" dirty="0" smtClean="0">
                <a:latin typeface="Arial Narrow" pitchFamily="34" charset="0"/>
              </a:rPr>
              <a:t>32 </a:t>
            </a:r>
            <a:r>
              <a:rPr lang="ru-RU" sz="2600" dirty="0">
                <a:latin typeface="Arial Narrow" pitchFamily="34" charset="0"/>
              </a:rPr>
              <a:t>человек.</a:t>
            </a:r>
          </a:p>
          <a:p>
            <a:endParaRPr lang="ru-RU" dirty="0"/>
          </a:p>
        </p:txBody>
      </p:sp>
      <p:pic>
        <p:nvPicPr>
          <p:cNvPr id="26626" name="Picture 2" descr="D:\ответы\РДМО 2016 год\акция ВИЧ\сентябрь-декабрь\IMG_8000.jpg"/>
          <p:cNvPicPr>
            <a:picLocks noChangeAspect="1" noChangeArrowheads="1"/>
          </p:cNvPicPr>
          <p:nvPr/>
        </p:nvPicPr>
        <p:blipFill>
          <a:blip r:embed="rId2"/>
          <a:srcRect/>
          <a:stretch>
            <a:fillRect/>
          </a:stretch>
        </p:blipFill>
        <p:spPr bwMode="auto">
          <a:xfrm>
            <a:off x="4643438" y="214290"/>
            <a:ext cx="3976630" cy="2650051"/>
          </a:xfrm>
          <a:prstGeom prst="rect">
            <a:avLst/>
          </a:prstGeom>
          <a:noFill/>
        </p:spPr>
      </p:pic>
      <p:pic>
        <p:nvPicPr>
          <p:cNvPr id="26627" name="Picture 3" descr="D:\ответы\РДМО 2016 год\акция ВИЧ\сентябрь-декабрь\IMG_8023.jpg"/>
          <p:cNvPicPr>
            <a:picLocks noChangeAspect="1" noChangeArrowheads="1"/>
          </p:cNvPicPr>
          <p:nvPr/>
        </p:nvPicPr>
        <p:blipFill>
          <a:blip r:embed="rId3"/>
          <a:srcRect/>
          <a:stretch>
            <a:fillRect/>
          </a:stretch>
        </p:blipFill>
        <p:spPr bwMode="auto">
          <a:xfrm>
            <a:off x="357159" y="214290"/>
            <a:ext cx="4000528" cy="266832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429420"/>
          </a:xfrm>
        </p:spPr>
        <p:txBody>
          <a:bodyPr>
            <a:normAutofit fontScale="92500" lnSpcReduction="20000"/>
          </a:bodyPr>
          <a:lstStyle/>
          <a:p>
            <a:r>
              <a:rPr lang="ru-RU" sz="1800" dirty="0" smtClean="0">
                <a:solidFill>
                  <a:srgbClr val="FF0000"/>
                </a:solidFill>
                <a:latin typeface="Arial Narrow" pitchFamily="34" charset="0"/>
              </a:rPr>
              <a:t>http://uralpress.ru/news/2016/09/29/chelyabincy-smogut-za-den-proyti-obsledovanie-i-poluchit-konsultacii-po-profilaktike</a:t>
            </a:r>
          </a:p>
          <a:p>
            <a:r>
              <a:rPr lang="ru-RU" sz="1800" dirty="0" smtClean="0">
                <a:solidFill>
                  <a:srgbClr val="FF0000"/>
                </a:solidFill>
                <a:latin typeface="Arial Narrow" pitchFamily="34" charset="0"/>
              </a:rPr>
              <a:t>Жители Челябинской области смогут сдать тест на ВИЧ-инфекцию на рабочих местах</a:t>
            </a:r>
          </a:p>
          <a:p>
            <a:endParaRPr lang="ru-RU" sz="1800" dirty="0" smtClean="0">
              <a:latin typeface="Arial Narrow" pitchFamily="34" charset="0"/>
            </a:endParaRPr>
          </a:p>
          <a:p>
            <a:r>
              <a:rPr lang="ru-RU" sz="1800" dirty="0" smtClean="0">
                <a:latin typeface="Arial Narrow" pitchFamily="34" charset="0"/>
              </a:rPr>
              <a:t>27/09/2016 - 11:05 Жители Челябинской области могут сдать тест на ВИЧ по пути на работу в рамках проходящей в регионе </a:t>
            </a:r>
            <a:r>
              <a:rPr lang="ru-RU" sz="1800" dirty="0" err="1" smtClean="0">
                <a:latin typeface="Arial Narrow" pitchFamily="34" charset="0"/>
              </a:rPr>
              <a:t>пилотной</a:t>
            </a:r>
            <a:r>
              <a:rPr lang="ru-RU" sz="1800" dirty="0" smtClean="0">
                <a:latin typeface="Arial Narrow" pitchFamily="34" charset="0"/>
              </a:rPr>
              <a:t> акции «Добровольное и конфиденциальное консультирование и тестирование на ВИЧ-инфекцию на рабочих местах».</a:t>
            </a:r>
          </a:p>
          <a:p>
            <a:r>
              <a:rPr lang="ru-RU" sz="1800" dirty="0" smtClean="0">
                <a:latin typeface="Arial Narrow" pitchFamily="34" charset="0"/>
              </a:rPr>
              <a:t>Как сообщили агентству «</a:t>
            </a:r>
            <a:r>
              <a:rPr lang="ru-RU" sz="1800" dirty="0" err="1" smtClean="0">
                <a:latin typeface="Arial Narrow" pitchFamily="34" charset="0"/>
              </a:rPr>
              <a:t>Урал-пресс-информ</a:t>
            </a:r>
            <a:r>
              <a:rPr lang="ru-RU" sz="1800" dirty="0" smtClean="0">
                <a:latin typeface="Arial Narrow" pitchFamily="34" charset="0"/>
              </a:rPr>
              <a:t>» в министерстве здравоохранения, первыми воспользовались таким шансом работники ЮУЖД. «В депо установили мобильный пункт тестирования на ВИЧ. Все желающие могут, идя на работу или возвращаясь после смены, по пути зайти сдать тест на ВИЧ и получить результат в течение 5-10 минут», – рассказала главный специалист по проблемам диагностики и лечения ВИЧ-инфекции </a:t>
            </a:r>
            <a:r>
              <a:rPr lang="ru-RU" sz="1800" dirty="0" err="1" smtClean="0">
                <a:latin typeface="Arial Narrow" pitchFamily="34" charset="0"/>
              </a:rPr>
              <a:t>минздрава</a:t>
            </a:r>
            <a:r>
              <a:rPr lang="ru-RU" sz="1800" dirty="0" smtClean="0">
                <a:latin typeface="Arial Narrow" pitchFamily="34" charset="0"/>
              </a:rPr>
              <a:t> Челябинской области Маргарита </a:t>
            </a:r>
            <a:r>
              <a:rPr lang="ru-RU" sz="1800" dirty="0" err="1" smtClean="0">
                <a:latin typeface="Arial Narrow" pitchFamily="34" charset="0"/>
              </a:rPr>
              <a:t>Радзиховская</a:t>
            </a:r>
            <a:r>
              <a:rPr lang="ru-RU" sz="1800" dirty="0" smtClean="0">
                <a:latin typeface="Arial Narrow" pitchFamily="34" charset="0"/>
              </a:rPr>
              <a:t>.</a:t>
            </a:r>
          </a:p>
          <a:p>
            <a:r>
              <a:rPr lang="ru-RU" sz="1800" dirty="0" smtClean="0">
                <a:latin typeface="Arial Narrow" pitchFamily="34" charset="0"/>
              </a:rPr>
              <a:t>Кроме того, специалисты </a:t>
            </a:r>
            <a:r>
              <a:rPr lang="ru-RU" sz="1800" dirty="0" err="1" smtClean="0">
                <a:latin typeface="Arial Narrow" pitchFamily="34" charset="0"/>
              </a:rPr>
              <a:t>минздрава</a:t>
            </a:r>
            <a:r>
              <a:rPr lang="ru-RU" sz="1800" dirty="0" smtClean="0">
                <a:latin typeface="Arial Narrow" pitchFamily="34" charset="0"/>
              </a:rPr>
              <a:t>, управления </a:t>
            </a:r>
            <a:r>
              <a:rPr lang="ru-RU" sz="1800" dirty="0" err="1" smtClean="0">
                <a:latin typeface="Arial Narrow" pitchFamily="34" charset="0"/>
              </a:rPr>
              <a:t>Роспотребнадзора</a:t>
            </a:r>
            <a:r>
              <a:rPr lang="ru-RU" sz="1800" dirty="0" smtClean="0">
                <a:latin typeface="Arial Narrow" pitchFamily="34" charset="0"/>
              </a:rPr>
              <a:t> и международной организации труда рассказали работникам депо о том, что такое ВИЧ и СПИД, о механизмах заражениях, способах профилактики и принципах правильного отношения к заболеванию и заболевшим людям.</a:t>
            </a:r>
          </a:p>
          <a:p>
            <a:r>
              <a:rPr lang="ru-RU" sz="1800" dirty="0" smtClean="0">
                <a:latin typeface="Arial Narrow" pitchFamily="34" charset="0"/>
              </a:rPr>
              <a:t>Первый заместитель министра здравоохранения Челябинской области Виталий Щетинин констатировал, что на сегодня в регионе сложилась тревожная ситуация по ВИЧ-инфекции. «Намечается тенденция смещения эпицентра эпидемии в старшие возрастные группы. Средний возраст выявленных пациентов 32-34 года», - отметил Щетинин. И здесь важно разъяснить людям всю серьезность ситуации.</a:t>
            </a:r>
          </a:p>
          <a:p>
            <a:r>
              <a:rPr lang="ru-RU" sz="1800" dirty="0" smtClean="0">
                <a:latin typeface="Arial Narrow" pitchFamily="34" charset="0"/>
              </a:rPr>
              <a:t>По словам замминистра, многие заболевшие не имеют клинических проявлений болезни, долгое время не знают о своем диагнозе, не получают необходимое лечение и становятся источником заражения окружающих. Он отмечает, что от заражения сегодня не застрахован никто, но надо понимать, что на сегодня ВИЧ – не приговор. «Современная медицина позволяет человеку контролировать развитие болезни и вести нормальный образ жизни, заводить семью, рожать здоровых детей», - разъяснял Щетинин.</a:t>
            </a:r>
          </a:p>
          <a:p>
            <a:endParaRPr lang="ru-RU" sz="1800"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429256" y="285728"/>
            <a:ext cx="3257544" cy="6000792"/>
          </a:xfrm>
        </p:spPr>
        <p:txBody>
          <a:bodyPr>
            <a:normAutofit/>
          </a:bodyPr>
          <a:lstStyle/>
          <a:p>
            <a:r>
              <a:rPr lang="ru-RU" sz="1800" dirty="0">
                <a:latin typeface="Arial Narrow" pitchFamily="34" charset="0"/>
              </a:rPr>
              <a:t>27-28 сентября 2016 г. заместитель начальника дирекции здравоохранения приняла участие во II Уральском медицинском научно-практическом форуме «Социально-значимые инфекции – проблемы  XXI века: диагностика, лечение, профилактика». Круглый стол: «Организация работы по профилактике ВИЧ-инфекции на рабочих местах. Обмен опытом. г. Ростов-на-Дону, г. Екатеринбург, г. Уфа, г. Барнаул.</a:t>
            </a:r>
          </a:p>
          <a:p>
            <a:endParaRPr lang="ru-RU" dirty="0"/>
          </a:p>
        </p:txBody>
      </p:sp>
      <p:pic>
        <p:nvPicPr>
          <p:cNvPr id="6" name="Рисунок 5"/>
          <p:cNvPicPr>
            <a:picLocks noChangeAspect="1"/>
          </p:cNvPicPr>
          <p:nvPr/>
        </p:nvPicPr>
        <p:blipFill>
          <a:blip r:embed="rId2"/>
          <a:stretch>
            <a:fillRect/>
          </a:stretch>
        </p:blipFill>
        <p:spPr>
          <a:xfrm>
            <a:off x="1077428" y="214290"/>
            <a:ext cx="4022037" cy="614366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3500439"/>
            <a:ext cx="8115328" cy="2000264"/>
          </a:xfrm>
        </p:spPr>
        <p:txBody>
          <a:bodyPr>
            <a:normAutofit/>
          </a:bodyPr>
          <a:lstStyle/>
          <a:p>
            <a:r>
              <a:rPr lang="ru-RU" sz="1800" dirty="0">
                <a:latin typeface="Arial Narrow" pitchFamily="34" charset="0"/>
              </a:rPr>
              <a:t>28 сентября 2016 г. Управление дороги.  Проведена встреча с целью продолжения профилактической работы, направленной на консультирование и тестирование на ВИЧ-инфекцию работников полигона дороги (начальники отделов кадров, начальники отделов охраны труда, председатели профсоюзных организаций с участием Ивановой Е.В. – МОТ, </a:t>
            </a:r>
            <a:r>
              <a:rPr lang="ru-RU" sz="1800" dirty="0" err="1">
                <a:latin typeface="Arial Narrow" pitchFamily="34" charset="0"/>
              </a:rPr>
              <a:t>Радзиховской</a:t>
            </a:r>
            <a:r>
              <a:rPr lang="ru-RU" sz="1800" dirty="0">
                <a:latin typeface="Arial Narrow" pitchFamily="34" charset="0"/>
              </a:rPr>
              <a:t> М.В. – главного врача областного центра  по профилактике и борьбе со </a:t>
            </a:r>
            <a:r>
              <a:rPr lang="ru-RU" sz="1800" dirty="0" err="1">
                <a:latin typeface="Arial Narrow" pitchFamily="34" charset="0"/>
              </a:rPr>
              <a:t>СПИДом</a:t>
            </a:r>
            <a:r>
              <a:rPr lang="ru-RU" sz="1800" dirty="0">
                <a:latin typeface="Arial Narrow" pitchFamily="34" charset="0"/>
              </a:rPr>
              <a:t>.</a:t>
            </a:r>
          </a:p>
          <a:p>
            <a:endParaRPr lang="ru-RU" dirty="0"/>
          </a:p>
        </p:txBody>
      </p:sp>
      <p:pic>
        <p:nvPicPr>
          <p:cNvPr id="22532" name="Picture 4" descr="D:\ответы\РДМО 2016 год\акция ВИЧ\сентябрь-декабрь\x_a4a0856f.jpg"/>
          <p:cNvPicPr>
            <a:picLocks noChangeAspect="1" noChangeArrowheads="1"/>
          </p:cNvPicPr>
          <p:nvPr/>
        </p:nvPicPr>
        <p:blipFill>
          <a:blip r:embed="rId2"/>
          <a:srcRect/>
          <a:stretch>
            <a:fillRect/>
          </a:stretch>
        </p:blipFill>
        <p:spPr bwMode="auto">
          <a:xfrm>
            <a:off x="1928794" y="214290"/>
            <a:ext cx="4305310" cy="322898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1800" dirty="0">
                <a:latin typeface="Arial Narrow" pitchFamily="34" charset="0"/>
              </a:rPr>
              <a:t>В поддержку Государственной стратегии противодействия распространению ВИЧ-инфекции в Российской Федерации на период до    2020 года, утвержденной распоряжением Правительства Российской Федерации 20 октября 2016 г. № 2203-р, и в связи с обращением президента Фонда социально-культурных инициатив Медведевой С.В. (№ ВХ-37843 от 24.10.2016) ОАО «РЖД» продолжает участие во Всероссийской акции «Стоп ВИЧ/СПИД». </a:t>
            </a:r>
          </a:p>
        </p:txBody>
      </p:sp>
      <p:pic>
        <p:nvPicPr>
          <p:cNvPr id="5" name="Рисунок 4" descr="STOPAIDS.jpg"/>
          <p:cNvPicPr>
            <a:picLocks noChangeAspect="1"/>
          </p:cNvPicPr>
          <p:nvPr/>
        </p:nvPicPr>
        <p:blipFill>
          <a:blip r:embed="rId2" cstate="print"/>
          <a:stretch>
            <a:fillRect/>
          </a:stretch>
        </p:blipFill>
        <p:spPr>
          <a:xfrm>
            <a:off x="2928926" y="4000504"/>
            <a:ext cx="3143239" cy="2223035"/>
          </a:xfrm>
          <a:prstGeom prst="rect">
            <a:avLst/>
          </a:prstGeom>
          <a:gradFill>
            <a:gsLst>
              <a:gs pos="0">
                <a:srgbClr val="8488C4"/>
              </a:gs>
              <a:gs pos="53000">
                <a:srgbClr val="D4DEFF"/>
              </a:gs>
              <a:gs pos="83000">
                <a:srgbClr val="D4DEFF"/>
              </a:gs>
              <a:gs pos="100000">
                <a:srgbClr val="96AB94"/>
              </a:gs>
            </a:gsLst>
            <a:path path="rect">
              <a:fillToRect l="100000" t="100000"/>
            </a:path>
          </a:grad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smtClean="0">
                <a:latin typeface="Arial Narrow" pitchFamily="34" charset="0"/>
              </a:rPr>
              <a:t>в рамках </a:t>
            </a:r>
            <a:r>
              <a:rPr lang="ru-RU" sz="1800" dirty="0" smtClean="0">
                <a:latin typeface="Arial Narrow" pitchFamily="34" charset="0"/>
              </a:rPr>
              <a:t/>
            </a:r>
            <a:br>
              <a:rPr lang="ru-RU" sz="1800" dirty="0" smtClean="0">
                <a:latin typeface="Arial Narrow" pitchFamily="34" charset="0"/>
              </a:rPr>
            </a:br>
            <a:r>
              <a:rPr lang="ru-RU" sz="1800" b="1" dirty="0" smtClean="0">
                <a:latin typeface="Arial Narrow" pitchFamily="34" charset="0"/>
              </a:rPr>
              <a:t>Всероссийской акции «Стоп ВИЧ/СПИД» </a:t>
            </a:r>
            <a:r>
              <a:rPr lang="ru-RU" sz="1800" dirty="0" smtClean="0">
                <a:latin typeface="Arial Narrow" pitchFamily="34" charset="0"/>
              </a:rPr>
              <a:t/>
            </a:r>
            <a:br>
              <a:rPr lang="ru-RU" sz="1800" dirty="0" smtClean="0">
                <a:latin typeface="Arial Narrow" pitchFamily="34" charset="0"/>
              </a:rPr>
            </a:br>
            <a:r>
              <a:rPr lang="ru-RU" sz="1800" b="1" dirty="0" smtClean="0">
                <a:latin typeface="Arial Narrow" pitchFamily="34" charset="0"/>
              </a:rPr>
              <a:t> </a:t>
            </a:r>
            <a:r>
              <a:rPr lang="ru-RU" sz="1800" b="1" dirty="0">
                <a:latin typeface="Arial Narrow" pitchFamily="34" charset="0"/>
              </a:rPr>
              <a:t>на Южно-Уральской железной </a:t>
            </a:r>
            <a:r>
              <a:rPr lang="ru-RU" sz="1800" b="1" dirty="0" smtClean="0">
                <a:latin typeface="Arial Narrow" pitchFamily="34" charset="0"/>
              </a:rPr>
              <a:t>дороге планируется в ноябре 2016 года:</a:t>
            </a:r>
            <a:endParaRPr lang="ru-RU" sz="1800" dirty="0">
              <a:latin typeface="Arial Narrow" pitchFamily="34" charset="0"/>
            </a:endParaRPr>
          </a:p>
        </p:txBody>
      </p:sp>
      <p:sp>
        <p:nvSpPr>
          <p:cNvPr id="3" name="Содержимое 2"/>
          <p:cNvSpPr>
            <a:spLocks noGrp="1"/>
          </p:cNvSpPr>
          <p:nvPr>
            <p:ph idx="1"/>
          </p:nvPr>
        </p:nvSpPr>
        <p:spPr>
          <a:xfrm>
            <a:off x="457200" y="1428736"/>
            <a:ext cx="8229600" cy="3143273"/>
          </a:xfrm>
        </p:spPr>
        <p:txBody>
          <a:bodyPr>
            <a:normAutofit/>
          </a:bodyPr>
          <a:lstStyle/>
          <a:p>
            <a:r>
              <a:rPr lang="ru-RU" sz="1800" dirty="0" smtClean="0">
                <a:latin typeface="Arial Narrow" pitchFamily="34" charset="0"/>
              </a:rPr>
              <a:t>31 выход </a:t>
            </a:r>
            <a:r>
              <a:rPr lang="ru-RU" sz="1800" dirty="0" smtClean="0">
                <a:latin typeface="Arial Narrow" pitchFamily="34" charset="0"/>
              </a:rPr>
              <a:t>цеховых </a:t>
            </a:r>
            <a:r>
              <a:rPr lang="ru-RU" sz="1800" dirty="0">
                <a:latin typeface="Arial Narrow" pitchFamily="34" charset="0"/>
              </a:rPr>
              <a:t>терапевтов на предприятия </a:t>
            </a:r>
            <a:r>
              <a:rPr lang="ru-RU" sz="1800" dirty="0" smtClean="0">
                <a:latin typeface="Arial Narrow" pitchFamily="34" charset="0"/>
              </a:rPr>
              <a:t>ЮУЖД;</a:t>
            </a:r>
            <a:endParaRPr lang="ru-RU" sz="1800" dirty="0">
              <a:latin typeface="Arial Narrow" pitchFamily="34" charset="0"/>
            </a:endParaRPr>
          </a:p>
          <a:p>
            <a:r>
              <a:rPr lang="ru-RU" sz="1800" dirty="0" smtClean="0">
                <a:latin typeface="Arial Narrow" pitchFamily="34" charset="0"/>
              </a:rPr>
              <a:t>Проведение 292 бесед </a:t>
            </a:r>
            <a:r>
              <a:rPr lang="ru-RU" sz="1800" dirty="0">
                <a:latin typeface="Arial Narrow" pitchFamily="34" charset="0"/>
              </a:rPr>
              <a:t>и </a:t>
            </a:r>
            <a:r>
              <a:rPr lang="ru-RU" sz="1800" dirty="0" smtClean="0">
                <a:latin typeface="Arial Narrow" pitchFamily="34" charset="0"/>
              </a:rPr>
              <a:t>28 лекций </a:t>
            </a:r>
            <a:r>
              <a:rPr lang="ru-RU" sz="1800" dirty="0">
                <a:latin typeface="Arial Narrow" pitchFamily="34" charset="0"/>
              </a:rPr>
              <a:t>в целевых </a:t>
            </a:r>
            <a:r>
              <a:rPr lang="ru-RU" sz="1800" dirty="0" smtClean="0">
                <a:latin typeface="Arial Narrow" pitchFamily="34" charset="0"/>
              </a:rPr>
              <a:t>аудиториях </a:t>
            </a:r>
            <a:r>
              <a:rPr lang="ru-RU" sz="1800" dirty="0">
                <a:latin typeface="Arial Narrow" pitchFamily="34" charset="0"/>
              </a:rPr>
              <a:t>на предприятиях </a:t>
            </a:r>
            <a:r>
              <a:rPr lang="ru-RU" sz="1800" dirty="0" smtClean="0">
                <a:latin typeface="Arial Narrow" pitchFamily="34" charset="0"/>
              </a:rPr>
              <a:t>ЮУЖД;</a:t>
            </a:r>
            <a:endParaRPr lang="ru-RU" sz="1800" dirty="0">
              <a:latin typeface="Arial Narrow" pitchFamily="34" charset="0"/>
            </a:endParaRPr>
          </a:p>
          <a:p>
            <a:r>
              <a:rPr lang="ru-RU" sz="1800" dirty="0" smtClean="0">
                <a:latin typeface="Arial Narrow" pitchFamily="34" charset="0"/>
              </a:rPr>
              <a:t>Распространение  </a:t>
            </a:r>
            <a:r>
              <a:rPr lang="ru-RU" sz="1800" dirty="0" smtClean="0">
                <a:latin typeface="Arial Narrow" pitchFamily="34" charset="0"/>
              </a:rPr>
              <a:t>8000 </a:t>
            </a:r>
            <a:r>
              <a:rPr lang="ru-RU" sz="1800" dirty="0" smtClean="0">
                <a:latin typeface="Arial Narrow" pitchFamily="34" charset="0"/>
              </a:rPr>
              <a:t>тематических </a:t>
            </a:r>
            <a:r>
              <a:rPr lang="ru-RU" sz="1800" dirty="0">
                <a:latin typeface="Arial Narrow" pitchFamily="34" charset="0"/>
              </a:rPr>
              <a:t>листовок  в больницах и поликлиниках </a:t>
            </a:r>
            <a:r>
              <a:rPr lang="ru-RU" sz="1800" dirty="0" smtClean="0">
                <a:latin typeface="Arial Narrow" pitchFamily="34" charset="0"/>
              </a:rPr>
              <a:t>ЮУЖД, а так же во </a:t>
            </a:r>
            <a:r>
              <a:rPr lang="ru-RU" sz="1800" dirty="0">
                <a:latin typeface="Arial Narrow" pitchFamily="34" charset="0"/>
              </a:rPr>
              <a:t>время бесед с целевыми </a:t>
            </a:r>
            <a:r>
              <a:rPr lang="ru-RU" sz="1800" dirty="0" smtClean="0">
                <a:latin typeface="Arial Narrow" pitchFamily="34" charset="0"/>
              </a:rPr>
              <a:t>аудиториями;</a:t>
            </a:r>
            <a:endParaRPr lang="ru-RU" sz="1800" dirty="0">
              <a:latin typeface="Arial Narrow" pitchFamily="34" charset="0"/>
            </a:endParaRPr>
          </a:p>
          <a:p>
            <a:r>
              <a:rPr lang="ru-RU" sz="1800" dirty="0" smtClean="0">
                <a:latin typeface="Arial Narrow" pitchFamily="34" charset="0"/>
              </a:rPr>
              <a:t>Подготовка и размещение в </a:t>
            </a:r>
            <a:r>
              <a:rPr lang="ru-RU" sz="1800" dirty="0">
                <a:latin typeface="Arial Narrow" pitchFamily="34" charset="0"/>
              </a:rPr>
              <a:t>поликлиниках и </a:t>
            </a:r>
            <a:r>
              <a:rPr lang="ru-RU" sz="1800" dirty="0" smtClean="0">
                <a:latin typeface="Arial Narrow" pitchFamily="34" charset="0"/>
              </a:rPr>
              <a:t>стационарах 22 </a:t>
            </a:r>
            <a:r>
              <a:rPr lang="ru-RU" sz="1800" dirty="0">
                <a:latin typeface="Arial Narrow" pitchFamily="34" charset="0"/>
              </a:rPr>
              <a:t>тематических </a:t>
            </a:r>
            <a:r>
              <a:rPr lang="ru-RU" sz="1800" dirty="0" smtClean="0">
                <a:latin typeface="Arial Narrow" pitchFamily="34" charset="0"/>
              </a:rPr>
              <a:t>бюллетеней;</a:t>
            </a:r>
            <a:endParaRPr lang="ru-RU" sz="1800" dirty="0">
              <a:latin typeface="Arial Narrow" pitchFamily="34" charset="0"/>
            </a:endParaRPr>
          </a:p>
          <a:p>
            <a:r>
              <a:rPr lang="ru-RU" sz="1800" dirty="0" smtClean="0">
                <a:latin typeface="Arial Narrow" pitchFamily="34" charset="0"/>
              </a:rPr>
              <a:t>Обеспечение </a:t>
            </a:r>
            <a:r>
              <a:rPr lang="ru-RU" sz="1800" dirty="0">
                <a:latin typeface="Arial Narrow" pitchFamily="34" charset="0"/>
              </a:rPr>
              <a:t>трансляций тематических видеороликов о профилактике ВИЧ на вокзале ст. Челябинск, поликлиниках, </a:t>
            </a:r>
            <a:r>
              <a:rPr lang="ru-RU" sz="1800" dirty="0" smtClean="0">
                <a:latin typeface="Arial Narrow" pitchFamily="34" charset="0"/>
              </a:rPr>
              <a:t>стационарах НУЗ.</a:t>
            </a:r>
            <a:endParaRPr lang="ru-RU" sz="1800" dirty="0"/>
          </a:p>
        </p:txBody>
      </p:sp>
      <p:pic>
        <p:nvPicPr>
          <p:cNvPr id="4" name="Рисунок 3" descr="STOPAIDS.jpg"/>
          <p:cNvPicPr>
            <a:picLocks noChangeAspect="1"/>
          </p:cNvPicPr>
          <p:nvPr/>
        </p:nvPicPr>
        <p:blipFill>
          <a:blip r:embed="rId2" cstate="print"/>
          <a:stretch>
            <a:fillRect/>
          </a:stretch>
        </p:blipFill>
        <p:spPr>
          <a:xfrm>
            <a:off x="3071802" y="4143380"/>
            <a:ext cx="3143239" cy="2223035"/>
          </a:xfrm>
          <a:prstGeom prst="rect">
            <a:avLst/>
          </a:prstGeom>
          <a:gradFill>
            <a:gsLst>
              <a:gs pos="0">
                <a:srgbClr val="8488C4"/>
              </a:gs>
              <a:gs pos="53000">
                <a:srgbClr val="D4DEFF"/>
              </a:gs>
              <a:gs pos="83000">
                <a:srgbClr val="D4DEFF"/>
              </a:gs>
              <a:gs pos="100000">
                <a:srgbClr val="96AB94"/>
              </a:gs>
            </a:gsLst>
            <a:path path="rect">
              <a:fillToRect l="100000" t="100000"/>
            </a:path>
          </a:gra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0" y="214290"/>
            <a:ext cx="4214842" cy="5424510"/>
          </a:xfrm>
        </p:spPr>
        <p:txBody>
          <a:bodyPr>
            <a:normAutofit/>
          </a:bodyPr>
          <a:lstStyle/>
          <a:p>
            <a:pPr algn="just"/>
            <a:r>
              <a:rPr lang="ru-RU" sz="1800" dirty="0">
                <a:solidFill>
                  <a:schemeClr val="tx1"/>
                </a:solidFill>
                <a:latin typeface="Arial Narrow" pitchFamily="34" charset="0"/>
              </a:rPr>
              <a:t>В период с 10 по 20 мая 2016 г. </a:t>
            </a:r>
            <a:r>
              <a:rPr lang="ru-RU" sz="1800" dirty="0" smtClean="0">
                <a:solidFill>
                  <a:schemeClr val="tx1"/>
                </a:solidFill>
                <a:latin typeface="Arial Narrow" pitchFamily="34" charset="0"/>
              </a:rPr>
              <a:t>была проведена </a:t>
            </a:r>
            <a:r>
              <a:rPr lang="ru-RU" sz="1800" dirty="0">
                <a:solidFill>
                  <a:schemeClr val="tx1"/>
                </a:solidFill>
                <a:latin typeface="Arial Narrow" pitchFamily="34" charset="0"/>
              </a:rPr>
              <a:t>Всероссийская акция «Стоп ВИЧ/СПИД». </a:t>
            </a:r>
            <a:r>
              <a:rPr lang="ru-RU" sz="1800" dirty="0" smtClean="0">
                <a:solidFill>
                  <a:schemeClr val="tx1"/>
                </a:solidFill>
                <a:latin typeface="Arial Narrow" pitchFamily="34" charset="0"/>
              </a:rPr>
              <a:t>Организатор </a:t>
            </a:r>
            <a:r>
              <a:rPr lang="ru-RU" sz="1800" dirty="0">
                <a:solidFill>
                  <a:schemeClr val="tx1"/>
                </a:solidFill>
                <a:latin typeface="Arial Narrow" pitchFamily="34" charset="0"/>
              </a:rPr>
              <a:t>мероприятия </a:t>
            </a:r>
            <a:r>
              <a:rPr lang="ru-RU" sz="1800" dirty="0" smtClean="0">
                <a:solidFill>
                  <a:schemeClr val="tx1"/>
                </a:solidFill>
                <a:latin typeface="Arial Narrow" pitchFamily="34" charset="0"/>
              </a:rPr>
              <a:t>- </a:t>
            </a:r>
            <a:r>
              <a:rPr lang="ru-RU" sz="1800" dirty="0">
                <a:solidFill>
                  <a:schemeClr val="tx1"/>
                </a:solidFill>
                <a:latin typeface="Arial Narrow" pitchFamily="34" charset="0"/>
              </a:rPr>
              <a:t>Фонд социально-культурных инициатив при участии Министерства здравоохранения Российской Федерации, Министерства образования и науки Российской Федерации и Министерства связи и массовых коммуникаций Российской Федерации.</a:t>
            </a:r>
          </a:p>
          <a:p>
            <a:pPr algn="just"/>
            <a:r>
              <a:rPr lang="ru-RU" sz="1800" dirty="0">
                <a:solidFill>
                  <a:schemeClr val="tx1"/>
                </a:solidFill>
                <a:latin typeface="Arial Narrow" pitchFamily="34" charset="0"/>
              </a:rPr>
              <a:t>Президентом ОАО «РЖД» О.В.Белозёровым </a:t>
            </a:r>
            <a:r>
              <a:rPr lang="ru-RU" sz="1800" dirty="0" smtClean="0">
                <a:solidFill>
                  <a:schemeClr val="tx1"/>
                </a:solidFill>
                <a:latin typeface="Arial Narrow" pitchFamily="34" charset="0"/>
              </a:rPr>
              <a:t>было принято </a:t>
            </a:r>
            <a:r>
              <a:rPr lang="ru-RU" sz="1800" dirty="0">
                <a:solidFill>
                  <a:schemeClr val="tx1"/>
                </a:solidFill>
                <a:latin typeface="Arial Narrow" pitchFamily="34" charset="0"/>
              </a:rPr>
              <a:t>решение о поддержке данной инициативы.</a:t>
            </a:r>
          </a:p>
          <a:p>
            <a:pPr algn="just"/>
            <a:r>
              <a:rPr lang="ru-RU" sz="1800" baseline="0" dirty="0" smtClean="0">
                <a:solidFill>
                  <a:schemeClr val="tx1"/>
                </a:solidFill>
                <a:latin typeface="Arial Narrow" pitchFamily="34" charset="0"/>
              </a:rPr>
              <a:t>В мае 2016 г. на сети железных дорог была поддержана инициатива и проведена акция «Стоп ВИЧ/СПИД» совместно с университетскими комплексами железнодорожного транспорта и НУЗ ОАО «РЖД».</a:t>
            </a:r>
          </a:p>
        </p:txBody>
      </p:sp>
      <p:pic>
        <p:nvPicPr>
          <p:cNvPr id="4" name="Рисунок 3" descr="STOPAIDS.jpg"/>
          <p:cNvPicPr>
            <a:picLocks noChangeAspect="1"/>
          </p:cNvPicPr>
          <p:nvPr/>
        </p:nvPicPr>
        <p:blipFill>
          <a:blip r:embed="rId2" cstate="print"/>
          <a:stretch>
            <a:fillRect/>
          </a:stretch>
        </p:blipFill>
        <p:spPr>
          <a:xfrm>
            <a:off x="4357686" y="5572140"/>
            <a:ext cx="1212075" cy="857232"/>
          </a:xfrm>
          <a:prstGeom prst="rect">
            <a:avLst/>
          </a:prstGeom>
          <a:gradFill>
            <a:gsLst>
              <a:gs pos="0">
                <a:srgbClr val="8488C4"/>
              </a:gs>
              <a:gs pos="53000">
                <a:srgbClr val="D4DEFF"/>
              </a:gs>
              <a:gs pos="83000">
                <a:srgbClr val="D4DEFF"/>
              </a:gs>
              <a:gs pos="100000">
                <a:srgbClr val="96AB94"/>
              </a:gs>
            </a:gsLst>
            <a:path path="rect">
              <a:fillToRect l="100000" t="100000"/>
            </a:path>
          </a:gradFill>
        </p:spPr>
      </p:pic>
      <p:pic>
        <p:nvPicPr>
          <p:cNvPr id="5" name="Рисунок 4" descr="C:\Users\yko\проекты 2016\Борьба со СПИДом\информация для сайтов\Logo aкции.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500034" y="142852"/>
            <a:ext cx="3933191" cy="3357586"/>
          </a:xfrm>
          <a:prstGeom prst="rect">
            <a:avLst/>
          </a:prstGeom>
          <a:noFill/>
          <a:ln>
            <a:noFill/>
          </a:ln>
        </p:spPr>
      </p:pic>
      <p:pic>
        <p:nvPicPr>
          <p:cNvPr id="2049" name="Picture 1" descr="C:\связи с общественностью\День здоровья\фотографии для отправки\3\Оренбурга (8).jpg"/>
          <p:cNvPicPr>
            <a:picLocks noChangeAspect="1" noChangeArrowheads="1"/>
          </p:cNvPicPr>
          <p:nvPr/>
        </p:nvPicPr>
        <p:blipFill>
          <a:blip r:embed="rId4"/>
          <a:srcRect/>
          <a:stretch>
            <a:fillRect/>
          </a:stretch>
        </p:blipFill>
        <p:spPr bwMode="auto">
          <a:xfrm>
            <a:off x="500034" y="3500438"/>
            <a:ext cx="3881443" cy="291108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28801"/>
            <a:ext cx="8229600" cy="1714513"/>
          </a:xfrm>
        </p:spPr>
        <p:txBody>
          <a:bodyPr>
            <a:normAutofit/>
          </a:bodyPr>
          <a:lstStyle/>
          <a:p>
            <a:r>
              <a:rPr lang="ru-RU" sz="1800" dirty="0" smtClean="0">
                <a:latin typeface="Arial Narrow" pitchFamily="34" charset="0"/>
              </a:rPr>
              <a:t>29 ноября 2016г. планируется проведение </a:t>
            </a:r>
            <a:r>
              <a:rPr lang="ru-RU" sz="1800" dirty="0">
                <a:latin typeface="Arial Narrow" pitchFamily="34" charset="0"/>
              </a:rPr>
              <a:t>акции «Стоп ВИЧ/СПИД» среди работников Оренбургского региона ЮУЖД с привлечением врачей-специалистов Оренбургского областного Центра по профилактике и борьбе со </a:t>
            </a:r>
            <a:r>
              <a:rPr lang="ru-RU" sz="1800" dirty="0" err="1">
                <a:latin typeface="Arial Narrow" pitchFamily="34" charset="0"/>
              </a:rPr>
              <a:t>СПИДом</a:t>
            </a:r>
            <a:endParaRPr lang="ru-RU" sz="1800" dirty="0">
              <a:latin typeface="Arial Narrow" pitchFamily="34" charset="0"/>
            </a:endParaRPr>
          </a:p>
        </p:txBody>
      </p:sp>
      <p:pic>
        <p:nvPicPr>
          <p:cNvPr id="4" name="Рисунок 3" descr="STOPAIDS.jpg"/>
          <p:cNvPicPr>
            <a:picLocks noChangeAspect="1"/>
          </p:cNvPicPr>
          <p:nvPr/>
        </p:nvPicPr>
        <p:blipFill>
          <a:blip r:embed="rId2" cstate="print"/>
          <a:stretch>
            <a:fillRect/>
          </a:stretch>
        </p:blipFill>
        <p:spPr>
          <a:xfrm>
            <a:off x="2928926" y="4000504"/>
            <a:ext cx="3143239" cy="2223035"/>
          </a:xfrm>
          <a:prstGeom prst="rect">
            <a:avLst/>
          </a:prstGeom>
          <a:gradFill>
            <a:gsLst>
              <a:gs pos="0">
                <a:srgbClr val="8488C4"/>
              </a:gs>
              <a:gs pos="53000">
                <a:srgbClr val="D4DEFF"/>
              </a:gs>
              <a:gs pos="83000">
                <a:srgbClr val="D4DEFF"/>
              </a:gs>
              <a:gs pos="100000">
                <a:srgbClr val="96AB94"/>
              </a:gs>
            </a:gsLst>
            <a:path path="rect">
              <a:fillToRect l="100000" t="100000"/>
            </a:path>
          </a:grad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000239"/>
            <a:ext cx="8229600" cy="1785951"/>
          </a:xfrm>
        </p:spPr>
        <p:txBody>
          <a:bodyPr>
            <a:normAutofit/>
          </a:bodyPr>
          <a:lstStyle/>
          <a:p>
            <a:r>
              <a:rPr lang="ru-RU" sz="1800" dirty="0" smtClean="0">
                <a:latin typeface="Arial Narrow" pitchFamily="34" charset="0"/>
              </a:rPr>
              <a:t>28 - 30 ноября 2016г. планируется </a:t>
            </a:r>
            <a:r>
              <a:rPr lang="ru-RU" sz="1800" dirty="0" smtClean="0">
                <a:latin typeface="Arial Narrow" pitchFamily="34" charset="0"/>
              </a:rPr>
              <a:t>ГБУЗ «Областной центр по профилактике и борьбе со </a:t>
            </a:r>
            <a:r>
              <a:rPr lang="ru-RU" sz="1800" dirty="0" err="1" smtClean="0">
                <a:latin typeface="Arial Narrow" pitchFamily="34" charset="0"/>
              </a:rPr>
              <a:t>СПИДом</a:t>
            </a:r>
            <a:r>
              <a:rPr lang="ru-RU" sz="1800" dirty="0" smtClean="0">
                <a:latin typeface="Arial Narrow" pitchFamily="34" charset="0"/>
              </a:rPr>
              <a:t> и инфекционными заболеваниями» </a:t>
            </a:r>
            <a:r>
              <a:rPr lang="ru-RU" sz="1800" dirty="0" smtClean="0">
                <a:latin typeface="Arial Narrow" pitchFamily="34" charset="0"/>
              </a:rPr>
              <a:t>размещение </a:t>
            </a:r>
            <a:r>
              <a:rPr lang="ru-RU" sz="1800" dirty="0">
                <a:latin typeface="Arial Narrow" pitchFamily="34" charset="0"/>
              </a:rPr>
              <a:t>на вокзале ст. Челябинск-Главный кабинки </a:t>
            </a:r>
            <a:r>
              <a:rPr lang="ru-RU" sz="1800" dirty="0" err="1">
                <a:latin typeface="Arial Narrow" pitchFamily="34" charset="0"/>
              </a:rPr>
              <a:t>экспресс-тестирования</a:t>
            </a:r>
            <a:r>
              <a:rPr lang="ru-RU" sz="1800" dirty="0">
                <a:latin typeface="Arial Narrow" pitchFamily="34" charset="0"/>
              </a:rPr>
              <a:t> на  ВИЧ-инфекцию (совместно </a:t>
            </a:r>
            <a:r>
              <a:rPr lang="ru-RU" sz="1800" dirty="0" smtClean="0">
                <a:latin typeface="Arial Narrow" pitchFamily="34" charset="0"/>
              </a:rPr>
              <a:t>с Дорожной клинической больницей на  ст.Челябинск).</a:t>
            </a:r>
            <a:endParaRPr lang="ru-RU" sz="1800" dirty="0">
              <a:latin typeface="Arial Narrow" pitchFamily="34" charset="0"/>
            </a:endParaRPr>
          </a:p>
        </p:txBody>
      </p:sp>
      <p:pic>
        <p:nvPicPr>
          <p:cNvPr id="4" name="Рисунок 3" descr="STOPAIDS.jpg"/>
          <p:cNvPicPr>
            <a:picLocks noChangeAspect="1"/>
          </p:cNvPicPr>
          <p:nvPr/>
        </p:nvPicPr>
        <p:blipFill>
          <a:blip r:embed="rId2" cstate="print"/>
          <a:stretch>
            <a:fillRect/>
          </a:stretch>
        </p:blipFill>
        <p:spPr>
          <a:xfrm>
            <a:off x="2928926" y="4000504"/>
            <a:ext cx="3143239" cy="2223035"/>
          </a:xfrm>
          <a:prstGeom prst="rect">
            <a:avLst/>
          </a:prstGeom>
          <a:gradFill>
            <a:gsLst>
              <a:gs pos="0">
                <a:srgbClr val="8488C4"/>
              </a:gs>
              <a:gs pos="53000">
                <a:srgbClr val="D4DEFF"/>
              </a:gs>
              <a:gs pos="83000">
                <a:srgbClr val="D4DEFF"/>
              </a:gs>
              <a:gs pos="100000">
                <a:srgbClr val="96AB94"/>
              </a:gs>
            </a:gsLst>
            <a:path path="rect">
              <a:fillToRect l="100000" t="100000"/>
            </a:path>
          </a:grad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1800" dirty="0" smtClean="0">
                <a:latin typeface="Arial Narrow" pitchFamily="34" charset="0"/>
              </a:rPr>
              <a:t>2 декабря 2016г. планируется проведение </a:t>
            </a:r>
            <a:r>
              <a:rPr lang="ru-RU" sz="1800" dirty="0">
                <a:latin typeface="Arial Narrow" pitchFamily="34" charset="0"/>
              </a:rPr>
              <a:t>на территории локомотивного депо станции Златоуст представителями выездной лаборатории ГБУЗ «Областной центр по профилактике и борьбе со </a:t>
            </a:r>
            <a:r>
              <a:rPr lang="ru-RU" sz="1800" dirty="0" err="1">
                <a:latin typeface="Arial Narrow" pitchFamily="34" charset="0"/>
              </a:rPr>
              <a:t>СПИДом</a:t>
            </a:r>
            <a:r>
              <a:rPr lang="ru-RU" sz="1800" dirty="0">
                <a:latin typeface="Arial Narrow" pitchFamily="34" charset="0"/>
              </a:rPr>
              <a:t> и инфекционными заболеваниями» тестирования на  </a:t>
            </a:r>
            <a:r>
              <a:rPr lang="ru-RU" sz="1800" dirty="0" smtClean="0">
                <a:latin typeface="Arial Narrow" pitchFamily="34" charset="0"/>
              </a:rPr>
              <a:t>ВИЧ-инфекцию работников предприятий Златоустовского региона.</a:t>
            </a:r>
            <a:endParaRPr lang="ru-RU" sz="1800" dirty="0">
              <a:latin typeface="Arial Narrow" pitchFamily="34" charset="0"/>
            </a:endParaRPr>
          </a:p>
        </p:txBody>
      </p:sp>
      <p:pic>
        <p:nvPicPr>
          <p:cNvPr id="4" name="Рисунок 3" descr="C:\Users\yko\проекты 2016\Борьба со СПИДом\информация для сайтов\Logo aкции.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2357422" y="3071810"/>
            <a:ext cx="3933191" cy="33575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14488"/>
            <a:ext cx="8229600" cy="1071570"/>
          </a:xfrm>
        </p:spPr>
        <p:txBody>
          <a:bodyPr>
            <a:normAutofit/>
          </a:bodyPr>
          <a:lstStyle/>
          <a:p>
            <a:r>
              <a:rPr lang="ru-RU" sz="1800" dirty="0" smtClean="0">
                <a:latin typeface="Arial Narrow" pitchFamily="34" charset="0"/>
              </a:rPr>
              <a:t>Спасибо </a:t>
            </a:r>
            <a:r>
              <a:rPr lang="ru-RU" sz="1800" smtClean="0">
                <a:latin typeface="Arial Narrow" pitchFamily="34" charset="0"/>
              </a:rPr>
              <a:t>за внимание</a:t>
            </a:r>
            <a:r>
              <a:rPr lang="ru-RU" sz="1800" dirty="0" smtClean="0">
                <a:latin typeface="Arial Narrow" pitchFamily="34" charset="0"/>
              </a:rPr>
              <a:t>!</a:t>
            </a:r>
            <a:endParaRPr lang="ru-RU" sz="1800" dirty="0">
              <a:latin typeface="Arial Narrow" pitchFamily="34" charset="0"/>
            </a:endParaRPr>
          </a:p>
        </p:txBody>
      </p:sp>
      <p:pic>
        <p:nvPicPr>
          <p:cNvPr id="4" name="Рисунок 3" descr="C:\Users\yko\проекты 2016\Борьба со СПИДом\информация для сайтов\Logo aкции.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2428860" y="2857496"/>
            <a:ext cx="3933191" cy="33575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2845" y="874072"/>
          <a:ext cx="8858311" cy="5841078"/>
        </p:xfrm>
        <a:graphic>
          <a:graphicData uri="http://schemas.openxmlformats.org/drawingml/2006/table">
            <a:tbl>
              <a:tblPr firstRow="1" bandRow="1">
                <a:tableStyleId>{5C22544A-7EE6-4342-B048-85BDC9FD1C3A}</a:tableStyleId>
              </a:tblPr>
              <a:tblGrid>
                <a:gridCol w="512462"/>
                <a:gridCol w="2229374"/>
                <a:gridCol w="1435253"/>
                <a:gridCol w="3729502"/>
                <a:gridCol w="951720"/>
              </a:tblGrid>
              <a:tr h="1125854">
                <a:tc>
                  <a:txBody>
                    <a:bodyPr/>
                    <a:lstStyle/>
                    <a:p>
                      <a:pPr algn="ctr">
                        <a:lnSpc>
                          <a:spcPct val="100000"/>
                        </a:lnSpc>
                      </a:pPr>
                      <a:r>
                        <a:rPr lang="ru-RU" sz="1600" dirty="0" smtClean="0">
                          <a:latin typeface="Arial Narrow" pitchFamily="34" charset="0"/>
                        </a:rPr>
                        <a:t>№ </a:t>
                      </a:r>
                      <a:r>
                        <a:rPr lang="ru-RU" sz="1600" dirty="0" err="1" smtClean="0">
                          <a:latin typeface="Arial Narrow" pitchFamily="34" charset="0"/>
                        </a:rPr>
                        <a:t>п</a:t>
                      </a:r>
                      <a:r>
                        <a:rPr lang="ru-RU" sz="1600" dirty="0" smtClean="0">
                          <a:latin typeface="Arial Narrow" pitchFamily="34" charset="0"/>
                        </a:rPr>
                        <a:t>/</a:t>
                      </a:r>
                      <a:r>
                        <a:rPr lang="ru-RU" sz="1600" dirty="0" err="1" smtClean="0">
                          <a:latin typeface="Arial Narrow" pitchFamily="34" charset="0"/>
                        </a:rPr>
                        <a:t>п</a:t>
                      </a:r>
                      <a:endParaRPr lang="ru-RU" sz="1600" dirty="0">
                        <a:latin typeface="Arial Narrow" pitchFamily="34" charset="0"/>
                      </a:endParaRPr>
                    </a:p>
                  </a:txBody>
                  <a:tcPr anchor="ctr"/>
                </a:tc>
                <a:tc>
                  <a:txBody>
                    <a:bodyPr/>
                    <a:lstStyle/>
                    <a:p>
                      <a:pPr algn="ctr">
                        <a:lnSpc>
                          <a:spcPct val="100000"/>
                        </a:lnSpc>
                      </a:pPr>
                      <a:r>
                        <a:rPr lang="ru-RU" sz="1600" dirty="0" smtClean="0">
                          <a:latin typeface="Arial Narrow" pitchFamily="34" charset="0"/>
                        </a:rPr>
                        <a:t>НУЗ</a:t>
                      </a:r>
                      <a:endParaRPr lang="ru-RU" sz="1600" dirty="0">
                        <a:latin typeface="Arial Narrow" pitchFamily="34" charset="0"/>
                      </a:endParaRPr>
                    </a:p>
                  </a:txBody>
                  <a:tcPr anchor="ctr"/>
                </a:tc>
                <a:tc>
                  <a:txBody>
                    <a:bodyPr/>
                    <a:lstStyle/>
                    <a:p>
                      <a:pPr algn="ctr">
                        <a:lnSpc>
                          <a:spcPct val="100000"/>
                        </a:lnSpc>
                      </a:pPr>
                      <a:r>
                        <a:rPr lang="ru-RU" sz="1600" dirty="0" smtClean="0">
                          <a:latin typeface="Arial Narrow" pitchFamily="34" charset="0"/>
                        </a:rPr>
                        <a:t>Дата проведения акции</a:t>
                      </a:r>
                      <a:endParaRPr lang="ru-RU" sz="1600" dirty="0">
                        <a:latin typeface="Arial Narrow" pitchFamily="34" charset="0"/>
                      </a:endParaRPr>
                    </a:p>
                  </a:txBody>
                  <a:tcPr anchor="ctr"/>
                </a:tc>
                <a:tc>
                  <a:txBody>
                    <a:bodyPr/>
                    <a:lstStyle/>
                    <a:p>
                      <a:pPr algn="ctr">
                        <a:lnSpc>
                          <a:spcPct val="100000"/>
                        </a:lnSpc>
                      </a:pPr>
                      <a:r>
                        <a:rPr lang="ru-RU" sz="1600" dirty="0" smtClean="0">
                          <a:latin typeface="Arial Narrow" pitchFamily="34" charset="0"/>
                        </a:rPr>
                        <a:t>Место проведения</a:t>
                      </a:r>
                      <a:endParaRPr lang="ru-RU" sz="1600" dirty="0">
                        <a:latin typeface="Arial Narrow" pitchFamily="34" charset="0"/>
                      </a:endParaRPr>
                    </a:p>
                  </a:txBody>
                  <a:tcPr anchor="ctr"/>
                </a:tc>
                <a:tc>
                  <a:txBody>
                    <a:bodyPr/>
                    <a:lstStyle/>
                    <a:p>
                      <a:pPr algn="ctr">
                        <a:lnSpc>
                          <a:spcPct val="100000"/>
                        </a:lnSpc>
                      </a:pPr>
                      <a:r>
                        <a:rPr lang="ru-RU" sz="1600" dirty="0" smtClean="0">
                          <a:latin typeface="Arial Narrow" pitchFamily="34" charset="0"/>
                        </a:rPr>
                        <a:t>Количество присутствующих</a:t>
                      </a:r>
                      <a:endParaRPr lang="ru-RU" sz="1600" dirty="0">
                        <a:latin typeface="Arial Narrow" pitchFamily="34" charset="0"/>
                      </a:endParaRPr>
                    </a:p>
                  </a:txBody>
                  <a:tcPr anchor="ctr"/>
                </a:tc>
              </a:tr>
              <a:tr h="648564">
                <a:tc>
                  <a:txBody>
                    <a:bodyPr/>
                    <a:lstStyle/>
                    <a:p>
                      <a:pPr algn="ctr">
                        <a:lnSpc>
                          <a:spcPct val="100000"/>
                        </a:lnSpc>
                      </a:pPr>
                      <a:r>
                        <a:rPr lang="ru-RU" sz="1600" dirty="0" smtClean="0">
                          <a:latin typeface="Arial Narrow" pitchFamily="34" charset="0"/>
                        </a:rPr>
                        <a:t>1</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ОБ на ст.Курган</a:t>
                      </a:r>
                    </a:p>
                  </a:txBody>
                  <a:tcPr marL="68580" marR="68580" marT="0" marB="0" anchor="ctr"/>
                </a:tc>
                <a:tc>
                  <a:txBody>
                    <a:bodyPr/>
                    <a:lstStyle/>
                    <a:p>
                      <a:pPr indent="450215" algn="ctr">
                        <a:lnSpc>
                          <a:spcPct val="100000"/>
                        </a:lnSpc>
                        <a:spcAft>
                          <a:spcPts val="0"/>
                        </a:spcAft>
                      </a:pPr>
                      <a:r>
                        <a:rPr lang="ru-RU" sz="1600" dirty="0" smtClean="0">
                          <a:latin typeface="Arial Narrow" pitchFamily="34" charset="0"/>
                          <a:ea typeface="Calibri"/>
                          <a:cs typeface="Times New Roman"/>
                        </a:rPr>
                        <a:t>18.05.2016</a:t>
                      </a:r>
                      <a:endParaRPr lang="ru-RU" sz="1600" dirty="0">
                        <a:latin typeface="Arial Narrow" pitchFamily="34" charset="0"/>
                        <a:ea typeface="Calibri"/>
                        <a:cs typeface="Times New Roman"/>
                      </a:endParaRPr>
                    </a:p>
                  </a:txBody>
                  <a:tcPr marL="68580" marR="68580" marT="0" marB="0" anchor="ctr"/>
                </a:tc>
                <a:tc>
                  <a:txBody>
                    <a:bodyPr/>
                    <a:lstStyle/>
                    <a:p>
                      <a:pPr indent="450215" algn="ctr">
                        <a:lnSpc>
                          <a:spcPct val="100000"/>
                        </a:lnSpc>
                        <a:spcAft>
                          <a:spcPts val="0"/>
                        </a:spcAft>
                      </a:pPr>
                      <a:r>
                        <a:rPr lang="ru-RU" sz="1600">
                          <a:latin typeface="Arial Narrow" pitchFamily="34" charset="0"/>
                          <a:ea typeface="Calibri"/>
                          <a:cs typeface="Times New Roman"/>
                        </a:rPr>
                        <a:t>Курганский институт железнодорожного транспорта</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78</a:t>
                      </a:r>
                    </a:p>
                  </a:txBody>
                  <a:tcPr marL="68580" marR="68580" marT="0" marB="0" anchor="ctr"/>
                </a:tc>
              </a:tr>
              <a:tr h="648564">
                <a:tc>
                  <a:txBody>
                    <a:bodyPr/>
                    <a:lstStyle/>
                    <a:p>
                      <a:pPr algn="ctr">
                        <a:lnSpc>
                          <a:spcPct val="100000"/>
                        </a:lnSpc>
                      </a:pPr>
                      <a:r>
                        <a:rPr lang="ru-RU" sz="1600" dirty="0" smtClean="0">
                          <a:latin typeface="Arial Narrow" pitchFamily="34" charset="0"/>
                        </a:rPr>
                        <a:t>2</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ОП на ст. Петропавловск</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19.05.2016</a:t>
                      </a:r>
                    </a:p>
                  </a:txBody>
                  <a:tcPr marL="68580" marR="68580" marT="0" marB="0" anchor="ctr"/>
                </a:tc>
                <a:tc>
                  <a:txBody>
                    <a:bodyPr/>
                    <a:lstStyle/>
                    <a:p>
                      <a:pPr indent="450215" algn="ctr">
                        <a:lnSpc>
                          <a:spcPct val="100000"/>
                        </a:lnSpc>
                        <a:spcAft>
                          <a:spcPts val="0"/>
                        </a:spcAft>
                      </a:pPr>
                      <a:r>
                        <a:rPr lang="ru-RU" sz="1600">
                          <a:latin typeface="Arial Narrow" pitchFamily="34" charset="0"/>
                          <a:ea typeface="Calibri"/>
                          <a:cs typeface="Times New Roman"/>
                        </a:rPr>
                        <a:t>Петропавловский колледж железнодорожного транспорта</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184</a:t>
                      </a:r>
                    </a:p>
                  </a:txBody>
                  <a:tcPr marL="68580" marR="68580" marT="0" marB="0" anchor="ctr"/>
                </a:tc>
              </a:tr>
              <a:tr h="648564">
                <a:tc>
                  <a:txBody>
                    <a:bodyPr/>
                    <a:lstStyle/>
                    <a:p>
                      <a:pPr algn="ctr">
                        <a:lnSpc>
                          <a:spcPct val="100000"/>
                        </a:lnSpc>
                      </a:pPr>
                      <a:r>
                        <a:rPr lang="ru-RU" sz="1600" dirty="0" smtClean="0">
                          <a:latin typeface="Arial Narrow" pitchFamily="34" charset="0"/>
                        </a:rPr>
                        <a:t>3</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ОКБ на ст.Оренбург</a:t>
                      </a:r>
                    </a:p>
                  </a:txBody>
                  <a:tcPr marL="68580" marR="68580" marT="0" marB="0" anchor="ctr"/>
                </a:tc>
                <a:tc>
                  <a:txBody>
                    <a:bodyPr/>
                    <a:lstStyle/>
                    <a:p>
                      <a:pPr indent="450215" algn="ctr">
                        <a:lnSpc>
                          <a:spcPct val="100000"/>
                        </a:lnSpc>
                        <a:spcAft>
                          <a:spcPts val="0"/>
                        </a:spcAft>
                      </a:pPr>
                      <a:r>
                        <a:rPr lang="ru-RU" sz="1600" dirty="0" smtClean="0">
                          <a:latin typeface="Arial Narrow" pitchFamily="34" charset="0"/>
                          <a:ea typeface="Calibri"/>
                          <a:cs typeface="Times New Roman"/>
                        </a:rPr>
                        <a:t>19.05.2016 - </a:t>
                      </a:r>
                      <a:r>
                        <a:rPr lang="ru-RU" sz="1600" dirty="0">
                          <a:latin typeface="Arial Narrow" pitchFamily="34" charset="0"/>
                          <a:ea typeface="Calibri"/>
                          <a:cs typeface="Times New Roman"/>
                        </a:rPr>
                        <a:t>20.05.2016</a:t>
                      </a:r>
                    </a:p>
                  </a:txBody>
                  <a:tcPr marL="68580" marR="68580" marT="0" marB="0" anchor="ctr"/>
                </a:tc>
                <a:tc>
                  <a:txBody>
                    <a:bodyPr/>
                    <a:lstStyle/>
                    <a:p>
                      <a:pPr indent="450215" algn="ctr">
                        <a:lnSpc>
                          <a:spcPct val="100000"/>
                        </a:lnSpc>
                        <a:spcAft>
                          <a:spcPts val="0"/>
                        </a:spcAft>
                      </a:pPr>
                      <a:r>
                        <a:rPr lang="ru-RU" sz="1600">
                          <a:latin typeface="Arial Narrow" pitchFamily="34" charset="0"/>
                          <a:ea typeface="Calibri"/>
                          <a:cs typeface="Times New Roman"/>
                        </a:rPr>
                        <a:t>филиал СамГУПС</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894</a:t>
                      </a:r>
                    </a:p>
                  </a:txBody>
                  <a:tcPr marL="68580" marR="68580" marT="0" marB="0" anchor="ctr"/>
                </a:tc>
              </a:tr>
              <a:tr h="648564">
                <a:tc>
                  <a:txBody>
                    <a:bodyPr/>
                    <a:lstStyle/>
                    <a:p>
                      <a:pPr algn="ctr">
                        <a:lnSpc>
                          <a:spcPct val="100000"/>
                        </a:lnSpc>
                      </a:pPr>
                      <a:r>
                        <a:rPr lang="ru-RU" sz="1600" dirty="0" smtClean="0">
                          <a:latin typeface="Arial Narrow" pitchFamily="34" charset="0"/>
                        </a:rPr>
                        <a:t>4</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ОКБ на ст.Оренбург</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19.05.2016</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Профессиональное техническое училище</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256</a:t>
                      </a:r>
                    </a:p>
                  </a:txBody>
                  <a:tcPr marL="68580" marR="68580" marT="0" marB="0" anchor="ctr"/>
                </a:tc>
              </a:tr>
              <a:tr h="648564">
                <a:tc>
                  <a:txBody>
                    <a:bodyPr/>
                    <a:lstStyle/>
                    <a:p>
                      <a:pPr algn="ctr">
                        <a:lnSpc>
                          <a:spcPct val="100000"/>
                        </a:lnSpc>
                      </a:pPr>
                      <a:r>
                        <a:rPr lang="ru-RU" sz="1600" dirty="0" smtClean="0">
                          <a:latin typeface="Arial Narrow" pitchFamily="34" charset="0"/>
                        </a:rPr>
                        <a:t>5</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ОКБ на ст.Оренбург</a:t>
                      </a:r>
                    </a:p>
                  </a:txBody>
                  <a:tcPr marL="68580" marR="68580" marT="0" marB="0" anchor="ctr"/>
                </a:tc>
                <a:tc>
                  <a:txBody>
                    <a:bodyPr/>
                    <a:lstStyle/>
                    <a:p>
                      <a:pPr indent="450215" algn="ctr">
                        <a:lnSpc>
                          <a:spcPct val="100000"/>
                        </a:lnSpc>
                        <a:spcAft>
                          <a:spcPts val="0"/>
                        </a:spcAft>
                      </a:pPr>
                      <a:r>
                        <a:rPr lang="ru-RU" sz="1600">
                          <a:latin typeface="Arial Narrow" pitchFamily="34" charset="0"/>
                          <a:ea typeface="Calibri"/>
                          <a:cs typeface="Times New Roman"/>
                        </a:rPr>
                        <a:t>19.05.2016</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Оренбургское железнодорожное медицинское училище</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453</a:t>
                      </a:r>
                    </a:p>
                  </a:txBody>
                  <a:tcPr marL="68580" marR="68580" marT="0" marB="0" anchor="ctr"/>
                </a:tc>
              </a:tr>
              <a:tr h="648564">
                <a:tc>
                  <a:txBody>
                    <a:bodyPr/>
                    <a:lstStyle/>
                    <a:p>
                      <a:pPr algn="ctr">
                        <a:lnSpc>
                          <a:spcPct val="100000"/>
                        </a:lnSpc>
                      </a:pPr>
                      <a:r>
                        <a:rPr lang="ru-RU" sz="1600" dirty="0" smtClean="0">
                          <a:latin typeface="Arial Narrow" pitchFamily="34" charset="0"/>
                        </a:rPr>
                        <a:t>6</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ДКБ на ст.Челябинск</a:t>
                      </a:r>
                    </a:p>
                  </a:txBody>
                  <a:tcPr marL="68580" marR="68580" marT="0" marB="0" anchor="ctr"/>
                </a:tc>
                <a:tc>
                  <a:txBody>
                    <a:bodyPr/>
                    <a:lstStyle/>
                    <a:p>
                      <a:pPr indent="450215" algn="ctr">
                        <a:lnSpc>
                          <a:spcPct val="100000"/>
                        </a:lnSpc>
                        <a:spcAft>
                          <a:spcPts val="0"/>
                        </a:spcAft>
                      </a:pPr>
                      <a:r>
                        <a:rPr lang="ru-RU" sz="1600">
                          <a:latin typeface="Arial Narrow" pitchFamily="34" charset="0"/>
                          <a:ea typeface="Calibri"/>
                          <a:cs typeface="Times New Roman"/>
                        </a:rPr>
                        <a:t>18.05.2016</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ДК железнодорожников (для молодых специалистов)</a:t>
                      </a: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150</a:t>
                      </a:r>
                    </a:p>
                  </a:txBody>
                  <a:tcPr marL="68580" marR="68580" marT="0" marB="0" anchor="ctr"/>
                </a:tc>
              </a:tr>
              <a:tr h="411920">
                <a:tc>
                  <a:txBody>
                    <a:bodyPr/>
                    <a:lstStyle/>
                    <a:p>
                      <a:pPr algn="ctr">
                        <a:lnSpc>
                          <a:spcPct val="100000"/>
                        </a:lnSpc>
                      </a:pPr>
                      <a:r>
                        <a:rPr lang="ru-RU" sz="1600" dirty="0" smtClean="0">
                          <a:latin typeface="Arial Narrow" pitchFamily="34" charset="0"/>
                        </a:rPr>
                        <a:t>7</a:t>
                      </a:r>
                      <a:endParaRPr lang="ru-RU" sz="1600" dirty="0">
                        <a:latin typeface="Arial Narrow" pitchFamily="34" charset="0"/>
                      </a:endParaRPr>
                    </a:p>
                  </a:txBody>
                  <a:tcPr anchor="ctr"/>
                </a:tc>
                <a:tc>
                  <a:txBody>
                    <a:bodyPr/>
                    <a:lstStyle/>
                    <a:p>
                      <a:pPr indent="450215" algn="ctr">
                        <a:lnSpc>
                          <a:spcPct val="100000"/>
                        </a:lnSpc>
                        <a:spcAft>
                          <a:spcPts val="0"/>
                        </a:spcAft>
                      </a:pPr>
                      <a:r>
                        <a:rPr lang="ru-RU" sz="1600" dirty="0">
                          <a:latin typeface="Arial Narrow" pitchFamily="34" charset="0"/>
                          <a:ea typeface="Calibri"/>
                          <a:cs typeface="Times New Roman"/>
                        </a:rPr>
                        <a:t>УБ на ст.Орск</a:t>
                      </a:r>
                    </a:p>
                  </a:txBody>
                  <a:tcPr marL="68580" marR="68580" marT="0" marB="0" anchor="ctr"/>
                </a:tc>
                <a:tc>
                  <a:txBody>
                    <a:bodyPr/>
                    <a:lstStyle/>
                    <a:p>
                      <a:pPr indent="450215" algn="ctr">
                        <a:lnSpc>
                          <a:spcPct val="100000"/>
                        </a:lnSpc>
                        <a:spcAft>
                          <a:spcPts val="0"/>
                        </a:spcAft>
                      </a:pPr>
                      <a:r>
                        <a:rPr lang="ru-RU" sz="1600">
                          <a:latin typeface="Arial Narrow" pitchFamily="34" charset="0"/>
                          <a:ea typeface="Calibri"/>
                          <a:cs typeface="Times New Roman"/>
                        </a:rPr>
                        <a:t>19.05.2016</a:t>
                      </a:r>
                    </a:p>
                  </a:txBody>
                  <a:tcPr marL="68580" marR="68580" marT="0" marB="0" anchor="ctr"/>
                </a:tc>
                <a:tc>
                  <a:txBody>
                    <a:bodyPr/>
                    <a:lstStyle/>
                    <a:p>
                      <a:pPr indent="450215" algn="ctr">
                        <a:lnSpc>
                          <a:spcPct val="100000"/>
                        </a:lnSpc>
                        <a:spcAft>
                          <a:spcPts val="0"/>
                        </a:spcAft>
                      </a:pPr>
                      <a:r>
                        <a:rPr lang="ru-RU" sz="1600" dirty="0" smtClean="0">
                          <a:latin typeface="Arial Narrow" pitchFamily="34" charset="0"/>
                          <a:ea typeface="Calibri"/>
                          <a:cs typeface="Times New Roman"/>
                        </a:rPr>
                        <a:t>Филиал </a:t>
                      </a:r>
                      <a:r>
                        <a:rPr lang="ru-RU" sz="1600" dirty="0" err="1" smtClean="0">
                          <a:latin typeface="Arial Narrow" pitchFamily="34" charset="0"/>
                          <a:ea typeface="Calibri"/>
                          <a:cs typeface="Times New Roman"/>
                        </a:rPr>
                        <a:t>СамГУПС</a:t>
                      </a:r>
                      <a:endParaRPr lang="ru-RU" sz="1600" dirty="0">
                        <a:latin typeface="Arial Narrow" pitchFamily="34" charset="0"/>
                        <a:ea typeface="Calibri"/>
                        <a:cs typeface="Times New Roman"/>
                      </a:endParaRPr>
                    </a:p>
                  </a:txBody>
                  <a:tcPr marL="68580" marR="68580" marT="0" marB="0" anchor="ctr"/>
                </a:tc>
                <a:tc>
                  <a:txBody>
                    <a:bodyPr/>
                    <a:lstStyle/>
                    <a:p>
                      <a:pPr indent="450215" algn="ctr">
                        <a:lnSpc>
                          <a:spcPct val="100000"/>
                        </a:lnSpc>
                        <a:spcAft>
                          <a:spcPts val="0"/>
                        </a:spcAft>
                      </a:pPr>
                      <a:r>
                        <a:rPr lang="ru-RU" sz="1600" dirty="0">
                          <a:latin typeface="Arial Narrow" pitchFamily="34" charset="0"/>
                          <a:ea typeface="Calibri"/>
                          <a:cs typeface="Times New Roman"/>
                        </a:rPr>
                        <a:t>82</a:t>
                      </a:r>
                    </a:p>
                  </a:txBody>
                  <a:tcPr marL="68580" marR="68580" marT="0" marB="0" anchor="ctr"/>
                </a:tc>
              </a:tr>
              <a:tr h="411920">
                <a:tc gridSpan="4">
                  <a:txBody>
                    <a:bodyPr/>
                    <a:lstStyle/>
                    <a:p>
                      <a:pPr algn="ctr">
                        <a:lnSpc>
                          <a:spcPct val="100000"/>
                        </a:lnSpc>
                      </a:pPr>
                      <a:r>
                        <a:rPr lang="ru-RU" sz="1600" b="1" dirty="0" smtClean="0">
                          <a:latin typeface="Arial Narrow" pitchFamily="34" charset="0"/>
                        </a:rPr>
                        <a:t>ИТОГО</a:t>
                      </a:r>
                      <a:endParaRPr lang="ru-RU" sz="1600" b="1" dirty="0">
                        <a:latin typeface="Arial Narrow" pitchFamily="34" charset="0"/>
                      </a:endParaRPr>
                    </a:p>
                  </a:txBody>
                  <a:tcPr anchor="ctr"/>
                </a:tc>
                <a:tc hMerge="1">
                  <a:txBody>
                    <a:bodyPr/>
                    <a:lstStyle/>
                    <a:p>
                      <a:pPr algn="just"/>
                      <a:endParaRPr lang="ru-RU" sz="1600" dirty="0"/>
                    </a:p>
                  </a:txBody>
                  <a:tcPr anchor="ctr"/>
                </a:tc>
                <a:tc hMerge="1">
                  <a:txBody>
                    <a:bodyPr/>
                    <a:lstStyle/>
                    <a:p>
                      <a:pPr algn="just"/>
                      <a:endParaRPr lang="ru-RU" sz="1600" dirty="0"/>
                    </a:p>
                  </a:txBody>
                  <a:tcPr anchor="ctr"/>
                </a:tc>
                <a:tc hMerge="1">
                  <a:txBody>
                    <a:bodyPr/>
                    <a:lstStyle/>
                    <a:p>
                      <a:pPr algn="just"/>
                      <a:endParaRPr lang="ru-RU" sz="1600" dirty="0"/>
                    </a:p>
                  </a:txBody>
                  <a:tcPr anchor="ctr"/>
                </a:tc>
                <a:tc>
                  <a:txBody>
                    <a:bodyPr/>
                    <a:lstStyle/>
                    <a:p>
                      <a:pPr algn="ctr">
                        <a:lnSpc>
                          <a:spcPct val="100000"/>
                        </a:lnSpc>
                      </a:pPr>
                      <a:r>
                        <a:rPr lang="ru-RU" sz="1600" b="1" dirty="0" smtClean="0">
                          <a:latin typeface="Arial Narrow" pitchFamily="34" charset="0"/>
                        </a:rPr>
                        <a:t>2097</a:t>
                      </a:r>
                      <a:endParaRPr lang="ru-RU" sz="1600" b="1" dirty="0">
                        <a:latin typeface="Arial Narrow" pitchFamily="34" charset="0"/>
                      </a:endParaRPr>
                    </a:p>
                  </a:txBody>
                  <a:tcPr anchor="ctr"/>
                </a:tc>
              </a:tr>
            </a:tbl>
          </a:graphicData>
        </a:graphic>
      </p:graphicFrame>
      <p:sp>
        <p:nvSpPr>
          <p:cNvPr id="1025" name="Rectangle 1"/>
          <p:cNvSpPr>
            <a:spLocks noChangeArrowheads="1"/>
          </p:cNvSpPr>
          <p:nvPr/>
        </p:nvSpPr>
        <p:spPr bwMode="auto">
          <a:xfrm>
            <a:off x="1571604" y="214290"/>
            <a:ext cx="692948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Отчет о проведенных лекциях в рамках акции СТОП ВИЧ/СПИД</a:t>
            </a:r>
            <a:r>
              <a:rPr kumimoji="0" lang="ru-RU" b="0" i="0" u="none" strike="noStrike" cap="none" normalizeH="0" baseline="0" dirty="0" smtClean="0">
                <a:ln>
                  <a:noFill/>
                </a:ln>
                <a:solidFill>
                  <a:schemeClr val="tx1"/>
                </a:solidFill>
                <a:effectLst/>
                <a:latin typeface="Arial Narrow" pitchFamily="34" charset="0"/>
                <a:cs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1600201"/>
            <a:ext cx="7543824" cy="2043114"/>
          </a:xfrm>
        </p:spPr>
        <p:txBody>
          <a:bodyPr>
            <a:normAutofit/>
          </a:bodyPr>
          <a:lstStyle/>
          <a:p>
            <a:pPr algn="just">
              <a:buNone/>
            </a:pPr>
            <a:r>
              <a:rPr lang="ru-RU" sz="1800" baseline="0" dirty="0" smtClean="0">
                <a:solidFill>
                  <a:schemeClr val="tx1"/>
                </a:solidFill>
                <a:latin typeface="Arial Narrow" pitchFamily="34" charset="0"/>
              </a:rPr>
              <a:t>По инициативе Международной организации труда (МОТ) и Министерства труда и социальной защиты Российской Федерации и при поддержке Министерства здравоохранения Российской Федерации ОАО «РЖД» приняло решение присоединиться к Глобальной инициативе МОТ «Добровольное и конфиденциальное консультирование и тестирование на ВИЧ-инфекцию на рабочих местах», с целью осуществления профилактической кампании в трудовых коллективах.</a:t>
            </a:r>
            <a:endParaRPr lang="ru-RU" dirty="0" smtClean="0">
              <a:solidFill>
                <a:schemeClr val="tx1"/>
              </a:solidFill>
              <a:latin typeface="Arial Narrow" pitchFamily="34" charset="0"/>
            </a:endParaRPr>
          </a:p>
          <a:p>
            <a:endParaRPr lang="ru-RU" dirty="0"/>
          </a:p>
        </p:txBody>
      </p:sp>
      <p:pic>
        <p:nvPicPr>
          <p:cNvPr id="4" name="Рисунок 3" descr="STOPAIDS.jpg"/>
          <p:cNvPicPr>
            <a:picLocks noChangeAspect="1"/>
          </p:cNvPicPr>
          <p:nvPr/>
        </p:nvPicPr>
        <p:blipFill>
          <a:blip r:embed="rId2" cstate="print"/>
          <a:stretch>
            <a:fillRect/>
          </a:stretch>
        </p:blipFill>
        <p:spPr>
          <a:xfrm>
            <a:off x="2928926" y="4000504"/>
            <a:ext cx="3143239" cy="2223035"/>
          </a:xfrm>
          <a:prstGeom prst="rect">
            <a:avLst/>
          </a:prstGeom>
          <a:gradFill>
            <a:gsLst>
              <a:gs pos="0">
                <a:srgbClr val="8488C4"/>
              </a:gs>
              <a:gs pos="53000">
                <a:srgbClr val="D4DEFF"/>
              </a:gs>
              <a:gs pos="83000">
                <a:srgbClr val="D4DEFF"/>
              </a:gs>
              <a:gs pos="100000">
                <a:srgbClr val="96AB94"/>
              </a:gs>
            </a:gsLst>
            <a:path path="rect">
              <a:fillToRect l="100000" t="100000"/>
            </a:path>
          </a:grad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42853"/>
            <a:ext cx="7772400" cy="500066"/>
          </a:xfrm>
        </p:spPr>
        <p:txBody>
          <a:bodyPr>
            <a:noAutofit/>
          </a:bodyPr>
          <a:lstStyle/>
          <a:p>
            <a:r>
              <a:rPr lang="ru-RU" sz="2000" dirty="0">
                <a:latin typeface="Arial Narrow" pitchFamily="34" charset="0"/>
              </a:rPr>
              <a:t>Подготовительный период</a:t>
            </a:r>
          </a:p>
        </p:txBody>
      </p:sp>
      <p:sp>
        <p:nvSpPr>
          <p:cNvPr id="3" name="Подзаголовок 2"/>
          <p:cNvSpPr>
            <a:spLocks noGrp="1"/>
          </p:cNvSpPr>
          <p:nvPr>
            <p:ph type="subTitle" idx="1"/>
          </p:nvPr>
        </p:nvSpPr>
        <p:spPr>
          <a:xfrm>
            <a:off x="1371600" y="714356"/>
            <a:ext cx="6400800" cy="1643074"/>
          </a:xfrm>
        </p:spPr>
        <p:txBody>
          <a:bodyPr>
            <a:normAutofit/>
          </a:bodyPr>
          <a:lstStyle/>
          <a:p>
            <a:pPr algn="just"/>
            <a:r>
              <a:rPr lang="ru-RU" sz="1800" dirty="0">
                <a:solidFill>
                  <a:schemeClr val="tx1"/>
                </a:solidFill>
                <a:latin typeface="Arial Narrow" pitchFamily="34" charset="0"/>
              </a:rPr>
              <a:t>Проведена рабочая встреча заместителя начальника </a:t>
            </a:r>
            <a:r>
              <a:rPr lang="ru-RU" sz="1800" dirty="0" smtClean="0">
                <a:solidFill>
                  <a:schemeClr val="tx1"/>
                </a:solidFill>
                <a:latin typeface="Arial Narrow" pitchFamily="34" charset="0"/>
              </a:rPr>
              <a:t>Южно-Уральской дирекции </a:t>
            </a:r>
            <a:r>
              <a:rPr lang="ru-RU" sz="1800" dirty="0">
                <a:solidFill>
                  <a:schemeClr val="tx1"/>
                </a:solidFill>
                <a:latin typeface="Arial Narrow" pitchFamily="34" charset="0"/>
              </a:rPr>
              <a:t>здравоохранения с заместителем начальника по кадрам и социальным вопросам и начальником службы управления персоналом Южно-Уральской железной дороги по участию работников дороги в акции, инициатива была поддержана;</a:t>
            </a:r>
          </a:p>
        </p:txBody>
      </p:sp>
      <p:pic>
        <p:nvPicPr>
          <p:cNvPr id="4" name="Рисунок 3" descr="STOPAIDS.jpg"/>
          <p:cNvPicPr>
            <a:picLocks noChangeAspect="1"/>
          </p:cNvPicPr>
          <p:nvPr/>
        </p:nvPicPr>
        <p:blipFill>
          <a:blip r:embed="rId2" cstate="print"/>
          <a:stretch>
            <a:fillRect/>
          </a:stretch>
        </p:blipFill>
        <p:spPr>
          <a:xfrm>
            <a:off x="7931924" y="6000768"/>
            <a:ext cx="1212075" cy="857232"/>
          </a:xfrm>
          <a:prstGeom prst="rect">
            <a:avLst/>
          </a:prstGeom>
          <a:gradFill>
            <a:gsLst>
              <a:gs pos="0">
                <a:srgbClr val="8488C4"/>
              </a:gs>
              <a:gs pos="53000">
                <a:srgbClr val="D4DEFF"/>
              </a:gs>
              <a:gs pos="83000">
                <a:srgbClr val="D4DEFF"/>
              </a:gs>
              <a:gs pos="100000">
                <a:srgbClr val="96AB94"/>
              </a:gs>
            </a:gsLst>
            <a:path path="rect">
              <a:fillToRect l="100000" t="100000"/>
            </a:path>
          </a:gradFill>
        </p:spPr>
      </p:pic>
      <p:pic>
        <p:nvPicPr>
          <p:cNvPr id="4097" name="Picture 1" descr="D:\ответы\РДМО 2016 год\акция ВИЧ\сентябрь-декабрь\ФотоРЖД\IMG_7997.JPG"/>
          <p:cNvPicPr>
            <a:picLocks noChangeAspect="1" noChangeArrowheads="1"/>
          </p:cNvPicPr>
          <p:nvPr/>
        </p:nvPicPr>
        <p:blipFill>
          <a:blip r:embed="rId3" cstate="print"/>
          <a:srcRect/>
          <a:stretch>
            <a:fillRect/>
          </a:stretch>
        </p:blipFill>
        <p:spPr bwMode="auto">
          <a:xfrm>
            <a:off x="1428728" y="2643182"/>
            <a:ext cx="5929322" cy="395288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143380"/>
            <a:ext cx="8229600" cy="1828800"/>
          </a:xfrm>
        </p:spPr>
        <p:txBody>
          <a:bodyPr>
            <a:normAutofit/>
          </a:bodyPr>
          <a:lstStyle/>
          <a:p>
            <a:r>
              <a:rPr lang="ru-RU" sz="1800" dirty="0">
                <a:latin typeface="Arial Narrow" pitchFamily="34" charset="0"/>
              </a:rPr>
              <a:t>Подготовлена телеграмма за подписью начальника дороги В.А. Попова и председателя </a:t>
            </a:r>
            <a:r>
              <a:rPr lang="ru-RU" sz="1800" dirty="0" err="1">
                <a:latin typeface="Arial Narrow" pitchFamily="34" charset="0"/>
              </a:rPr>
              <a:t>Дорпрофжел</a:t>
            </a:r>
            <a:r>
              <a:rPr lang="ru-RU" sz="1800" dirty="0">
                <a:latin typeface="Arial Narrow" pitchFamily="34" charset="0"/>
              </a:rPr>
              <a:t> А.Н. </a:t>
            </a:r>
            <a:r>
              <a:rPr lang="ru-RU" sz="1800" dirty="0" err="1">
                <a:latin typeface="Arial Narrow" pitchFamily="34" charset="0"/>
              </a:rPr>
              <a:t>Бабинцева</a:t>
            </a:r>
            <a:r>
              <a:rPr lang="ru-RU" sz="1800" dirty="0">
                <a:latin typeface="Arial Narrow" pitchFamily="34" charset="0"/>
              </a:rPr>
              <a:t> (исх. № 6693/</a:t>
            </a:r>
            <a:r>
              <a:rPr lang="ru-RU" sz="1800" dirty="0" err="1">
                <a:latin typeface="Arial Narrow" pitchFamily="34" charset="0"/>
              </a:rPr>
              <a:t>Ю-Ур</a:t>
            </a:r>
            <a:r>
              <a:rPr lang="ru-RU" sz="1800" dirty="0">
                <a:latin typeface="Arial Narrow" pitchFamily="34" charset="0"/>
              </a:rPr>
              <a:t> от  21.09.2016 г.) и направлена во все предприятия, находящиеся на полигоне дороги, о проведении профилактической работы, направленной на консультирование и тестирование на ВИЧ-инфекцию работников;</a:t>
            </a:r>
          </a:p>
        </p:txBody>
      </p:sp>
      <p:pic>
        <p:nvPicPr>
          <p:cNvPr id="23554" name="Picture 2" descr="D:\ответы\РДМО 2016 год\акция ВИЧ\сентябрь-декабрь\телеграмма ЮУЖД_Страница_1.jpg"/>
          <p:cNvPicPr>
            <a:picLocks noChangeAspect="1" noChangeArrowheads="1"/>
          </p:cNvPicPr>
          <p:nvPr/>
        </p:nvPicPr>
        <p:blipFill>
          <a:blip r:embed="rId2"/>
          <a:srcRect/>
          <a:stretch>
            <a:fillRect/>
          </a:stretch>
        </p:blipFill>
        <p:spPr bwMode="auto">
          <a:xfrm>
            <a:off x="714348" y="357167"/>
            <a:ext cx="2527529" cy="3571900"/>
          </a:xfrm>
          <a:prstGeom prst="rect">
            <a:avLst/>
          </a:prstGeom>
          <a:noFill/>
        </p:spPr>
      </p:pic>
      <p:pic>
        <p:nvPicPr>
          <p:cNvPr id="23555" name="Picture 3" descr="D:\ответы\РДМО 2016 год\акция ВИЧ\сентябрь-декабрь\телеграмма ЮУЖД_Страница_2.jpg"/>
          <p:cNvPicPr>
            <a:picLocks noChangeAspect="1" noChangeArrowheads="1"/>
          </p:cNvPicPr>
          <p:nvPr/>
        </p:nvPicPr>
        <p:blipFill>
          <a:blip r:embed="rId3"/>
          <a:srcRect/>
          <a:stretch>
            <a:fillRect/>
          </a:stretch>
        </p:blipFill>
        <p:spPr bwMode="auto">
          <a:xfrm>
            <a:off x="3286116" y="357166"/>
            <a:ext cx="2518722" cy="35719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TOPAIDS.jpg"/>
          <p:cNvPicPr>
            <a:picLocks noChangeAspect="1"/>
          </p:cNvPicPr>
          <p:nvPr/>
        </p:nvPicPr>
        <p:blipFill>
          <a:blip r:embed="rId2" cstate="print"/>
          <a:stretch>
            <a:fillRect/>
          </a:stretch>
        </p:blipFill>
        <p:spPr>
          <a:xfrm>
            <a:off x="7931924" y="6000768"/>
            <a:ext cx="1212075" cy="857232"/>
          </a:xfrm>
          <a:prstGeom prst="rect">
            <a:avLst/>
          </a:prstGeom>
          <a:gradFill>
            <a:gsLst>
              <a:gs pos="0">
                <a:srgbClr val="8488C4"/>
              </a:gs>
              <a:gs pos="53000">
                <a:srgbClr val="D4DEFF"/>
              </a:gs>
              <a:gs pos="83000">
                <a:srgbClr val="D4DEFF"/>
              </a:gs>
              <a:gs pos="100000">
                <a:srgbClr val="96AB94"/>
              </a:gs>
            </a:gsLst>
            <a:path path="rect">
              <a:fillToRect l="100000" t="100000"/>
            </a:path>
          </a:gradFill>
        </p:spPr>
      </p:pic>
      <p:sp>
        <p:nvSpPr>
          <p:cNvPr id="5" name="Прямоугольник 4"/>
          <p:cNvSpPr/>
          <p:nvPr/>
        </p:nvSpPr>
        <p:spPr>
          <a:xfrm>
            <a:off x="1500166" y="4714884"/>
            <a:ext cx="6215106" cy="646331"/>
          </a:xfrm>
          <a:prstGeom prst="rect">
            <a:avLst/>
          </a:prstGeom>
        </p:spPr>
        <p:txBody>
          <a:bodyPr wrap="square">
            <a:spAutoFit/>
          </a:bodyPr>
          <a:lstStyle/>
          <a:p>
            <a:r>
              <a:rPr lang="ru-RU" dirty="0">
                <a:latin typeface="Arial Narrow" pitchFamily="34" charset="0"/>
              </a:rPr>
              <a:t>Состоялась рабочая встреча с начальником локомотивного депо, инициатива поддержана;</a:t>
            </a:r>
          </a:p>
        </p:txBody>
      </p:sp>
      <p:pic>
        <p:nvPicPr>
          <p:cNvPr id="16385" name="Picture 1" descr="D:\ответы\РДМО 2016 год\акция ВИЧ\сентябрь-декабрь\188011_603x354.jpg"/>
          <p:cNvPicPr>
            <a:picLocks noChangeAspect="1" noChangeArrowheads="1"/>
          </p:cNvPicPr>
          <p:nvPr/>
        </p:nvPicPr>
        <p:blipFill>
          <a:blip r:embed="rId3"/>
          <a:srcRect/>
          <a:stretch>
            <a:fillRect/>
          </a:stretch>
        </p:blipFill>
        <p:spPr bwMode="auto">
          <a:xfrm>
            <a:off x="1428728" y="428604"/>
            <a:ext cx="6262785" cy="36766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143248"/>
            <a:ext cx="8229600" cy="2982915"/>
          </a:xfrm>
        </p:spPr>
        <p:txBody>
          <a:bodyPr>
            <a:normAutofit/>
          </a:bodyPr>
          <a:lstStyle/>
          <a:p>
            <a:r>
              <a:rPr lang="ru-RU" sz="1800" dirty="0" smtClean="0">
                <a:latin typeface="Arial Narrow" pitchFamily="34" charset="0"/>
              </a:rPr>
              <a:t>В режиме </a:t>
            </a:r>
            <a:r>
              <a:rPr lang="ru-RU" sz="1800" dirty="0" err="1">
                <a:latin typeface="Arial Narrow" pitchFamily="34" charset="0"/>
              </a:rPr>
              <a:t>онлайн</a:t>
            </a:r>
            <a:r>
              <a:rPr lang="ru-RU" sz="1800" dirty="0">
                <a:latin typeface="Arial Narrow" pitchFamily="34" charset="0"/>
              </a:rPr>
              <a:t> проведена трехсторонняя встреча руководителя Челябинского областного центра по профилактике и борьбе со СПИД </a:t>
            </a:r>
            <a:r>
              <a:rPr lang="ru-RU" sz="1800" dirty="0" err="1">
                <a:latin typeface="Arial Narrow" pitchFamily="34" charset="0"/>
              </a:rPr>
              <a:t>Радзиховской</a:t>
            </a:r>
            <a:r>
              <a:rPr lang="ru-RU" sz="1800" dirty="0">
                <a:latin typeface="Arial Narrow" pitchFamily="34" charset="0"/>
              </a:rPr>
              <a:t> М.В., координатором программы по ВИЧ/СПИД в сфере труда в РФ Субрегионального бюро Международной организации труда для стран Восточной Европы и Центральной Азии Е.В. Ивановой и Южно-Уральской дирекцией здравоохранения, намечена программа совещания;</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7686" y="428604"/>
            <a:ext cx="4786314" cy="5697559"/>
          </a:xfrm>
        </p:spPr>
        <p:txBody>
          <a:bodyPr>
            <a:normAutofit/>
          </a:bodyPr>
          <a:lstStyle/>
          <a:p>
            <a:r>
              <a:rPr lang="ru-RU" sz="1800" dirty="0">
                <a:latin typeface="Arial Narrow" pitchFamily="34" charset="0"/>
              </a:rPr>
              <a:t>14 и 19 сентября 2016 г. проведены встречи с работниками локомотивных бригад с распространением буклетов, листовок по профилактике ВИЧ;</a:t>
            </a:r>
          </a:p>
          <a:p>
            <a:r>
              <a:rPr lang="ru-RU" sz="1800" dirty="0">
                <a:latin typeface="Arial Narrow" pitchFamily="34" charset="0"/>
              </a:rPr>
              <a:t>- Подготовлена и размещена </a:t>
            </a:r>
            <a:r>
              <a:rPr lang="ru-RU" sz="1800" dirty="0" smtClean="0">
                <a:latin typeface="Arial Narrow" pitchFamily="34" charset="0"/>
              </a:rPr>
              <a:t>информация по профилактике ВИЧ-инфекции </a:t>
            </a:r>
            <a:r>
              <a:rPr lang="ru-RU" sz="1800" dirty="0" smtClean="0">
                <a:latin typeface="Arial Narrow" pitchFamily="34" charset="0"/>
              </a:rPr>
              <a:t>на </a:t>
            </a:r>
            <a:r>
              <a:rPr lang="ru-RU" sz="1800" dirty="0">
                <a:latin typeface="Arial Narrow" pitchFamily="34" charset="0"/>
              </a:rPr>
              <a:t>стендах </a:t>
            </a:r>
            <a:r>
              <a:rPr lang="ru-RU" sz="1800" dirty="0" smtClean="0">
                <a:latin typeface="Arial Narrow" pitchFamily="34" charset="0"/>
              </a:rPr>
              <a:t>в пунктах </a:t>
            </a:r>
            <a:r>
              <a:rPr lang="ru-RU" sz="1800" dirty="0" err="1" smtClean="0">
                <a:latin typeface="Arial Narrow" pitchFamily="34" charset="0"/>
              </a:rPr>
              <a:t>предрейсового</a:t>
            </a:r>
            <a:r>
              <a:rPr lang="ru-RU" sz="1800" dirty="0" smtClean="0">
                <a:latin typeface="Arial Narrow" pitchFamily="34" charset="0"/>
              </a:rPr>
              <a:t> осмотра, здравпунктах предприятий, поликлиниках в местах проведения планерных совещаний предприятий ЮУЖД;</a:t>
            </a:r>
          </a:p>
          <a:p>
            <a:r>
              <a:rPr lang="ru-RU" sz="1800" dirty="0" smtClean="0">
                <a:latin typeface="Arial Narrow" pitchFamily="34" charset="0"/>
              </a:rPr>
              <a:t>Проведены 22 лекции цеховыми врачами в собраниях коллективов на предприятиях ЮУЖД;</a:t>
            </a:r>
          </a:p>
          <a:p>
            <a:r>
              <a:rPr lang="ru-RU" sz="1800" dirty="0" smtClean="0">
                <a:latin typeface="Arial Narrow" pitchFamily="34" charset="0"/>
              </a:rPr>
              <a:t>Организована демонстрация видео- и аудиоматериалов на железнодорожном вокзале ст. Челябинск, холлах поликлиник НУЗ.</a:t>
            </a:r>
            <a:endParaRPr lang="ru-RU" sz="1800" dirty="0">
              <a:latin typeface="Arial Narrow" pitchFamily="34" charset="0"/>
            </a:endParaRPr>
          </a:p>
          <a:p>
            <a:endParaRPr lang="ru-RU" dirty="0"/>
          </a:p>
        </p:txBody>
      </p:sp>
      <p:pic>
        <p:nvPicPr>
          <p:cNvPr id="4" name="Рисунок 3"/>
          <p:cNvPicPr>
            <a:picLocks noChangeAspect="1"/>
          </p:cNvPicPr>
          <p:nvPr/>
        </p:nvPicPr>
        <p:blipFill>
          <a:blip r:embed="rId2"/>
          <a:stretch>
            <a:fillRect/>
          </a:stretch>
        </p:blipFill>
        <p:spPr>
          <a:xfrm>
            <a:off x="0" y="357166"/>
            <a:ext cx="4384475" cy="61436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1384</Words>
  <Application>Microsoft Office PowerPoint</Application>
  <PresentationFormat>Экран (4:3)</PresentationFormat>
  <Paragraphs>95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Пилотный проект  «Добровольное и конфиденциальное консультирование и тестирование на ВИЧ-инфекцию на ЮУЖД»</vt:lpstr>
      <vt:lpstr>Слайд 2</vt:lpstr>
      <vt:lpstr>Слайд 3</vt:lpstr>
      <vt:lpstr>Слайд 4</vt:lpstr>
      <vt:lpstr>Подготовительный период</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в рамках  Всероссийской акции «Стоп ВИЧ/СПИД»   на Южно-Уральской железной дороге планируется в ноябре 2016 года:</vt:lpstr>
      <vt:lpstr>Слайд 20</vt:lpstr>
      <vt:lpstr>Слайд 21</vt:lpstr>
      <vt:lpstr>Слайд 22</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Любавин Владимир Олегович</dc:creator>
  <cp:lastModifiedBy>Любавин Владимир Олегович</cp:lastModifiedBy>
  <cp:revision>53</cp:revision>
  <dcterms:created xsi:type="dcterms:W3CDTF">2016-11-11T01:48:59Z</dcterms:created>
  <dcterms:modified xsi:type="dcterms:W3CDTF">2016-11-11T09:51:04Z</dcterms:modified>
</cp:coreProperties>
</file>