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70" r:id="rId11"/>
    <p:sldId id="265" r:id="rId12"/>
    <p:sldId id="266" r:id="rId13"/>
    <p:sldId id="271" r:id="rId14"/>
    <p:sldId id="267" r:id="rId15"/>
    <p:sldId id="268" r:id="rId16"/>
    <p:sldId id="269" r:id="rId17"/>
    <p:sldId id="272" r:id="rId18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96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1" d="100"/>
          <a:sy n="111" d="100"/>
        </p:scale>
        <p:origin x="534" y="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609601"/>
            <a:ext cx="8676222" cy="3200400"/>
          </a:xfrm>
        </p:spPr>
        <p:txBody>
          <a:bodyPr anchor="b">
            <a:normAutofit/>
          </a:bodyPr>
          <a:lstStyle>
            <a:lvl1pPr algn="ctr">
              <a:defRPr sz="4800">
                <a:effectLst>
                  <a:glow rad="38100">
                    <a:schemeClr val="bg1">
                      <a:lumMod val="65000"/>
                      <a:lumOff val="35000"/>
                      <a:alpha val="50000"/>
                    </a:schemeClr>
                  </a:glow>
                  <a:outerShdw blurRad="28575" dist="31750" dir="132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8676222" cy="1905000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7287B3-B7A4-4ECE-B06A-035BFF425DDF}" type="datetimeFigureOut">
              <a:rPr lang="ru-RU" smtClean="0"/>
              <a:t>27.02.2018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53C949-09B7-4093-825E-A1936B9FF24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461064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4732865"/>
            <a:ext cx="99060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979612" y="932112"/>
            <a:ext cx="8225944" cy="3164976"/>
          </a:xfrm>
          <a:prstGeom prst="roundRect">
            <a:avLst>
              <a:gd name="adj" fmla="val 43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3" y="5299603"/>
            <a:ext cx="9906000" cy="493712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7287B3-B7A4-4ECE-B06A-035BFF425DDF}" type="datetimeFigureOut">
              <a:rPr lang="ru-RU" smtClean="0"/>
              <a:t>27.02.2018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53C949-09B7-4093-825E-A1936B9FF24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838334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609601"/>
            <a:ext cx="9905999" cy="3124199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343400"/>
            <a:ext cx="9906000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7287B3-B7A4-4ECE-B06A-035BFF425DDF}" type="datetimeFigureOut">
              <a:rPr lang="ru-RU" smtClean="0"/>
              <a:t>27.02.2018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53C949-09B7-4093-825E-A1936B9FF24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5458556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836612" y="7868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accent1"/>
                </a:solidFill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437812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accent1"/>
                </a:solidFill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609601"/>
            <a:ext cx="9296398" cy="2743199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343400"/>
            <a:ext cx="9906000" cy="14478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buNone/>
              <a:defRPr lang="en-US" sz="20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7287B3-B7A4-4ECE-B06A-035BFF425DDF}" type="datetimeFigureOut">
              <a:rPr lang="ru-RU" smtClean="0"/>
              <a:t>27.02.2018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53C949-09B7-4093-825E-A1936B9FF24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418222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3308581"/>
            <a:ext cx="9906000" cy="14688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0" y="4777381"/>
            <a:ext cx="9906001" cy="860400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defRPr lang="en-US" sz="20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7287B3-B7A4-4ECE-B06A-035BFF425DDF}" type="datetimeFigureOut">
              <a:rPr lang="ru-RU" smtClean="0"/>
              <a:t>27.02.2018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53C949-09B7-4093-825E-A1936B9FF24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1892471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836612" y="7868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accent1"/>
                </a:solidFill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437812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accent1"/>
                </a:solidFill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609601"/>
            <a:ext cx="9296398" cy="2743199"/>
          </a:xfrm>
        </p:spPr>
        <p:txBody>
          <a:bodyPr anchor="ctr">
            <a:normAutofit/>
          </a:bodyPr>
          <a:lstStyle>
            <a:lvl1pPr algn="l">
              <a:defRPr sz="3200" b="0" cap="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41412" y="3886200"/>
            <a:ext cx="9906000" cy="8890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775200"/>
            <a:ext cx="9906000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7287B3-B7A4-4ECE-B06A-035BFF425DDF}" type="datetimeFigureOut">
              <a:rPr lang="ru-RU" smtClean="0"/>
              <a:t>27.02.2018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53C949-09B7-4093-825E-A1936B9FF24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4120283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609601"/>
            <a:ext cx="9905999" cy="2743199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41412" y="3505200"/>
            <a:ext cx="99060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all" dirty="0">
                <a:ln w="3175" cmpd="sng">
                  <a:noFill/>
                </a:ln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343400"/>
            <a:ext cx="9906000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7287B3-B7A4-4ECE-B06A-035BFF425DDF}" type="datetimeFigureOut">
              <a:rPr lang="ru-RU" smtClean="0"/>
              <a:t>27.02.2018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53C949-09B7-4093-825E-A1936B9FF24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3976269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7287B3-B7A4-4ECE-B06A-035BFF425DDF}" type="datetimeFigureOut">
              <a:rPr lang="ru-RU" smtClean="0"/>
              <a:t>27.02.2018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53C949-09B7-4093-825E-A1936B9FF24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1569914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6898" y="609599"/>
            <a:ext cx="2210514" cy="5181601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1412" y="609600"/>
            <a:ext cx="7543800" cy="5181600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7287B3-B7A4-4ECE-B06A-035BFF425DDF}" type="datetimeFigureOut">
              <a:rPr lang="ru-RU" smtClean="0"/>
              <a:t>27.02.2018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53C949-09B7-4093-825E-A1936B9FF24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854663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7287B3-B7A4-4ECE-B06A-035BFF425DDF}" type="datetimeFigureOut">
              <a:rPr lang="ru-RU" smtClean="0"/>
              <a:t>27.02.2018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53C949-09B7-4093-825E-A1936B9FF24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021918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51013" y="3308581"/>
            <a:ext cx="8686800" cy="1468800"/>
          </a:xfrm>
        </p:spPr>
        <p:txBody>
          <a:bodyPr anchor="b"/>
          <a:lstStyle>
            <a:lvl1pPr algn="r">
              <a:defRPr sz="40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51011" y="4777381"/>
            <a:ext cx="8686801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7287B3-B7A4-4ECE-B06A-035BFF425DDF}" type="datetimeFigureOut">
              <a:rPr lang="ru-RU" smtClean="0"/>
              <a:t>27.02.2018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53C949-09B7-4093-825E-A1936B9FF24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964353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1412" y="2666999"/>
            <a:ext cx="4876800" cy="3124201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0612" y="2667000"/>
            <a:ext cx="4876800" cy="3124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7287B3-B7A4-4ECE-B06A-035BFF425DDF}" type="datetimeFigureOut">
              <a:rPr lang="ru-RU" smtClean="0"/>
              <a:t>27.02.2018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53C949-09B7-4093-825E-A1936B9FF24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95184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29280" y="2658533"/>
            <a:ext cx="4588931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1412" y="3243262"/>
            <a:ext cx="4876800" cy="2547937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43133" y="2667000"/>
            <a:ext cx="4604280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0612" y="3243262"/>
            <a:ext cx="4876801" cy="2547937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7287B3-B7A4-4ECE-B06A-035BFF425DDF}" type="datetimeFigureOut">
              <a:rPr lang="ru-RU" smtClean="0"/>
              <a:t>27.02.2018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53C949-09B7-4093-825E-A1936B9FF24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674644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7287B3-B7A4-4ECE-B06A-035BFF425DDF}" type="datetimeFigureOut">
              <a:rPr lang="ru-RU" smtClean="0"/>
              <a:t>27.02.2018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53C949-09B7-4093-825E-A1936B9FF24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061066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7287B3-B7A4-4ECE-B06A-035BFF425DDF}" type="datetimeFigureOut">
              <a:rPr lang="ru-RU" smtClean="0"/>
              <a:t>27.02.2018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53C949-09B7-4093-825E-A1936B9FF24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533312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600200"/>
            <a:ext cx="3549121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03812" y="609601"/>
            <a:ext cx="5943601" cy="51816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2971800"/>
            <a:ext cx="3549121" cy="1828800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7287B3-B7A4-4ECE-B06A-035BFF425DDF}" type="datetimeFigureOut">
              <a:rPr lang="ru-RU" smtClean="0"/>
              <a:t>27.02.2018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53C949-09B7-4093-825E-A1936B9FF24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168394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600200"/>
            <a:ext cx="5334001" cy="13716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33733" y="-18288"/>
            <a:ext cx="3276599" cy="6903720"/>
          </a:xfr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080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2971800"/>
            <a:ext cx="5334001" cy="1828800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399212" y="5883275"/>
            <a:ext cx="914400" cy="365125"/>
          </a:xfrm>
        </p:spPr>
        <p:txBody>
          <a:bodyPr/>
          <a:lstStyle/>
          <a:p>
            <a:fld id="{777287B3-B7A4-4ECE-B06A-035BFF425DDF}" type="datetimeFigureOut">
              <a:rPr lang="ru-RU" smtClean="0"/>
              <a:t>27.02.2018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141412" y="5883275"/>
            <a:ext cx="5105400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42612" y="5883275"/>
            <a:ext cx="322567" cy="365125"/>
          </a:xfrm>
        </p:spPr>
        <p:txBody>
          <a:bodyPr/>
          <a:lstStyle/>
          <a:p>
            <a:fld id="{FB53C949-09B7-4093-825E-A1936B9FF24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076347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jpe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9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3" y="2666999"/>
            <a:ext cx="9905998" cy="31242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837612" y="5883275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fld id="{777287B3-B7A4-4ECE-B06A-035BFF425DDF}" type="datetimeFigureOut">
              <a:rPr lang="ru-RU" smtClean="0"/>
              <a:t>27.02.2018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41412" y="5883275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2" y="5883275"/>
            <a:ext cx="5511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fld id="{FB53C949-09B7-4093-825E-A1936B9FF24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23716934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849" r:id="rId1"/>
    <p:sldLayoutId id="2147483850" r:id="rId2"/>
    <p:sldLayoutId id="2147483851" r:id="rId3"/>
    <p:sldLayoutId id="2147483852" r:id="rId4"/>
    <p:sldLayoutId id="2147483853" r:id="rId5"/>
    <p:sldLayoutId id="2147483854" r:id="rId6"/>
    <p:sldLayoutId id="2147483855" r:id="rId7"/>
    <p:sldLayoutId id="2147483856" r:id="rId8"/>
    <p:sldLayoutId id="2147483857" r:id="rId9"/>
    <p:sldLayoutId id="2147483858" r:id="rId10"/>
    <p:sldLayoutId id="2147483859" r:id="rId11"/>
    <p:sldLayoutId id="2147483860" r:id="rId12"/>
    <p:sldLayoutId id="2147483861" r:id="rId13"/>
    <p:sldLayoutId id="2147483862" r:id="rId14"/>
    <p:sldLayoutId id="2147483863" r:id="rId15"/>
    <p:sldLayoutId id="2147483864" r:id="rId16"/>
    <p:sldLayoutId id="2147483865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200" kern="1200" cap="all">
          <a:ln w="3175" cmpd="sng">
            <a:noFill/>
          </a:ln>
          <a:gradFill flip="none" rotWithShape="1">
            <a:gsLst>
              <a:gs pos="0">
                <a:schemeClr val="tx1"/>
              </a:gs>
              <a:gs pos="100000">
                <a:schemeClr val="tx1">
                  <a:lumMod val="6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65000"/>
                <a:lumOff val="35000"/>
                <a:alpha val="40000"/>
              </a:schemeClr>
            </a:glow>
            <a:outerShdw blurRad="28575" dist="38100" dir="1404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20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8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6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4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4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tiff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9368" y="193088"/>
            <a:ext cx="11069824" cy="327449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015882" y="3467578"/>
            <a:ext cx="10210800" cy="2257424"/>
          </a:xfrm>
        </p:spPr>
        <p:txBody>
          <a:bodyPr>
            <a:normAutofit fontScale="90000"/>
          </a:bodyPr>
          <a:lstStyle/>
          <a:p>
            <a:pPr>
              <a:lnSpc>
                <a:spcPct val="150000"/>
              </a:lnSpc>
            </a:pPr>
            <a:r>
              <a:rPr lang="ru-RU" b="1" dirty="0" smtClean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 100-летнему юбилею </a:t>
            </a:r>
            <a:r>
              <a:rPr lang="ru-RU" sz="6000" b="1" dirty="0" smtClean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«Камчатской правды»</a:t>
            </a:r>
            <a:endParaRPr lang="ru-RU" sz="6000" b="1" dirty="0">
              <a:solidFill>
                <a:schemeClr val="bg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571371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64330" y="184384"/>
            <a:ext cx="9450718" cy="6081662"/>
          </a:xfrm>
        </p:spPr>
      </p:pic>
      <p:sp>
        <p:nvSpPr>
          <p:cNvPr id="6" name="TextBox 5"/>
          <p:cNvSpPr txBox="1"/>
          <p:nvPr/>
        </p:nvSpPr>
        <p:spPr>
          <a:xfrm>
            <a:off x="3629340" y="6343048"/>
            <a:ext cx="512069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Работа над выпуском газеты «Камчатская правда», 1930-е гг.</a:t>
            </a:r>
            <a:endParaRPr lang="ru-RU" sz="1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132497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Объект 6"/>
          <p:cNvPicPr>
            <a:picLocks noGrp="1" noChangeAspect="1"/>
          </p:cNvPicPr>
          <p:nvPr>
            <p:ph sz="half"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44384" y="251058"/>
            <a:ext cx="4031876" cy="6126594"/>
          </a:xfrm>
        </p:spPr>
      </p:pic>
      <p:sp>
        <p:nvSpPr>
          <p:cNvPr id="6" name="Объект 5"/>
          <p:cNvSpPr>
            <a:spLocks noGrp="1"/>
          </p:cNvSpPr>
          <p:nvPr>
            <p:ph sz="half" idx="2"/>
          </p:nvPr>
        </p:nvSpPr>
        <p:spPr>
          <a:xfrm>
            <a:off x="5997357" y="851892"/>
            <a:ext cx="5745464" cy="5213684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ru-RU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 годы Великой Отечественной войны Камчатка оказалась глубоким тылом (по отношению к западному фронту) и пограничной зоной одновременно. Газета становится не только средством информации и пропаганды, но и массовой агитации.  В течение всех военных лет «Камчатская правда» со своих страниц призывала </a:t>
            </a:r>
            <a:r>
              <a:rPr lang="ru-RU" b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камчатцев</a:t>
            </a:r>
            <a:r>
              <a:rPr lang="ru-RU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бороться за выполнение и перевыполнение заданий, сообщала о трудовых результатах, передовых бригадах и цехах, участвовала в организации сбора средств на танковые колонны и эскадрильи самолетов. На наиболее напряженные участки трудового фронта посылались выездные редакции, которые побывали на путине в Озерной, на комбинате им. Микояна, на Петропавловской судоверфи, в Петропавловском порту и даже просто на общественных работах.</a:t>
            </a:r>
            <a:endParaRPr lang="ru-RU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19452" y="6377652"/>
            <a:ext cx="448174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Специальный выпуск «Камчатской правды», 1943 г.</a:t>
            </a:r>
            <a:endParaRPr lang="ru-RU" sz="1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72164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Объект 4"/>
          <p:cNvSpPr>
            <a:spLocks noGrp="1"/>
          </p:cNvSpPr>
          <p:nvPr>
            <p:ph sz="half" idx="1"/>
          </p:nvPr>
        </p:nvSpPr>
        <p:spPr>
          <a:xfrm>
            <a:off x="448392" y="952902"/>
            <a:ext cx="4999506" cy="4668252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ru-RU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После окончания войны перед газетой встали новые задачи – мобилизация трудящихся области на выполнение народнохозяйственных планов. Кроме основной – подготовки к изданию газеты, редакция проводило большую общественную работу: активно сотрудничала с Дальневосточной студией кинохроники, являлась членом Общества по распространению политических и научных знаний, организовала работу литературного объединения. В 1961 г. при Доме политического просвещения «Камчатская правда» открыла двухгодичную школу </a:t>
            </a:r>
            <a:r>
              <a:rPr lang="ru-RU" b="1" dirty="0" smtClean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рабочих и сельских корреспондентов.</a:t>
            </a:r>
            <a:endParaRPr lang="ru-RU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Объект 6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31807" y="1171553"/>
            <a:ext cx="6436953" cy="2938433"/>
          </a:xfrm>
        </p:spPr>
      </p:pic>
      <p:sp>
        <p:nvSpPr>
          <p:cNvPr id="9" name="TextBox 8"/>
          <p:cNvSpPr txBox="1"/>
          <p:nvPr/>
        </p:nvSpPr>
        <p:spPr>
          <a:xfrm>
            <a:off x="5830605" y="4109986"/>
            <a:ext cx="583935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Первый выпуск школы рабочих и сельских корреспондентов, 1963 г.</a:t>
            </a:r>
            <a:endParaRPr lang="ru-RU" sz="1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685559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SesickayAS\Desktop\510-1-9-1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435695" y="386337"/>
            <a:ext cx="4213076" cy="57722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SesickayAS\Desktop\img753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930640" y="389430"/>
            <a:ext cx="4230168" cy="57208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529698" y="6281159"/>
            <a:ext cx="965674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Документы из фонда КГКУ «Государственный архив Камчатского края» </a:t>
            </a:r>
          </a:p>
          <a:p>
            <a:pPr algn="ctr"/>
            <a:r>
              <a:rPr lang="ru-RU" sz="1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№ Р-510  «Редакция газеты «Камчатская правда»</a:t>
            </a:r>
            <a:endParaRPr lang="ru-RU" sz="14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713925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Объект 6"/>
          <p:cNvPicPr>
            <a:picLocks noGrp="1" noChangeAspect="1"/>
          </p:cNvPicPr>
          <p:nvPr>
            <p:ph sz="half"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63738" y="413084"/>
            <a:ext cx="4748004" cy="5966862"/>
          </a:xfrm>
        </p:spPr>
      </p:pic>
      <p:sp>
        <p:nvSpPr>
          <p:cNvPr id="6" name="Объект 5"/>
          <p:cNvSpPr>
            <a:spLocks noGrp="1"/>
          </p:cNvSpPr>
          <p:nvPr>
            <p:ph sz="half" idx="2"/>
          </p:nvPr>
        </p:nvSpPr>
        <p:spPr>
          <a:xfrm>
            <a:off x="6314990" y="1132974"/>
            <a:ext cx="5379704" cy="2739992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При «Камчатской правде» существовал даже собственный музей, в который авторы приносили самые разнообразные предметы: книги, интересные фотографии, охотничьи трофеи, образцы пород, гербарии, собранные в поездках, значки, медали, интересные этнографические предметы, а также фотографии и рисунки с автографами знаменитостей.</a:t>
            </a:r>
            <a:endParaRPr lang="ru-RU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871411" y="5777719"/>
            <a:ext cx="598691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Карандашный рисунок корреспондента «Камчатской правды»  с автографом писателя М. Шолохова, 1967 г.</a:t>
            </a:r>
            <a:endParaRPr lang="ru-RU" sz="1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75933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Объект 4"/>
          <p:cNvSpPr>
            <a:spLocks noGrp="1"/>
          </p:cNvSpPr>
          <p:nvPr>
            <p:ph sz="half" idx="1"/>
          </p:nvPr>
        </p:nvSpPr>
        <p:spPr>
          <a:xfrm>
            <a:off x="939281" y="1377214"/>
            <a:ext cx="4595245" cy="3242912"/>
          </a:xfrm>
        </p:spPr>
        <p:txBody>
          <a:bodyPr/>
          <a:lstStyle/>
          <a:p>
            <a:pPr marL="0" indent="0" algn="just">
              <a:buNone/>
            </a:pPr>
            <a:r>
              <a:rPr lang="ru-RU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За все годы издания тираж газеты неизменно рос. С нескольких сотен экземпляров в начале 1920-х гг., к </a:t>
            </a:r>
            <a:r>
              <a:rPr lang="ru-RU" b="1" dirty="0" smtClean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  1988 </a:t>
            </a:r>
            <a:r>
              <a:rPr lang="ru-RU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г. (последнему юбилейному году в своей советской истории) тираж газеты вырос до 90 тысяч экземпляров.</a:t>
            </a:r>
            <a:endParaRPr lang="ru-RU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Объект 6"/>
          <p:cNvPicPr>
            <a:picLocks noGrp="1" noChangeAspect="1"/>
          </p:cNvPicPr>
          <p:nvPr>
            <p:ph sz="half" idx="2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64750" y="202934"/>
            <a:ext cx="4425684" cy="6458100"/>
          </a:xfrm>
        </p:spPr>
      </p:pic>
    </p:spTree>
    <p:extLst>
      <p:ext uri="{BB962C8B-B14F-4D97-AF65-F5344CB8AC3E}">
        <p14:creationId xmlns:p14="http://schemas.microsoft.com/office/powerpoint/2010/main" val="38763496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Объект 5"/>
          <p:cNvSpPr>
            <a:spLocks noGrp="1"/>
          </p:cNvSpPr>
          <p:nvPr>
            <p:ph sz="half" idx="2"/>
          </p:nvPr>
        </p:nvSpPr>
        <p:spPr>
          <a:xfrm>
            <a:off x="6035858" y="998575"/>
            <a:ext cx="5302702" cy="4867175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ru-RU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b="1" dirty="0" smtClean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конце 1980-х </a:t>
            </a:r>
            <a:r>
              <a:rPr lang="ru-RU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гг. планировалось построить новое здание издательства обкома КПСС (в состав которого входили редакции газет «Камчатская правда», «Камчатский комсомолец» и журнала «Блокнот агитатора»), расширить материальную базу издательства, увеличить тираж выпускаемых </a:t>
            </a:r>
            <a:r>
              <a:rPr lang="ru-RU" b="1" dirty="0" smtClean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газет. Ликвидация </a:t>
            </a:r>
            <a:r>
              <a:rPr lang="ru-RU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партийных </a:t>
            </a:r>
            <a:r>
              <a:rPr lang="ru-RU" b="1" dirty="0" smtClean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органов в начале 1990-х гг. </a:t>
            </a:r>
            <a:r>
              <a:rPr lang="ru-RU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повлекла за собой и ликвидацию издательства</a:t>
            </a:r>
            <a:r>
              <a:rPr lang="ru-RU" b="1" dirty="0" smtClean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 Газета продолжала выходить до октября 1996 г., когда в </a:t>
            </a:r>
            <a:r>
              <a:rPr lang="ru-RU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связи с тяжелым финансовым положением выпуск «Камчатской правды</a:t>
            </a:r>
            <a:r>
              <a:rPr lang="ru-RU" b="1" dirty="0" smtClean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» был приостановлен. </a:t>
            </a:r>
            <a:endParaRPr lang="ru-RU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1" name="Объект 10"/>
          <p:cNvPicPr>
            <a:picLocks noGrp="1" noChangeAspect="1"/>
          </p:cNvPicPr>
          <p:nvPr>
            <p:ph sz="half"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94871" y="288712"/>
            <a:ext cx="3610266" cy="5978684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863126" y="6267396"/>
            <a:ext cx="554702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Последний номер газеты «Камчатская правда» от 16.10.1996 г.</a:t>
            </a:r>
            <a:endParaRPr lang="ru-RU" sz="1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561226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41413" y="609599"/>
            <a:ext cx="9905998" cy="3193279"/>
          </a:xfrm>
        </p:spPr>
        <p:txBody>
          <a:bodyPr>
            <a:noAutofit/>
          </a:bodyPr>
          <a:lstStyle/>
          <a:p>
            <a:pPr algn="ctr"/>
            <a:r>
              <a:rPr lang="ru-RU" sz="6000" b="1" dirty="0" smtClean="0">
                <a:solidFill>
                  <a:schemeClr val="bg2"/>
                </a:soli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6000" b="1" dirty="0" smtClean="0">
                <a:solidFill>
                  <a:schemeClr val="bg2"/>
                </a:soli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6000" b="1" dirty="0">
                <a:solidFill>
                  <a:schemeClr val="bg2"/>
                </a:soli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6000" b="1" dirty="0">
                <a:solidFill>
                  <a:schemeClr val="bg2"/>
                </a:soli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6000" b="1" dirty="0" smtClean="0">
                <a:solidFill>
                  <a:srgbClr val="FF0000"/>
                </a:soli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Благодарим </a:t>
            </a:r>
            <a:br>
              <a:rPr lang="ru-RU" sz="6000" b="1" dirty="0" smtClean="0">
                <a:solidFill>
                  <a:srgbClr val="FF0000"/>
                </a:soli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6000" b="1" dirty="0" smtClean="0">
                <a:solidFill>
                  <a:srgbClr val="FF0000"/>
                </a:soli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 за внимание</a:t>
            </a:r>
            <a:endParaRPr lang="ru-RU" sz="6000" b="1" dirty="0">
              <a:solidFill>
                <a:srgbClr val="FF0000"/>
              </a:solidFill>
              <a:effectLst>
                <a:glow rad="38100">
                  <a:schemeClr val="bg1">
                    <a:lumMod val="65000"/>
                    <a:lumOff val="35000"/>
                    <a:alpha val="40000"/>
                  </a:schemeClr>
                </a:glo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252652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Объект 6"/>
          <p:cNvPicPr>
            <a:picLocks noGrp="1" noChangeAspect="1"/>
          </p:cNvPicPr>
          <p:nvPr>
            <p:ph sz="half"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0284" y="102963"/>
            <a:ext cx="4050849" cy="6603492"/>
          </a:xfrm>
        </p:spPr>
      </p:pic>
      <p:sp>
        <p:nvSpPr>
          <p:cNvPr id="6" name="Объект 5"/>
          <p:cNvSpPr>
            <a:spLocks noGrp="1"/>
          </p:cNvSpPr>
          <p:nvPr>
            <p:ph sz="half" idx="2"/>
          </p:nvPr>
        </p:nvSpPr>
        <p:spPr>
          <a:xfrm>
            <a:off x="6692090" y="716692"/>
            <a:ext cx="4718304" cy="5227897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b="1" dirty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28 февраля исполняется 100 лет со дня выхода первого номера одной из старейших газет края – «Камчатской правды». В то время она называлась иначе – </a:t>
            </a:r>
            <a:r>
              <a:rPr lang="ru-RU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«Известия Советов рабочих и солдатских депутатов города Петропавловска» </a:t>
            </a:r>
            <a:r>
              <a:rPr lang="ru-RU" b="1" dirty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выходила всего два раза в неделю. За долгие годы своей истории газета неоднократно меняла название, формат и содержание стараясь оставаться, прежде всего, интересной и актуальной для читателя.</a:t>
            </a:r>
          </a:p>
        </p:txBody>
      </p:sp>
    </p:spTree>
    <p:extLst>
      <p:ext uri="{BB962C8B-B14F-4D97-AF65-F5344CB8AC3E}">
        <p14:creationId xmlns:p14="http://schemas.microsoft.com/office/powerpoint/2010/main" val="21741935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Объект 4"/>
          <p:cNvSpPr>
            <a:spLocks noGrp="1"/>
          </p:cNvSpPr>
          <p:nvPr>
            <p:ph sz="half" idx="1"/>
          </p:nvPr>
        </p:nvSpPr>
        <p:spPr>
          <a:xfrm>
            <a:off x="558266" y="5263415"/>
            <a:ext cx="5960461" cy="1931469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Первую редакционную комиссию «Известий» возглавил председатель Петропавловского городского Совета Иван </a:t>
            </a:r>
            <a:r>
              <a:rPr lang="ru-RU" b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Емельянович</a:t>
            </a:r>
            <a:r>
              <a:rPr lang="ru-RU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Ларин. </a:t>
            </a:r>
            <a:endParaRPr lang="ru-RU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19455" y="130507"/>
            <a:ext cx="3638082" cy="5452712"/>
          </a:xfrm>
          <a:prstGeom prst="rect">
            <a:avLst/>
          </a:prstGeom>
        </p:spPr>
      </p:pic>
      <p:pic>
        <p:nvPicPr>
          <p:cNvPr id="1026" name="Picture 2" descr="C:\Users\SesickayAS\Desktop\056. фотография И.В.Ларина 1922.tif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787415" y="135355"/>
            <a:ext cx="3757954" cy="54478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Объект 1"/>
          <p:cNvSpPr>
            <a:spLocks noGrp="1"/>
          </p:cNvSpPr>
          <p:nvPr>
            <p:ph sz="half" idx="2"/>
          </p:nvPr>
        </p:nvSpPr>
        <p:spPr>
          <a:xfrm>
            <a:off x="8092866" y="5725682"/>
            <a:ext cx="3367044" cy="341832"/>
          </a:xfrm>
        </p:spPr>
        <p:txBody>
          <a:bodyPr>
            <a:normAutofit/>
          </a:bodyPr>
          <a:lstStyle/>
          <a:p>
            <a:r>
              <a:rPr lang="ru-RU" sz="1200" b="1" dirty="0" smtClean="0">
                <a:solidFill>
                  <a:schemeClr val="bg1"/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              </a:t>
            </a:r>
            <a:r>
              <a:rPr lang="ru-RU" sz="1400" b="1" dirty="0" smtClean="0">
                <a:solidFill>
                  <a:schemeClr val="bg1"/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И. Е. Ларин, 1922 г.</a:t>
            </a:r>
            <a:endParaRPr lang="ru-RU" sz="1400" b="1" dirty="0">
              <a:solidFill>
                <a:schemeClr val="bg1"/>
              </a:solidFill>
              <a:effectLst>
                <a:glow rad="38100">
                  <a:schemeClr val="bg1">
                    <a:lumMod val="50000"/>
                    <a:lumOff val="50000"/>
                    <a:alpha val="20000"/>
                  </a:schemeClr>
                </a:glo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614388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Объект 5"/>
          <p:cNvSpPr>
            <a:spLocks noGrp="1"/>
          </p:cNvSpPr>
          <p:nvPr>
            <p:ph sz="half" idx="2"/>
          </p:nvPr>
        </p:nvSpPr>
        <p:spPr>
          <a:xfrm>
            <a:off x="6584497" y="298381"/>
            <a:ext cx="5312327" cy="6381551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ru-RU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 19 мая 1918 г. газета переименована в </a:t>
            </a:r>
            <a:r>
              <a:rPr lang="ru-RU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«Камчатские известия»</a:t>
            </a:r>
            <a:r>
              <a:rPr lang="ru-RU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и стала выходить через день. К этому времени была укреплена и материальная база газеты: областной Совет совместно с городским для ее издания приобрел типографию с запасом бумаги. Последний номер вышел 12 июля 1918 г., поскольку с июля власть на полуострове вновь перешла к Камчатскому областному комитету Временного правительства. В начале     1919 г. Областной комитет был распущен колчаковцами.  После свержения </a:t>
            </a:r>
            <a:r>
              <a:rPr lang="ru-RU" b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колчаковской</a:t>
            </a:r>
            <a:r>
              <a:rPr lang="ru-RU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власти на Камчатке, 11 января 1920 г. вышел первый номер </a:t>
            </a:r>
            <a:r>
              <a:rPr lang="ru-RU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«Известий Временного Камчатского Военно-Революционного Комитета»</a:t>
            </a:r>
            <a:r>
              <a:rPr lang="ru-RU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 В течение года газету переименовывали трижды: сначала в </a:t>
            </a:r>
            <a:r>
              <a:rPr lang="ru-RU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«Известия Камчатского Областного Военно-Революционного Комитета»</a:t>
            </a:r>
            <a:r>
              <a:rPr lang="ru-RU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затем – </a:t>
            </a:r>
            <a:r>
              <a:rPr lang="ru-RU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«Известия Камчатского Областного Совета трудового народа»</a:t>
            </a:r>
            <a:r>
              <a:rPr lang="ru-RU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а с июня 1920 г. – </a:t>
            </a:r>
            <a:r>
              <a:rPr lang="ru-RU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«Известия Камчатского областного исполнительного комитета»</a:t>
            </a:r>
            <a:r>
              <a:rPr lang="ru-RU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 descr="C:\Users\SesickayAS\Desktop\Для выставки к 100-летнему юбилею Камчатской правды\4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88093" y="273464"/>
            <a:ext cx="3200283" cy="52556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71387" y="1494278"/>
            <a:ext cx="3372893" cy="50176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21842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Объект 4"/>
          <p:cNvSpPr>
            <a:spLocks noGrp="1"/>
          </p:cNvSpPr>
          <p:nvPr>
            <p:ph sz="half" idx="1"/>
          </p:nvPr>
        </p:nvSpPr>
        <p:spPr>
          <a:xfrm>
            <a:off x="673769" y="452388"/>
            <a:ext cx="4937759" cy="5496025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ru-RU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 октябре 1921 г. Петропавловск был оккупирован белогвардейцами, а народно-революционный комитет был вынужден оставить город. Белогвардейцы с 1 января 1922 г. стали выпускать свою газету под названием «Камчатский листок». В свою очередь, руководство </a:t>
            </a:r>
            <a:r>
              <a:rPr lang="ru-RU" b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облнаррвкома</a:t>
            </a:r>
            <a:r>
              <a:rPr lang="ru-RU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и партизанского отряда приступили к выпуску своей газеты – </a:t>
            </a:r>
            <a:r>
              <a:rPr lang="ru-RU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«Известий Камчатского областного народно-революционного комитета»</a:t>
            </a:r>
            <a:r>
              <a:rPr lang="ru-RU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 Печаталась она на дорожной пишущей машинке, а первый номер был выпущен 21 мая 1922 г. и называлась «Известиями» по преемственности от прежних газет.</a:t>
            </a:r>
            <a:endParaRPr lang="ru-RU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Объект 6"/>
          <p:cNvPicPr>
            <a:picLocks noGrp="1" noChangeAspect="1"/>
          </p:cNvPicPr>
          <p:nvPr>
            <p:ph sz="half" idx="2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65457" y="146949"/>
            <a:ext cx="4215864" cy="6532983"/>
          </a:xfrm>
        </p:spPr>
      </p:pic>
    </p:spTree>
    <p:extLst>
      <p:ext uri="{BB962C8B-B14F-4D97-AF65-F5344CB8AC3E}">
        <p14:creationId xmlns:p14="http://schemas.microsoft.com/office/powerpoint/2010/main" val="13869221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Объект 6"/>
          <p:cNvPicPr>
            <a:picLocks noGrp="1" noChangeAspect="1"/>
          </p:cNvPicPr>
          <p:nvPr>
            <p:ph sz="half"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2027" y="210512"/>
            <a:ext cx="4010485" cy="6445212"/>
          </a:xfrm>
        </p:spPr>
      </p:pic>
      <p:sp>
        <p:nvSpPr>
          <p:cNvPr id="6" name="Объект 5"/>
          <p:cNvSpPr>
            <a:spLocks noGrp="1"/>
          </p:cNvSpPr>
          <p:nvPr>
            <p:ph sz="half" idx="2"/>
          </p:nvPr>
        </p:nvSpPr>
        <p:spPr>
          <a:xfrm>
            <a:off x="6822894" y="3523648"/>
            <a:ext cx="4876800" cy="3124200"/>
          </a:xfrm>
        </p:spPr>
        <p:txBody>
          <a:bodyPr/>
          <a:lstStyle/>
          <a:p>
            <a:pPr marL="0" indent="0" algn="just">
              <a:buNone/>
            </a:pPr>
            <a:r>
              <a:rPr lang="ru-RU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Когда в ноябре </a:t>
            </a:r>
            <a:r>
              <a:rPr lang="ru-RU" b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партотряды</a:t>
            </a:r>
            <a:r>
              <a:rPr lang="ru-RU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заняли Петропавловск, то вновь возобновилось издание «Известий», с  8 декабря 1922 г. переименованных в </a:t>
            </a:r>
            <a:r>
              <a:rPr lang="ru-RU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«Известия </a:t>
            </a:r>
            <a:r>
              <a:rPr lang="ru-RU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Губревкома</a:t>
            </a:r>
            <a:r>
              <a:rPr lang="ru-RU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r>
              <a:rPr lang="ru-RU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(6 декабря 1922 </a:t>
            </a:r>
            <a:r>
              <a:rPr lang="ru-RU" b="1" dirty="0" smtClean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г. </a:t>
            </a:r>
            <a:r>
              <a:rPr lang="ru-RU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Камчатская область стала губернией). Редакция газеты размещалась в одном здании с губернским бюро ВКП(б) (сейчас это здание Камчатского краевого объединенного музея).</a:t>
            </a:r>
            <a:endParaRPr lang="ru-RU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98118" y="210512"/>
            <a:ext cx="5126353" cy="33131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9926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Объект 4"/>
          <p:cNvSpPr>
            <a:spLocks noGrp="1"/>
          </p:cNvSpPr>
          <p:nvPr>
            <p:ph sz="half" idx="1"/>
          </p:nvPr>
        </p:nvSpPr>
        <p:spPr>
          <a:xfrm>
            <a:off x="806982" y="3965608"/>
            <a:ext cx="6050581" cy="2642135"/>
          </a:xfrm>
        </p:spPr>
        <p:txBody>
          <a:bodyPr/>
          <a:lstStyle/>
          <a:p>
            <a:pPr marL="0" indent="0" algn="just">
              <a:buNone/>
            </a:pPr>
            <a:r>
              <a:rPr lang="ru-RU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Свое, новое здание редакция газеты получит только в 1977 г. – долгое время ей придется переезжать с места на место: с ул. Нагорной (сейчас – ул. Гагарина) на ул. Советскую (здание находилось выше памятника </a:t>
            </a:r>
            <a:r>
              <a:rPr lang="ru-RU" b="1" dirty="0" smtClean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Ленину </a:t>
            </a:r>
            <a:r>
              <a:rPr lang="ru-RU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и на сегодняшний день снесено), а затем несколько лет (с 1965 г.)  соседствовать с Камчатским обкомом КПСС на ул. Ленинской, 52.</a:t>
            </a:r>
            <a:endParaRPr lang="ru-RU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03747" y="493251"/>
            <a:ext cx="4112150" cy="3007735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82250" y="3965608"/>
            <a:ext cx="4033647" cy="2532913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31282" y="493251"/>
            <a:ext cx="3801980" cy="3007735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2210129" y="3500985"/>
            <a:ext cx="324428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Сквер на улице Ленинской, 1960-е гг.</a:t>
            </a:r>
            <a:endParaRPr lang="ru-RU" sz="1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7678767" y="3500986"/>
            <a:ext cx="364061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Здание Камчатского обкома КПСС, 1965 г.</a:t>
            </a:r>
            <a:endParaRPr lang="ru-RU" sz="1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7867559" y="6498521"/>
            <a:ext cx="318452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«Камчатская правда» от 21.07.1977 г.</a:t>
            </a:r>
            <a:endParaRPr lang="ru-RU" sz="1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117688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Объект 6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7701" y="412349"/>
            <a:ext cx="3043878" cy="4571197"/>
          </a:xfrm>
        </p:spPr>
      </p:pic>
      <p:sp>
        <p:nvSpPr>
          <p:cNvPr id="6" name="Объект 5"/>
          <p:cNvSpPr>
            <a:spLocks noGrp="1"/>
          </p:cNvSpPr>
          <p:nvPr>
            <p:ph sz="half" idx="2"/>
          </p:nvPr>
        </p:nvSpPr>
        <p:spPr>
          <a:xfrm>
            <a:off x="7603958" y="350377"/>
            <a:ext cx="4446872" cy="4358356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ru-RU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 январе 1923 г. решением </a:t>
            </a:r>
            <a:r>
              <a:rPr lang="ru-RU" b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губбюро</a:t>
            </a:r>
            <a:r>
              <a:rPr lang="ru-RU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РКП(б) областная газета «Известия» была переименована в </a:t>
            </a:r>
            <a:r>
              <a:rPr lang="ru-RU" b="1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«Полярную звезду»</a:t>
            </a:r>
            <a:r>
              <a:rPr lang="ru-RU" b="1" dirty="0" smtClean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редактором </a:t>
            </a:r>
            <a:r>
              <a:rPr lang="ru-RU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которой </a:t>
            </a:r>
            <a:r>
              <a:rPr lang="ru-RU" b="1" dirty="0" smtClean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утвержден секретарь </a:t>
            </a:r>
            <a:r>
              <a:rPr lang="ru-RU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Камчатского </a:t>
            </a:r>
            <a:r>
              <a:rPr lang="ru-RU" b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губбюро</a:t>
            </a:r>
            <a:r>
              <a:rPr lang="ru-RU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smtClean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Виталий Кручина. </a:t>
            </a:r>
            <a:r>
              <a:rPr lang="ru-RU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Сначала газета выходила всего один раз в неделю тиражом в 500 экземпляров, но к 1928 г. уже дважды в неделю, а по воскресеньям – с приложением («Литература, краеведение и наука»). К 1930 г. газета располагала широким активом, получала много информации со всех уголков Камчатки, а ее тираж ее увеличился до 2000 экземпляров.</a:t>
            </a:r>
            <a:endParaRPr lang="ru-RU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52064" y="1289784"/>
            <a:ext cx="3421410" cy="4947385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137023" y="5051567"/>
            <a:ext cx="132523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В.М. Кручина</a:t>
            </a:r>
            <a:endParaRPr lang="ru-RU" sz="1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752064" y="6304547"/>
            <a:ext cx="356116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Первый номер газеты «Полярная звезда»</a:t>
            </a:r>
            <a:endParaRPr lang="ru-RU" sz="1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855322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Объект 4"/>
          <p:cNvSpPr>
            <a:spLocks noGrp="1"/>
          </p:cNvSpPr>
          <p:nvPr>
            <p:ph sz="half" idx="1"/>
          </p:nvPr>
        </p:nvSpPr>
        <p:spPr>
          <a:xfrm>
            <a:off x="1016285" y="1252085"/>
            <a:ext cx="4876800" cy="4268498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ru-RU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r>
              <a:rPr lang="ru-RU" b="1" dirty="0" smtClean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1931 г. газета получила название, которое сохраняла до прекращения издания – </a:t>
            </a:r>
            <a:r>
              <a:rPr lang="ru-RU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«Камчатская правда</a:t>
            </a:r>
            <a:r>
              <a:rPr lang="ru-RU" b="1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r>
              <a:rPr lang="ru-RU" b="1" dirty="0" smtClean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и долгие годы являлась официальным печатным органом Камчатского обкома КПСС и </a:t>
            </a:r>
            <a:r>
              <a:rPr lang="ru-RU" b="1" dirty="0" smtClean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Камчатского областного </a:t>
            </a:r>
            <a:r>
              <a:rPr lang="ru-RU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Совета народных депутатов</a:t>
            </a:r>
            <a:r>
              <a:rPr lang="ru-RU" b="1" dirty="0" smtClean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marL="0" indent="0" algn="just">
              <a:buNone/>
            </a:pPr>
            <a:r>
              <a:rPr lang="ru-RU" b="1" dirty="0" smtClean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 1930-е гг. начинает меняться содержание </a:t>
            </a:r>
            <a:r>
              <a:rPr lang="ru-RU" b="1" dirty="0">
                <a:solidFill>
                  <a:schemeClr val="bg1"/>
                </a:solidFill>
                <a:effectLst/>
                <a:latin typeface="Times New Roman" pitchFamily="18" charset="0"/>
                <a:cs typeface="Times New Roman" pitchFamily="18" charset="0"/>
              </a:rPr>
              <a:t>«Камчатской </a:t>
            </a:r>
            <a:r>
              <a:rPr lang="ru-RU" b="1" dirty="0" smtClean="0">
                <a:solidFill>
                  <a:schemeClr val="bg1"/>
                </a:solidFill>
                <a:effectLst/>
                <a:latin typeface="Times New Roman" pitchFamily="18" charset="0"/>
                <a:cs typeface="Times New Roman" pitchFamily="18" charset="0"/>
              </a:rPr>
              <a:t>правды»: названия </a:t>
            </a:r>
            <a:r>
              <a:rPr lang="ru-RU" b="1" dirty="0">
                <a:solidFill>
                  <a:schemeClr val="bg1"/>
                </a:solidFill>
                <a:effectLst/>
                <a:latin typeface="Times New Roman" pitchFamily="18" charset="0"/>
                <a:cs typeface="Times New Roman" pitchFamily="18" charset="0"/>
              </a:rPr>
              <a:t>статей и помещаемых в газете материалов носят лозунговый, агитационный характер призыва, например: «На штурм второй пятилетки», «Подготовку к строительству под особый контроль». «Усилить пролетарскую помощь колхозам», «Беспощадно разоблачайте маскирующегося классового врага и его агентуру».</a:t>
            </a:r>
            <a:r>
              <a:rPr lang="ru-RU" dirty="0">
                <a:effectLst/>
              </a:rPr>
              <a:t> </a:t>
            </a:r>
            <a:endParaRPr lang="ru-RU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Объект 6"/>
          <p:cNvPicPr>
            <a:picLocks noGrp="1" noChangeAspect="1"/>
          </p:cNvPicPr>
          <p:nvPr>
            <p:ph sz="half" idx="2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74051" y="251059"/>
            <a:ext cx="4326007" cy="6409623"/>
          </a:xfrm>
        </p:spPr>
      </p:pic>
    </p:spTree>
    <p:extLst>
      <p:ext uri="{BB962C8B-B14F-4D97-AF65-F5344CB8AC3E}">
        <p14:creationId xmlns:p14="http://schemas.microsoft.com/office/powerpoint/2010/main" val="12785482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етка">
  <a:themeElements>
    <a:clrScheme name="Сетка">
      <a:dk1>
        <a:sysClr val="windowText" lastClr="000000"/>
      </a:dk1>
      <a:lt1>
        <a:sysClr val="window" lastClr="FFFFFF"/>
      </a:lt1>
      <a:dk2>
        <a:srgbClr val="363D46"/>
      </a:dk2>
      <a:lt2>
        <a:srgbClr val="EBEBEB"/>
      </a:lt2>
      <a:accent1>
        <a:srgbClr val="6F6F6F"/>
      </a:accent1>
      <a:accent2>
        <a:srgbClr val="BFBFA5"/>
      </a:accent2>
      <a:accent3>
        <a:srgbClr val="DCD084"/>
      </a:accent3>
      <a:accent4>
        <a:srgbClr val="E7BF5F"/>
      </a:accent4>
      <a:accent5>
        <a:srgbClr val="E9A039"/>
      </a:accent5>
      <a:accent6>
        <a:srgbClr val="CF7133"/>
      </a:accent6>
      <a:hlink>
        <a:srgbClr val="F28943"/>
      </a:hlink>
      <a:folHlink>
        <a:srgbClr val="F1B76C"/>
      </a:folHlink>
    </a:clrScheme>
    <a:fontScheme name="Сетка">
      <a:majorFont>
        <a:latin typeface="Century Gothic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Сетка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84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50800" dist="25400" dir="13500000">
              <a:srgbClr val="000000">
                <a:alpha val="5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>
            <a:bevelT w="25400" h="25400" prst="slope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98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28000"/>
                <a:satMod val="94000"/>
                <a:lumMod val="20000"/>
              </a:schemeClr>
              <a:schemeClr val="phClr">
                <a:tint val="94000"/>
                <a:shade val="84000"/>
                <a:satMod val="148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esh" id="{789EC3FE-34FD-429C-9918-760025E6C145}" vid="{B8BE45C0-8141-4D58-8C71-A009BC26FBBB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TM03457485[[fn=Сетчатая]]</Template>
  <TotalTime>0</TotalTime>
  <Words>1110</Words>
  <Application>Microsoft Office PowerPoint</Application>
  <PresentationFormat>Широкоэкранный</PresentationFormat>
  <Paragraphs>29</Paragraphs>
  <Slides>17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21" baseType="lpstr">
      <vt:lpstr>Arial</vt:lpstr>
      <vt:lpstr>Century Gothic</vt:lpstr>
      <vt:lpstr>Times New Roman</vt:lpstr>
      <vt:lpstr>Сетка</vt:lpstr>
      <vt:lpstr>К 100-летнему юбилею «Камчатской правды»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  Благодарим   за внимание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 100-летнему юбилею «Камчатской правды»</dc:title>
  <dc:creator>AdminKGU</dc:creator>
  <cp:lastModifiedBy>Шамионов Роман Рафаэльевич</cp:lastModifiedBy>
  <cp:revision>18</cp:revision>
  <dcterms:created xsi:type="dcterms:W3CDTF">2018-02-26T02:29:34Z</dcterms:created>
  <dcterms:modified xsi:type="dcterms:W3CDTF">2018-02-26T22:52:20Z</dcterms:modified>
</cp:coreProperties>
</file>