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313" r:id="rId3"/>
    <p:sldId id="312" r:id="rId4"/>
    <p:sldId id="281" r:id="rId5"/>
    <p:sldId id="314" r:id="rId6"/>
    <p:sldId id="315" r:id="rId7"/>
    <p:sldId id="322" r:id="rId8"/>
    <p:sldId id="316" r:id="rId9"/>
    <p:sldId id="282" r:id="rId10"/>
    <p:sldId id="323" r:id="rId11"/>
    <p:sldId id="317" r:id="rId12"/>
    <p:sldId id="292" r:id="rId13"/>
    <p:sldId id="318" r:id="rId14"/>
    <p:sldId id="320" r:id="rId15"/>
    <p:sldId id="321" r:id="rId16"/>
    <p:sldId id="297" r:id="rId17"/>
    <p:sldId id="324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FFFF99"/>
    <a:srgbClr val="FF6600"/>
    <a:srgbClr val="CCCCFF"/>
    <a:srgbClr val="CCECFF"/>
    <a:srgbClr val="FFFFCC"/>
    <a:srgbClr val="FFFF0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9" autoAdjust="0"/>
    <p:restoredTop sz="84327" autoAdjust="0"/>
  </p:normalViewPr>
  <p:slideViewPr>
    <p:cSldViewPr>
      <p:cViewPr varScale="1">
        <p:scale>
          <a:sx n="94" d="100"/>
          <a:sy n="94" d="100"/>
        </p:scale>
        <p:origin x="16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61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561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FD826DF9-3267-45F3-8089-56A3E31B0D08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51269"/>
            <a:ext cx="5439101" cy="3887112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044"/>
            <a:ext cx="2946247" cy="495619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377044"/>
            <a:ext cx="2946246" cy="495619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0F48413-0FA8-4587-B449-2F504D81F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4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8413-0FA8-4587-B449-2F504D81F5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1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8413-0FA8-4587-B449-2F504D81F5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9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8413-0FA8-4587-B449-2F504D81F5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7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photos_head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3356992"/>
            <a:ext cx="9144000" cy="38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3790" y="908720"/>
            <a:ext cx="77706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регулирующего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нормативных правовых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:\Входящие2\Презентации\Япония\03\b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" y="0"/>
            <a:ext cx="9146388" cy="71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9845"/>
            <a:ext cx="714064" cy="76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42" y="562896"/>
            <a:ext cx="1043608" cy="933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717756"/>
            <a:ext cx="60489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РЕГУЛИРУЮЩЕГО ВОЗДЕЙСТВИЯ МУНИЦИПАЛЬНЫХ АКТОВ И </a:t>
            </a:r>
          </a:p>
          <a:p>
            <a:pPr algn="ctr"/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ДЕЙСТВУЮЩИХ </a:t>
            </a: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АКТОВ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7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4090"/>
            <a:ext cx="7651554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ОРВ В КАМЧАТСКОМ КРАЕ</a:t>
            </a:r>
            <a:endParaRPr lang="ru-RU" sz="17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0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1595" y="744908"/>
            <a:ext cx="2060954" cy="2963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проекта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2567" y="714979"/>
            <a:ext cx="2080975" cy="2963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оценка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79136" y="725901"/>
            <a:ext cx="2080975" cy="296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Определение СРВ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678038" y="686160"/>
            <a:ext cx="583465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76929" y="669803"/>
            <a:ext cx="514196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42471" y="1358502"/>
            <a:ext cx="6084513" cy="147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42471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42844" y="1384511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729592" y="1412778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526984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Вертикальный свиток 41"/>
          <p:cNvSpPr/>
          <p:nvPr/>
        </p:nvSpPr>
        <p:spPr>
          <a:xfrm>
            <a:off x="273855" y="1932160"/>
            <a:ext cx="2150540" cy="207533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СРВ (Приложение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Методическим рекомендациям, Приказ АИП КК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№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109-п от 15.08.2016)</a:t>
            </a:r>
          </a:p>
        </p:txBody>
      </p:sp>
      <p:sp>
        <p:nvSpPr>
          <p:cNvPr id="43" name="Вертикальный свиток 42"/>
          <p:cNvSpPr/>
          <p:nvPr/>
        </p:nvSpPr>
        <p:spPr>
          <a:xfrm>
            <a:off x="6981790" y="1927733"/>
            <a:ext cx="2110957" cy="21738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 проведения ПК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Методическим рекомендациям, Приказ АИП КК № 109-п от 15.08.2016</a:t>
            </a:r>
            <a:endParaRPr lang="ru-RU" sz="1100" dirty="0"/>
          </a:p>
        </p:txBody>
      </p:sp>
      <p:sp>
        <p:nvSpPr>
          <p:cNvPr id="44" name="Вертикальный свиток 43"/>
          <p:cNvSpPr/>
          <p:nvPr/>
        </p:nvSpPr>
        <p:spPr>
          <a:xfrm>
            <a:off x="4784293" y="1934688"/>
            <a:ext cx="2143805" cy="212546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проведения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проекта НПА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СРВ (Приложение 3 к Методическим рекомендациям, Приказ АИП КК              № 109-п от 15.08.2016)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Вертикальный свиток 44"/>
          <p:cNvSpPr/>
          <p:nvPr/>
        </p:nvSpPr>
        <p:spPr>
          <a:xfrm>
            <a:off x="2547211" y="1948257"/>
            <a:ext cx="2121525" cy="2064369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средней СРВ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Методическим рекомендациям, Приказ АИП КК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№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109-п от 15.08.2016)</a:t>
            </a: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6563785" y="1041358"/>
            <a:ext cx="33778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8517" y="1584660"/>
            <a:ext cx="2060954" cy="3306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98742" y="1590376"/>
            <a:ext cx="2060954" cy="3566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15892" y="1590376"/>
            <a:ext cx="2060954" cy="356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33042" y="1617252"/>
            <a:ext cx="2060954" cy="3485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Упрощенный порядок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467133" y="4011708"/>
            <a:ext cx="0" cy="3539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635896" y="4126950"/>
            <a:ext cx="0" cy="353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650869" y="4060153"/>
            <a:ext cx="0" cy="353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409374" y="4590002"/>
            <a:ext cx="4241495" cy="330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770079" y="4404465"/>
            <a:ext cx="2345767" cy="4365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 не проводятся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32678" y="5110437"/>
            <a:ext cx="2345767" cy="698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проекта НПА и сводного отчета в уполномоченный орган для подготовки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834322" y="6078747"/>
            <a:ext cx="1878223" cy="5138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8-конечная звезда 65"/>
          <p:cNvSpPr/>
          <p:nvPr/>
        </p:nvSpPr>
        <p:spPr>
          <a:xfrm>
            <a:off x="8335122" y="5796623"/>
            <a:ext cx="805309" cy="56939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Стрелка вправо 66"/>
          <p:cNvSpPr/>
          <p:nvPr/>
        </p:nvSpPr>
        <p:spPr>
          <a:xfrm rot="5400000">
            <a:off x="7809798" y="4096407"/>
            <a:ext cx="29220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7844627" y="4806960"/>
            <a:ext cx="26941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7870330" y="5771075"/>
            <a:ext cx="28644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20831" y="5084253"/>
            <a:ext cx="4144189" cy="2347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свода предложений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06680" y="5457502"/>
            <a:ext cx="4144189" cy="2538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Доработка сводного отчета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520830" y="5849842"/>
            <a:ext cx="4144189" cy="485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проекта НПА, сводного отчета, свода предложений в уполномоченный орган для подготовки заключения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8-конечная звезда 73"/>
          <p:cNvSpPr/>
          <p:nvPr/>
        </p:nvSpPr>
        <p:spPr>
          <a:xfrm>
            <a:off x="903753" y="4197717"/>
            <a:ext cx="1011242" cy="792091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8-конечная звезда 74"/>
          <p:cNvSpPr/>
          <p:nvPr/>
        </p:nvSpPr>
        <p:spPr>
          <a:xfrm>
            <a:off x="3160227" y="3960525"/>
            <a:ext cx="914400" cy="776438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8-конечная звезда 77"/>
          <p:cNvSpPr/>
          <p:nvPr/>
        </p:nvSpPr>
        <p:spPr>
          <a:xfrm>
            <a:off x="5251357" y="4257940"/>
            <a:ext cx="914400" cy="875591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678315" y="6487270"/>
            <a:ext cx="1878223" cy="330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8-конечная звезда 79"/>
          <p:cNvSpPr/>
          <p:nvPr/>
        </p:nvSpPr>
        <p:spPr>
          <a:xfrm>
            <a:off x="4314111" y="6252176"/>
            <a:ext cx="805309" cy="577761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4481874" y="490103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2171022" y="528937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5400000">
            <a:off x="4776710" y="565245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5400000">
            <a:off x="2778587" y="628719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893"/>
            <a:ext cx="65408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4090"/>
            <a:ext cx="7651554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РЕКОМЕДУЕМАЯ СХЕМА ПРОВЕДЕНИЯ ОРВ </a:t>
            </a:r>
            <a:endParaRPr lang="ru-RU" sz="17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0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1595" y="744908"/>
            <a:ext cx="2060954" cy="2963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проекта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2567" y="714979"/>
            <a:ext cx="2080975" cy="2963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оценка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79136" y="725901"/>
            <a:ext cx="2080975" cy="296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Определение СРВ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678038" y="686160"/>
            <a:ext cx="583465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76929" y="669803"/>
            <a:ext cx="514196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42471" y="1358502"/>
            <a:ext cx="6084513" cy="147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42471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42844" y="1384511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729592" y="1412778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526984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Вертикальный свиток 41"/>
          <p:cNvSpPr/>
          <p:nvPr/>
        </p:nvSpPr>
        <p:spPr>
          <a:xfrm>
            <a:off x="273855" y="1932160"/>
            <a:ext cx="2150540" cy="207533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СРВ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Вертикальный свиток 42"/>
          <p:cNvSpPr/>
          <p:nvPr/>
        </p:nvSpPr>
        <p:spPr>
          <a:xfrm>
            <a:off x="6981790" y="1927733"/>
            <a:ext cx="2110957" cy="21738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 проведения ПК</a:t>
            </a:r>
          </a:p>
        </p:txBody>
      </p:sp>
      <p:sp>
        <p:nvSpPr>
          <p:cNvPr id="44" name="Вертикальный свиток 43"/>
          <p:cNvSpPr/>
          <p:nvPr/>
        </p:nvSpPr>
        <p:spPr>
          <a:xfrm>
            <a:off x="4784293" y="1934688"/>
            <a:ext cx="2143805" cy="212546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проведения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проекта НПА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Вертикальный свиток 44"/>
          <p:cNvSpPr/>
          <p:nvPr/>
        </p:nvSpPr>
        <p:spPr>
          <a:xfrm>
            <a:off x="2547211" y="1948257"/>
            <a:ext cx="2121525" cy="2064369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средней СРВ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6563785" y="1041358"/>
            <a:ext cx="33778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8517" y="1584660"/>
            <a:ext cx="2060954" cy="3306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98742" y="1590376"/>
            <a:ext cx="2060954" cy="3566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15892" y="1590376"/>
            <a:ext cx="2060954" cy="356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33042" y="1617252"/>
            <a:ext cx="2060954" cy="3485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Упрощенный порядок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467133" y="4011708"/>
            <a:ext cx="0" cy="3539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635896" y="4126950"/>
            <a:ext cx="0" cy="353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650869" y="4060153"/>
            <a:ext cx="0" cy="353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409374" y="4590002"/>
            <a:ext cx="4241495" cy="330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770079" y="4404465"/>
            <a:ext cx="2345767" cy="4365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 не проводятся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32678" y="5110437"/>
            <a:ext cx="2345767" cy="698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проекта НПА и сводного отчета в уполномоченный орган для подготовки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834322" y="6078747"/>
            <a:ext cx="1878223" cy="5138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8-конечная звезда 65"/>
          <p:cNvSpPr/>
          <p:nvPr/>
        </p:nvSpPr>
        <p:spPr>
          <a:xfrm>
            <a:off x="8335122" y="5796623"/>
            <a:ext cx="805309" cy="56939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Стрелка вправо 66"/>
          <p:cNvSpPr/>
          <p:nvPr/>
        </p:nvSpPr>
        <p:spPr>
          <a:xfrm rot="5400000">
            <a:off x="7809798" y="4096407"/>
            <a:ext cx="29220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7844627" y="4806960"/>
            <a:ext cx="26941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7870330" y="5771075"/>
            <a:ext cx="28644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20831" y="5084253"/>
            <a:ext cx="4144189" cy="2347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свода предложений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06680" y="5457502"/>
            <a:ext cx="4144189" cy="2538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Доработка сводного отчета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520830" y="5849842"/>
            <a:ext cx="4144189" cy="485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проекта НПА, сводного отчета, свода предложений в уполномоченный орган для подготовки заключения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8-конечная звезда 73"/>
          <p:cNvSpPr/>
          <p:nvPr/>
        </p:nvSpPr>
        <p:spPr>
          <a:xfrm>
            <a:off x="903753" y="4197717"/>
            <a:ext cx="1011242" cy="792091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8-конечная звезда 74"/>
          <p:cNvSpPr/>
          <p:nvPr/>
        </p:nvSpPr>
        <p:spPr>
          <a:xfrm>
            <a:off x="3160227" y="3960525"/>
            <a:ext cx="914400" cy="776438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8-конечная звезда 77"/>
          <p:cNvSpPr/>
          <p:nvPr/>
        </p:nvSpPr>
        <p:spPr>
          <a:xfrm>
            <a:off x="5251357" y="4257940"/>
            <a:ext cx="914400" cy="875591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678315" y="6487270"/>
            <a:ext cx="1878223" cy="330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8-конечная звезда 79"/>
          <p:cNvSpPr/>
          <p:nvPr/>
        </p:nvSpPr>
        <p:spPr>
          <a:xfrm>
            <a:off x="4314111" y="6252176"/>
            <a:ext cx="805309" cy="577761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4481874" y="490103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2171022" y="528937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5400000">
            <a:off x="4776710" y="565245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5400000">
            <a:off x="2778587" y="628719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893"/>
            <a:ext cx="65408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9803"/>
            <a:ext cx="9140431" cy="618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1592" y="122738"/>
            <a:ext cx="7632848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ПУБЛИЧНЫХ КОНСУЛЬТАЦИЙ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57005"/>
            <a:ext cx="677552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934" y="4149080"/>
            <a:ext cx="236545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871308"/>
            <a:ext cx="2520280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18" y="4293096"/>
            <a:ext cx="2487590" cy="2513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429" y="2700285"/>
            <a:ext cx="2525798" cy="18666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20520" y="4653136"/>
            <a:ext cx="3323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возможность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бизнеса сказать разработчикам,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каким последствиям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может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привести 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или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иное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решение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5" y="938764"/>
            <a:ext cx="3168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диалога власти и бизнеса при принятии регуляторных решений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2824" y="840190"/>
            <a:ext cx="2533650" cy="22434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0870" y="3168445"/>
            <a:ext cx="1009650" cy="9239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3387064"/>
            <a:ext cx="1552575" cy="5619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6548" y="3151458"/>
            <a:ext cx="1847850" cy="933450"/>
          </a:xfrm>
          <a:prstGeom prst="rect">
            <a:avLst/>
          </a:prstGeom>
        </p:spPr>
      </p:pic>
      <p:pic>
        <p:nvPicPr>
          <p:cNvPr id="28" name="Picture 5" descr="d:\Мои документы\Рабочий стол\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6892" y="5926104"/>
            <a:ext cx="13335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" descr="http://www.bishelp.ru/upload/iblock/a01/flagi25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35435" y="6024078"/>
            <a:ext cx="11781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72854" y="3204562"/>
            <a:ext cx="6032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21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4090"/>
            <a:ext cx="7651554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РЕКОМЕДУЕМАЯ СХЕМА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ЭКСПЕРТИЗЫ</a:t>
            </a:r>
            <a:endParaRPr lang="ru-RU" sz="17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0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1595" y="744908"/>
            <a:ext cx="2060954" cy="2963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проекта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2567" y="714979"/>
            <a:ext cx="2080975" cy="2963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оценка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79136" y="725901"/>
            <a:ext cx="2080975" cy="296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Определение СРВ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678038" y="686160"/>
            <a:ext cx="583465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76929" y="669803"/>
            <a:ext cx="514196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42471" y="1358502"/>
            <a:ext cx="6084513" cy="147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42471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42844" y="1384511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729592" y="1412778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526984" y="1358502"/>
            <a:ext cx="0" cy="35393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Вертикальный свиток 41"/>
          <p:cNvSpPr/>
          <p:nvPr/>
        </p:nvSpPr>
        <p:spPr>
          <a:xfrm>
            <a:off x="273855" y="1932160"/>
            <a:ext cx="2150540" cy="207533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СРВ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Вертикальный свиток 42"/>
          <p:cNvSpPr/>
          <p:nvPr/>
        </p:nvSpPr>
        <p:spPr>
          <a:xfrm>
            <a:off x="6981790" y="1927733"/>
            <a:ext cx="2110957" cy="21738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 проведения ПК</a:t>
            </a:r>
          </a:p>
        </p:txBody>
      </p:sp>
      <p:sp>
        <p:nvSpPr>
          <p:cNvPr id="44" name="Вертикальный свиток 43"/>
          <p:cNvSpPr/>
          <p:nvPr/>
        </p:nvSpPr>
        <p:spPr>
          <a:xfrm>
            <a:off x="4784293" y="1934688"/>
            <a:ext cx="2143805" cy="212546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проведения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проекта НПА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Вертикальный свиток 44"/>
          <p:cNvSpPr/>
          <p:nvPr/>
        </p:nvSpPr>
        <p:spPr>
          <a:xfrm>
            <a:off x="2547211" y="1948257"/>
            <a:ext cx="2121525" cy="2064369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о результатах проведения ОРВ проекта НПА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средней СРВ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6563785" y="1041358"/>
            <a:ext cx="33778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8517" y="1584660"/>
            <a:ext cx="2060954" cy="3306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98742" y="1590376"/>
            <a:ext cx="2060954" cy="3566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15892" y="1590376"/>
            <a:ext cx="2060954" cy="356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СРВ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33042" y="1617252"/>
            <a:ext cx="2060954" cy="3485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Упрощенный порядок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467133" y="4011708"/>
            <a:ext cx="0" cy="3539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635896" y="4126950"/>
            <a:ext cx="0" cy="353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650869" y="4060153"/>
            <a:ext cx="0" cy="353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409374" y="4590002"/>
            <a:ext cx="4241495" cy="3306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770079" y="4404465"/>
            <a:ext cx="2345767" cy="4365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консультации не проводятся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32678" y="5110437"/>
            <a:ext cx="2345767" cy="6988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проекта НПА и сводного отчета в уполномоченный орган для подготовки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834322" y="6078747"/>
            <a:ext cx="1878223" cy="5138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8-конечная звезда 65"/>
          <p:cNvSpPr/>
          <p:nvPr/>
        </p:nvSpPr>
        <p:spPr>
          <a:xfrm>
            <a:off x="8335122" y="5796623"/>
            <a:ext cx="805309" cy="56939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Стрелка вправо 66"/>
          <p:cNvSpPr/>
          <p:nvPr/>
        </p:nvSpPr>
        <p:spPr>
          <a:xfrm rot="5400000">
            <a:off x="7809798" y="4096407"/>
            <a:ext cx="29220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7844627" y="4806960"/>
            <a:ext cx="269419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7870330" y="5771075"/>
            <a:ext cx="286444" cy="33754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20831" y="5084253"/>
            <a:ext cx="4144189" cy="2347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свода предложений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06680" y="5457502"/>
            <a:ext cx="4144189" cy="2538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Доработка сводного отчета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520830" y="5849842"/>
            <a:ext cx="4144189" cy="485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проекта НПА, сводного отчета, свода предложений в уполномоченный орган для подготовки заключения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8-конечная звезда 73"/>
          <p:cNvSpPr/>
          <p:nvPr/>
        </p:nvSpPr>
        <p:spPr>
          <a:xfrm>
            <a:off x="903753" y="4197717"/>
            <a:ext cx="1011242" cy="792091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8-конечная звезда 74"/>
          <p:cNvSpPr/>
          <p:nvPr/>
        </p:nvSpPr>
        <p:spPr>
          <a:xfrm>
            <a:off x="3160227" y="3960525"/>
            <a:ext cx="914400" cy="776438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8-конечная звезда 77"/>
          <p:cNvSpPr/>
          <p:nvPr/>
        </p:nvSpPr>
        <p:spPr>
          <a:xfrm>
            <a:off x="5251357" y="4257940"/>
            <a:ext cx="914400" cy="875591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678315" y="6487270"/>
            <a:ext cx="1878223" cy="330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заключения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8-конечная звезда 79"/>
          <p:cNvSpPr/>
          <p:nvPr/>
        </p:nvSpPr>
        <p:spPr>
          <a:xfrm>
            <a:off x="4314111" y="6252176"/>
            <a:ext cx="805309" cy="577761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4481874" y="490103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2171022" y="528937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5400000">
            <a:off x="4776710" y="5652455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 rot="5400000">
            <a:off x="2778587" y="6287192"/>
            <a:ext cx="241701" cy="265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893"/>
            <a:ext cx="65408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803"/>
            <a:ext cx="9140431" cy="6148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" y="653256"/>
            <a:ext cx="9113694" cy="620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6" y="661622"/>
            <a:ext cx="9100343" cy="11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485"/>
            <a:ext cx="7848872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КАЧЕСТВА ОСУЩЕСТВЛЕНИЯ ОРВ И ЭКСПЕРТИЗЫ 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1"/>
            <a:ext cx="667030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968" y="653832"/>
            <a:ext cx="8796511" cy="60155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84" y="879782"/>
            <a:ext cx="8431478" cy="55471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73700" y="903354"/>
            <a:ext cx="113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2295" y="5589240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092217" y="5127575"/>
            <a:ext cx="11612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485"/>
            <a:ext cx="7848872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КАЧЕСТВА ОСУЩЕСТВЛЕНИЯ ОРВ И ЭКСПЕРТИЗЫ 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78" y="114902"/>
            <a:ext cx="506414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1"/>
            <a:ext cx="667030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662867" y="25215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709624"/>
            <a:ext cx="6192687" cy="947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систематической основе в установленной предметной области проводится ОРВ проектов муниципальных НПА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4990" y="1872230"/>
            <a:ext cx="6157924" cy="1036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закреплена процедура урегулирования разногласий, выявленных в ходе проведения ОРВ проектов муниципальных НПА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91663" y="3242844"/>
            <a:ext cx="6192687" cy="1050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систематической основе в установленной предметной области проводится экспертиза муниципальных НПА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91662" y="4524228"/>
            <a:ext cx="6192687" cy="9499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проведении ОРВ и экспертизы, проведении публичных консультаций по проектам актов и актам размещена в открытом доступе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09044" y="5695320"/>
            <a:ext cx="6192687" cy="10565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формы документов, необходимых для проведения ОРВ и экспертизы в органах местного самоуправления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endCxn id="12" idx="1"/>
          </p:cNvCxnSpPr>
          <p:nvPr/>
        </p:nvCxnSpPr>
        <p:spPr>
          <a:xfrm flipV="1">
            <a:off x="1991273" y="1183296"/>
            <a:ext cx="852535" cy="1120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1"/>
          </p:cNvCxnSpPr>
          <p:nvPr/>
        </p:nvCxnSpPr>
        <p:spPr>
          <a:xfrm flipV="1">
            <a:off x="2141174" y="2390261"/>
            <a:ext cx="643816" cy="584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82618" y="4713206"/>
            <a:ext cx="1086246" cy="109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19672" y="4735087"/>
            <a:ext cx="1165318" cy="1435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25741" y="3847577"/>
            <a:ext cx="565921" cy="30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11336" y="2128470"/>
            <a:ext cx="2300424" cy="28806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включены показатели, характеризующие качество проведения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 и экспертизы 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уровне:</a:t>
            </a:r>
          </a:p>
        </p:txBody>
      </p:sp>
    </p:spTree>
    <p:extLst>
      <p:ext uri="{BB962C8B-B14F-4D97-AF65-F5344CB8AC3E}">
        <p14:creationId xmlns:p14="http://schemas.microsoft.com/office/powerpoint/2010/main" val="145455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74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97485"/>
            <a:ext cx="7848872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СИСТЕМА ОРВ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1"/>
            <a:ext cx="667030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51" y="3330607"/>
            <a:ext cx="3031797" cy="2992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699282"/>
            <a:ext cx="3247821" cy="2315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730" y="3330607"/>
            <a:ext cx="3318201" cy="2967831"/>
          </a:xfrm>
          <a:prstGeom prst="rect">
            <a:avLst/>
          </a:prstGeom>
        </p:spPr>
      </p:pic>
      <p:pic>
        <p:nvPicPr>
          <p:cNvPr id="16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51" y="755845"/>
            <a:ext cx="2771174" cy="2259379"/>
          </a:xfrm>
          <a:prstGeom prst="rect">
            <a:avLst/>
          </a:prstGeom>
        </p:spPr>
      </p:pic>
      <p:pic>
        <p:nvPicPr>
          <p:cNvPr id="17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0" y="2375242"/>
            <a:ext cx="1684479" cy="15197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451" y="860655"/>
            <a:ext cx="2564879" cy="15824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852" y="3995789"/>
            <a:ext cx="2448272" cy="22669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5174" y="4893297"/>
            <a:ext cx="2047375" cy="17430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532" y="4858476"/>
            <a:ext cx="2191314" cy="1876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30" y="725332"/>
            <a:ext cx="1885950" cy="1295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1098" y="837757"/>
            <a:ext cx="16668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4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65444"/>
            <a:ext cx="73448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КОНТАКТНЫЕ ДАННЫЕ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072694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ИНВЕСТИЦИЙ И ПРЕДПРИНИМАТЕЛЬСТВА КАМЧАТСКОГО КРАЯ</a:t>
            </a:r>
          </a:p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РЕГУЛЯТОРНОЙ ПОЛИТИКИ И РАЗВИТИЯ ПРЕДПРИНИМАТЕЛЬСТВА</a:t>
            </a:r>
          </a:p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ЛАПИЦКАЯ ВИКТОРИЯ ВАЛЕРЬЕВНА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эл. почта: LapitskayaVV@kamgov.ru, тел. 8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(4152)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42-43-99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ЗУБАРЬ МИХАИЛ МИХАЙЛОВИЧ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эл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почта: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ZubarMM@kamgov.ru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(4152) 42-43-99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80005"/>
            <a:ext cx="1080120" cy="9390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0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7776864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РЕГУЛИРУЮЩЕГО ВОЗДЕЙСТВИЯ СЕГОДНЯ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17" name="Picture 2" descr="d:\Мои документы\Рабочий стол\Зубарь М М\Презентации\Ноябрь\картинки\fl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8" y="1266582"/>
            <a:ext cx="87934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86000" y="3074871"/>
            <a:ext cx="3078088" cy="1241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Российская Федерация                 с 2010 года</a:t>
            </a:r>
            <a:endParaRPr lang="ru-RU" sz="1600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043608" y="3245314"/>
            <a:ext cx="1728192" cy="914400"/>
          </a:xfrm>
          <a:prstGeom prst="rightArrowCallou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5 000 заключений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5652120" y="1665427"/>
            <a:ext cx="1701812" cy="914400"/>
          </a:xfrm>
          <a:prstGeom prst="rightArrowCallout">
            <a:avLst/>
          </a:prstGeom>
          <a:solidFill>
            <a:srgbClr val="CCE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заключений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носка со стрелкой вправо 29"/>
          <p:cNvSpPr/>
          <p:nvPr/>
        </p:nvSpPr>
        <p:spPr>
          <a:xfrm>
            <a:off x="5652120" y="2775513"/>
            <a:ext cx="1701812" cy="914400"/>
          </a:xfrm>
          <a:prstGeom prst="rightArrowCallout">
            <a:avLst/>
          </a:prstGeom>
          <a:solidFill>
            <a:srgbClr val="CC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заключений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ыноска со стрелкой вправо 30"/>
          <p:cNvSpPr/>
          <p:nvPr/>
        </p:nvSpPr>
        <p:spPr>
          <a:xfrm>
            <a:off x="5652120" y="5405947"/>
            <a:ext cx="1773820" cy="914400"/>
          </a:xfrm>
          <a:prstGeom prst="rightArrowCallout">
            <a:avLst/>
          </a:prstGeom>
          <a:solidFill>
            <a:srgbClr val="CC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0" y="3091753"/>
            <a:ext cx="3078088" cy="1241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                с 2010 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57491" y="1669292"/>
            <a:ext cx="1850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                с 2014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70284" y="2775513"/>
            <a:ext cx="1837711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Петропавловск-Камчатский городской округ                   с 2015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52543" y="5307920"/>
            <a:ext cx="1801536" cy="1143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городские округа  и муниципальные районы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5652120" y="4158765"/>
            <a:ext cx="1773820" cy="914400"/>
          </a:xfrm>
          <a:prstGeom prst="rightArrowCallout">
            <a:avLst/>
          </a:prstGeo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70284" y="4144523"/>
            <a:ext cx="183771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Пилотные муниципальные районы  Камчатского края      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4" y="114902"/>
            <a:ext cx="504056" cy="5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18163"/>
            <a:ext cx="683568" cy="627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5239" y="114902"/>
            <a:ext cx="7497161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РЕГУЛИРУЮЩЕГО ВОЗДЕЙСТВИЯ – ЭТО: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0799" y="830566"/>
            <a:ext cx="675397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и оценка возможных положительных и отрицательных последствий принятия того или иного правового акта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неэффективным законодательством и поиск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лучших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прямого диалога власти и бизнеса при принятии регуляторных решений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d:\Мои документы\Рабочий стол\Зубарь М М\Презентации\18 сентября\1344946113_directm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6" y="1054051"/>
            <a:ext cx="1935244" cy="18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нак запрета 12"/>
          <p:cNvSpPr/>
          <p:nvPr/>
        </p:nvSpPr>
        <p:spPr>
          <a:xfrm>
            <a:off x="404712" y="1412775"/>
            <a:ext cx="813061" cy="660077"/>
          </a:xfrm>
          <a:prstGeom prst="noSmoking">
            <a:avLst>
              <a:gd name="adj" fmla="val 124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0" descr="F:\Презентация_ЕЭК, 5-06-13\yazilimhizmetimi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8" y="3380594"/>
            <a:ext cx="2672286" cy="216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6" y="3647064"/>
            <a:ext cx="1445154" cy="1898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400" y="3636220"/>
            <a:ext cx="1619250" cy="19093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366" y="3151253"/>
            <a:ext cx="207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расчеты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65" y="3165601"/>
            <a:ext cx="29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консультации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6804248" y="4144085"/>
            <a:ext cx="707925" cy="654252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97112" y="3989894"/>
            <a:ext cx="154766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ОРВ</a:t>
            </a:r>
            <a:endParaRPr lang="ru-RU" sz="48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47151"/>
              </p:ext>
            </p:extLst>
          </p:nvPr>
        </p:nvGraphicFramePr>
        <p:xfrm>
          <a:off x="0" y="5776821"/>
          <a:ext cx="9144000" cy="10453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43608"/>
                <a:gridCol w="1944216"/>
                <a:gridCol w="2232248"/>
                <a:gridCol w="2016224"/>
                <a:gridCol w="1907704"/>
              </a:tblGrid>
              <a:tr h="10453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ОРВ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требует: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Увидеть и детально изучить проблему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Услышать участников и обсудить варианты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Рассчитать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выгоды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издержки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Спрогнозировать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оценить эффекты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1" name="Плюс 20"/>
          <p:cNvSpPr/>
          <p:nvPr/>
        </p:nvSpPr>
        <p:spPr>
          <a:xfrm>
            <a:off x="3180251" y="4074488"/>
            <a:ext cx="770386" cy="706515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73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909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ОРВ И ЭКСПЕРТИЗЫ НЕОБХОДИМО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41158" y="2261826"/>
            <a:ext cx="6722220" cy="745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проведения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ОРВ проектов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Порядок проведения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действующих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Формы документов для обеспечения проведения ОРВ и экспертизы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6225" y="3207437"/>
            <a:ext cx="6708575" cy="8244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проведению ОРВ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мероприятия (семинары) для органов-разработчиков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96225" y="4181006"/>
            <a:ext cx="6708576" cy="11647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информационно-телекоммуникационной сети «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Интернет» для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процедуре ОРВ и экспертизы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проведении публичных консультаций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результатах ОРВ и экспертизы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41158" y="714108"/>
            <a:ext cx="6722220" cy="13459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подразделение, должностное лицо органа МСУ, уполномоченное на: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проведения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ОРВ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информационного, методического обеспечения ОРВ и оценки качества проведения процедуры ОРВ органами-разработчиками проектов муниципальных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муниципальных актов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1487" y="761168"/>
            <a:ext cx="2135410" cy="9093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Уполномоченного органа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6329" y="2112622"/>
            <a:ext cx="2159896" cy="7656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нормативной правовой базы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31487" y="3146178"/>
            <a:ext cx="2245715" cy="83455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 и методическое обеспечение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6054" y="4212500"/>
            <a:ext cx="2181148" cy="66282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официального сайта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96225" y="5467930"/>
            <a:ext cx="6708575" cy="1120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itchFamily="18" charset="0"/>
              </a:rPr>
              <a:t>Соглашения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между органом местного самоуправления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Губернаторе Камчатского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по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представляющими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предпринимательского сообщества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6054" y="5441517"/>
            <a:ext cx="2181149" cy="740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Соглашений о взаимодействии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10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909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АКТЫ, РЕГУЛИРУЮЩИЕ ПРОЦЕДУРУ ОРВ МУНИЦИПАЛЬНЫХ НПА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671514" y="4851914"/>
            <a:ext cx="5492774" cy="16014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оценки регулирующего воздействия проектов муниципальных нормативных правовых актов и экспертизы муниципальных нормативных правовых актов в Камчатском крае»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5990" y="4731202"/>
            <a:ext cx="1647846" cy="12180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края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23.09.2014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503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216105" y="1040598"/>
            <a:ext cx="232864" cy="301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239342" y="2205929"/>
            <a:ext cx="232864" cy="301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026416" y="3861048"/>
            <a:ext cx="16438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671514" y="940642"/>
            <a:ext cx="5492774" cy="2254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«Об общих принципах организации законодательных (представительных) и исполнительных органов государственной власти субъектов Российской Федерации» и статьи 7 и 46 Федерального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закона 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 общих принципах организации местного самоуправления в Российской Федерации» по вопросам оценки регулирующего воздействия проектов нормативных правовых актов и экспертизы нормативных правовых актов»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71514" y="3401667"/>
            <a:ext cx="5492774" cy="9908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общих принципах организации местного самоуправления в Российской Федерации»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57029" y="1637665"/>
            <a:ext cx="1947771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проведению ОРВ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экспертизы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100710" y="3639970"/>
            <a:ext cx="1947771" cy="64189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Предметная область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152" y="892051"/>
            <a:ext cx="1664684" cy="10527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02.07.2013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176-ФЗ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93028" y="4992595"/>
            <a:ext cx="1947773" cy="132005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МО,                  в которых проведение ОРВ и экспертизы является обязательным                               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42223" y="3121272"/>
            <a:ext cx="1617968" cy="108131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06.10.2003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131-ФЗ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19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909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АКТЫ, РЕГУЛИРУЮЩИЕ ОРВ И ЭКСПЕРТИЗУ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216104" y="3393165"/>
            <a:ext cx="6788698" cy="9178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проведения оценки регулирующего воздействия проектов нормативных правовых актов Камчатского края и экспертизы нормативных правовых актов Камчатского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688" y="3096699"/>
            <a:ext cx="2257778" cy="10740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Камчатского края от 06.06.2013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№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233-П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216105" y="1040598"/>
            <a:ext cx="232864" cy="301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235867" y="781978"/>
            <a:ext cx="6788697" cy="1080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«Об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Методических рекомендаций по организации и проведению процедуры оценки регулирующего воздействия проектов нормативных правовых актов субъектов Российской Федерации и экспертизы нормативных правовых актов субъектов Российской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00845" y="2141150"/>
            <a:ext cx="6803957" cy="9321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методики оценки стандартных издержек субъектов предпринимательской и иной экономической деятельности, возникающих в связи с исполнением требований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регулирования» 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9247" y="722816"/>
            <a:ext cx="2250902" cy="9503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Минэкономразвития России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26.03.2014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62116" y="1963829"/>
            <a:ext cx="2279350" cy="81883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России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22.09.2015 №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16104" y="4583526"/>
            <a:ext cx="6788698" cy="889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Методических рекомендаций по организации и проведению оценки регулирующего воздействия проектов нормативных правовых актов Камчатского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55629" y="5787001"/>
            <a:ext cx="6749174" cy="8964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форм документов для проведения экспертизы нормативных правовых актов Камчатского края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2116" y="4436162"/>
            <a:ext cx="2228033" cy="7842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№ 109-п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1149" y="5598148"/>
            <a:ext cx="2228403" cy="8623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18.10.2016 № 141-п </a:t>
            </a:r>
          </a:p>
        </p:txBody>
      </p:sp>
    </p:spTree>
    <p:extLst>
      <p:ext uri="{BB962C8B-B14F-4D97-AF65-F5344CB8AC3E}">
        <p14:creationId xmlns:p14="http://schemas.microsoft.com/office/powerpoint/2010/main" val="2283895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909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(Приказ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от 31.01.2017 № 18)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47398" y="2417964"/>
            <a:ext cx="6610334" cy="6759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процедуры ОРВ проектов муниципальных актов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3" y="2313551"/>
            <a:ext cx="907217" cy="55153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216105" y="1040598"/>
            <a:ext cx="232864" cy="301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640649" y="771271"/>
            <a:ext cx="2592288" cy="5648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500" b="1" dirty="0" smtClean="0">
                <a:latin typeface="Times New Roman" panose="02020603050405020304" pitchFamily="18" charset="0"/>
                <a:cs typeface="Times New Roman" pitchFamily="18" charset="0"/>
              </a:rPr>
              <a:t>Общие положения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79285" y="1496105"/>
            <a:ext cx="5904656" cy="663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организации и проведения ОРВ проектов муниципальных актов и экспертизы муниципальных актов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635" y="722817"/>
            <a:ext cx="817957" cy="5459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20366" y="1481706"/>
            <a:ext cx="898012" cy="55156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4823" y="3326194"/>
            <a:ext cx="6788698" cy="7062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заполнению сводного отчета к проекту муниципального акта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75656" y="4275768"/>
            <a:ext cx="6912768" cy="626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подготовки заключения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 ОРВ проектов муниципальных актов </a:t>
            </a:r>
          </a:p>
          <a:p>
            <a:pPr algn="ctr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0648" y="3256484"/>
            <a:ext cx="835007" cy="5871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7584" y="4178449"/>
            <a:ext cx="864096" cy="5832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2061" y="5174509"/>
            <a:ext cx="6749174" cy="580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экспертизы муниципальных актов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55628" y="6013047"/>
            <a:ext cx="6749174" cy="6377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соглашения о взаимодействии, форма сводного отчета, форма свода предложений и формы заключений об ОРВ и экспертизе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9728" y="5141308"/>
            <a:ext cx="817957" cy="5459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27814" y="5926033"/>
            <a:ext cx="817957" cy="5459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2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222" y="132903"/>
            <a:ext cx="7704856" cy="443137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НПА, РЕГУЛИРУЮЩИХ ОРВ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50" y="78897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851920" y="983590"/>
            <a:ext cx="5115492" cy="15624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Проекты актов: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устанавливающие новые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изменяющие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обязанности субъектов предпринимательской и инвестиционной деятельности;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устанавливающие, изменяющие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отменяющие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субъектов предпринимательской и инвестиционной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19" y="2830248"/>
            <a:ext cx="5115493" cy="13844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Проектов актов: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устанавливающие, изменяющие, приостанавливающие, отменяющие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налоги и сборы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регулирующие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3929" y="4473086"/>
            <a:ext cx="5043484" cy="21962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Для :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- проектов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регламентов предоставления муниципальных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актов, устанавливающих подлежащие регулированию цены (тарифы) на товары (услуги) в соответствии с федеральным и региональным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законодательством;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проектов актов, разработанных в целях приведения муниципальных актов в соответствие с федеральными, региональными и муниципальными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73860" y="885180"/>
            <a:ext cx="2114286" cy="154466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447-ФЗ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72550" y="2748242"/>
            <a:ext cx="2115596" cy="1404655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Камчатского края                       от 15.11.2016 № 5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172550" y="4619886"/>
            <a:ext cx="2042449" cy="1656184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Агентства                 от 31.01.2017               № 18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20033" y="1195966"/>
            <a:ext cx="1903896" cy="9368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предметной области 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994475" y="3047220"/>
            <a:ext cx="1929454" cy="95784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Исключение из предметной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20034" y="4919428"/>
            <a:ext cx="1975902" cy="9832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Специальный порядок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7704856" cy="412760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НПА, РЕГУЛИРУЮЩИХ ОРВ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66026" y="2027346"/>
            <a:ext cx="2092408" cy="154466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447-ФЗ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9872" y="1212986"/>
            <a:ext cx="5112568" cy="53123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регулирующего воздействия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акта содержит положения, устанавливающие новые обязанности для субъектов предпринимательской и инвестиционной деятельности, а также ответственность за нарушение муниципальных актов, затрагивающих вопросы осуществления предпринимательской и инвестиционной деятельности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регулирующего воздействия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положения, изменяющие ранее предусмотренные муниципальными НПА обязанности для субъектов предпринимательской и инвестиционной деятельности, а также ранее установленную ответственность за нарушение муниципальных актов, затрагивающих вопросы осуществления предпринимательской и инвестиционной деятельности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регулирующего воздействия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степень регулирующего воздействия - проект муниципального акта содержит положения, отменяющие ранее установленную ответственность за нарушение муниципальных актов, затрагивающих вопросы осуществления предпринимательской и инвестиционной деятельности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192995" y="1044040"/>
            <a:ext cx="26644" cy="517534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216105" y="1040598"/>
            <a:ext cx="232864" cy="301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2192995" y="5782962"/>
            <a:ext cx="232864" cy="301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021336" y="3884113"/>
            <a:ext cx="232864" cy="301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511269" y="4559068"/>
            <a:ext cx="1544123" cy="5129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до 10 рабочих дней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11269" y="2763980"/>
            <a:ext cx="1578576" cy="5130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20 рабочих дней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02495" y="1114400"/>
            <a:ext cx="1632731" cy="5137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 до 30 рабочих дней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90408" y="5724353"/>
            <a:ext cx="1929464" cy="8313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сроки публичных консультаций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90408" y="964610"/>
            <a:ext cx="2202420" cy="84285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характеристики СРВ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64054" y="3307147"/>
            <a:ext cx="2094380" cy="1656184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Агентства от 31.01.2017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№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6595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1996</TotalTime>
  <Words>1572</Words>
  <Application>Microsoft Office PowerPoint</Application>
  <PresentationFormat>Экран (4:3)</PresentationFormat>
  <Paragraphs>282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Лапицкая Виктория Валерьевна</dc:creator>
  <cp:lastModifiedBy>Лапицкая Виктория Валерьевна</cp:lastModifiedBy>
  <cp:revision>173</cp:revision>
  <cp:lastPrinted>2017-02-01T22:27:17Z</cp:lastPrinted>
  <dcterms:created xsi:type="dcterms:W3CDTF">2015-08-17T22:25:18Z</dcterms:created>
  <dcterms:modified xsi:type="dcterms:W3CDTF">2017-02-01T22:35:01Z</dcterms:modified>
</cp:coreProperties>
</file>