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12" r:id="rId3"/>
    <p:sldId id="315" r:id="rId4"/>
    <p:sldId id="314" r:id="rId5"/>
    <p:sldId id="316" r:id="rId6"/>
    <p:sldId id="292" r:id="rId7"/>
    <p:sldId id="272" r:id="rId8"/>
    <p:sldId id="297" r:id="rId9"/>
    <p:sldId id="279" r:id="rId1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FFFF66"/>
    <a:srgbClr val="FFCC66"/>
    <a:srgbClr val="FFCC00"/>
    <a:srgbClr val="CCFFCC"/>
    <a:srgbClr val="79BEED"/>
    <a:srgbClr val="78B6EE"/>
    <a:srgbClr val="78C1EE"/>
    <a:srgbClr val="18A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9" autoAdjust="0"/>
    <p:restoredTop sz="94660"/>
  </p:normalViewPr>
  <p:slideViewPr>
    <p:cSldViewPr>
      <p:cViewPr varScale="1">
        <p:scale>
          <a:sx n="110" d="100"/>
          <a:sy n="110" d="100"/>
        </p:scale>
        <p:origin x="21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tx1"/>
                </a:solidFill>
              </a:rPr>
              <a:t>Количество </a:t>
            </a:r>
            <a:r>
              <a:rPr lang="ru-RU" sz="1200" dirty="0" smtClean="0">
                <a:solidFill>
                  <a:schemeClr val="tx1"/>
                </a:solidFill>
              </a:rPr>
              <a:t>подготовленных </a:t>
            </a:r>
            <a:r>
              <a:rPr lang="ru-RU" sz="1200" dirty="0">
                <a:solidFill>
                  <a:schemeClr val="tx1"/>
                </a:solidFill>
              </a:rPr>
              <a:t>заключений об ОРВ </a:t>
            </a:r>
            <a:r>
              <a:rPr lang="ru-RU" sz="1200" dirty="0" smtClean="0">
                <a:solidFill>
                  <a:schemeClr val="tx1"/>
                </a:solidFill>
              </a:rPr>
              <a:t>                     (</a:t>
            </a:r>
            <a:r>
              <a:rPr lang="ru-RU" sz="1200" dirty="0">
                <a:solidFill>
                  <a:schemeClr val="tx1"/>
                </a:solidFill>
              </a:rPr>
              <a:t>2014-2016 гг.) в зависимости от сферы регулирования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69433009094018505"/>
          <c:w val="1"/>
          <c:h val="0.301938035525453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CD433-B2D8-4139-874A-57CCDF824238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B05DE21-5C0A-4324-91A4-59878F93F7E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публичных консультаций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BC655-8BE4-4450-9066-BE534A6D9AC5}" type="parTrans" cxnId="{ED9961D4-E8AB-43CC-8934-4E7302ED1D65}">
      <dgm:prSet/>
      <dgm:spPr/>
      <dgm:t>
        <a:bodyPr/>
        <a:lstStyle/>
        <a:p>
          <a:endParaRPr lang="ru-RU"/>
        </a:p>
      </dgm:t>
    </dgm:pt>
    <dgm:pt modelId="{FCF8D1B8-0930-43AE-A4A1-ACBCF111476E}" type="sibTrans" cxnId="{ED9961D4-E8AB-43CC-8934-4E7302ED1D65}">
      <dgm:prSet/>
      <dgm:spPr/>
      <dgm:t>
        <a:bodyPr/>
        <a:lstStyle/>
        <a:p>
          <a:endParaRPr lang="ru-RU"/>
        </a:p>
      </dgm:t>
    </dgm:pt>
    <dgm:pt modelId="{F021A691-954A-4ADC-8911-9FDA53B8550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на региональном портале</a:t>
          </a:r>
        </a:p>
        <a:p>
          <a:r>
            <a:rPr lang="en-US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regulation.kamgov.ru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B2C89-929A-4694-B595-8CB765543C6E}" type="parTrans" cxnId="{8B4C47EA-3093-40F0-8627-BB8C8BA48643}">
      <dgm:prSet/>
      <dgm:spPr/>
      <dgm:t>
        <a:bodyPr/>
        <a:lstStyle/>
        <a:p>
          <a:endParaRPr lang="ru-RU"/>
        </a:p>
      </dgm:t>
    </dgm:pt>
    <dgm:pt modelId="{55D50DD0-B081-4968-B757-F5C4BB372147}" type="sibTrans" cxnId="{8B4C47EA-3093-40F0-8627-BB8C8BA48643}">
      <dgm:prSet/>
      <dgm:spPr/>
      <dgm:t>
        <a:bodyPr/>
        <a:lstStyle/>
        <a:p>
          <a:endParaRPr lang="ru-RU"/>
        </a:p>
      </dgm:t>
    </dgm:pt>
    <dgm:pt modelId="{02FA1255-33AB-41B9-8E5E-5818DC0FA9E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Целевая рассылка извещений </a:t>
          </a:r>
        </a:p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бизнес - сообществу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3739C-603E-4CB7-B0BC-17B6EB8A6E4E}" type="parTrans" cxnId="{7BC44E89-7FE1-4C43-ADBB-215A61E536D7}">
      <dgm:prSet/>
      <dgm:spPr/>
      <dgm:t>
        <a:bodyPr/>
        <a:lstStyle/>
        <a:p>
          <a:endParaRPr lang="ru-RU"/>
        </a:p>
      </dgm:t>
    </dgm:pt>
    <dgm:pt modelId="{5E551FB5-CBE0-466D-83B6-33CB3AB5347F}" type="sibTrans" cxnId="{7BC44E89-7FE1-4C43-ADBB-215A61E536D7}">
      <dgm:prSet/>
      <dgm:spPr/>
      <dgm:t>
        <a:bodyPr/>
        <a:lstStyle/>
        <a:p>
          <a:endParaRPr lang="ru-RU"/>
        </a:p>
      </dgm:t>
    </dgm:pt>
    <dgm:pt modelId="{B00A1376-188B-4111-A9EF-02FD8FA5051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формы</a:t>
          </a:r>
        </a:p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(заседания, рабочие группы, опросы, размещение информации в новостной строке, СМИ, социальные сети)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15B61-6DBC-4A5C-A941-ADEDB01A723D}" type="parTrans" cxnId="{4C14DA65-12B7-4DEF-9A26-4653F61CC31E}">
      <dgm:prSet/>
      <dgm:spPr/>
      <dgm:t>
        <a:bodyPr/>
        <a:lstStyle/>
        <a:p>
          <a:endParaRPr lang="ru-RU"/>
        </a:p>
      </dgm:t>
    </dgm:pt>
    <dgm:pt modelId="{C84FAE7F-62E5-4E13-B2BA-62FEF5D46D18}" type="sibTrans" cxnId="{4C14DA65-12B7-4DEF-9A26-4653F61CC31E}">
      <dgm:prSet/>
      <dgm:spPr/>
      <dgm:t>
        <a:bodyPr/>
        <a:lstStyle/>
        <a:p>
          <a:endParaRPr lang="ru-RU"/>
        </a:p>
      </dgm:t>
    </dgm:pt>
    <dgm:pt modelId="{DDBBB6CA-F9DA-446A-A4BF-14DFE423C98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информации на официальном сайте </a:t>
          </a:r>
          <a:r>
            <a: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kamgov.ru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E3D6A-8330-4BA6-BDD9-BE4E09775B05}" type="parTrans" cxnId="{85823FC1-3076-4E74-B9A7-52AE53D58272}">
      <dgm:prSet/>
      <dgm:spPr/>
      <dgm:t>
        <a:bodyPr/>
        <a:lstStyle/>
        <a:p>
          <a:endParaRPr lang="ru-RU"/>
        </a:p>
      </dgm:t>
    </dgm:pt>
    <dgm:pt modelId="{51BA7E38-5F02-4CB3-AC91-5403D009DE49}" type="sibTrans" cxnId="{85823FC1-3076-4E74-B9A7-52AE53D58272}">
      <dgm:prSet/>
      <dgm:spPr/>
      <dgm:t>
        <a:bodyPr/>
        <a:lstStyle/>
        <a:p>
          <a:endParaRPr lang="ru-RU"/>
        </a:p>
      </dgm:t>
    </dgm:pt>
    <dgm:pt modelId="{7FD95002-F4E3-44DD-A535-E8F51B8A8862}" type="pres">
      <dgm:prSet presAssocID="{FD6CD433-B2D8-4139-874A-57CCDF8242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2FC755-0525-4366-960B-F570DD46E82C}" type="pres">
      <dgm:prSet presAssocID="{4B05DE21-5C0A-4324-91A4-59878F93F7E4}" presName="centerShape" presStyleLbl="node0" presStyleIdx="0" presStyleCnt="1" custScaleX="144015" custScaleY="106819"/>
      <dgm:spPr/>
      <dgm:t>
        <a:bodyPr/>
        <a:lstStyle/>
        <a:p>
          <a:endParaRPr lang="ru-RU"/>
        </a:p>
      </dgm:t>
    </dgm:pt>
    <dgm:pt modelId="{5C4F3432-857F-45B3-980B-E0DC74DCBC7E}" type="pres">
      <dgm:prSet presAssocID="{4B0B2C89-929A-4694-B595-8CB765543C6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412F84A3-33B8-4163-ADDD-1AF2CBC02569}" type="pres">
      <dgm:prSet presAssocID="{4B0B2C89-929A-4694-B595-8CB765543C6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C73D613-53DC-4D79-B294-37F072F0362A}" type="pres">
      <dgm:prSet presAssocID="{F021A691-954A-4ADC-8911-9FDA53B8550F}" presName="node" presStyleLbl="node1" presStyleIdx="0" presStyleCnt="4" custScaleX="123360" custScaleY="106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6B640-0889-4056-88FE-A8BEF558F56B}" type="pres">
      <dgm:prSet presAssocID="{3C93739C-603E-4CB7-B0BC-17B6EB8A6E4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66557B77-2514-460F-ADFC-D1561DAF3317}" type="pres">
      <dgm:prSet presAssocID="{3C93739C-603E-4CB7-B0BC-17B6EB8A6E4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96AB6BB-6EDA-49E5-B04A-6BF6AD1BCB54}" type="pres">
      <dgm:prSet presAssocID="{02FA1255-33AB-41B9-8E5E-5818DC0FA9E3}" presName="node" presStyleLbl="node1" presStyleIdx="1" presStyleCnt="4" custScaleX="166625" custScaleY="108257" custRadScaleRad="132731" custRadScaleInc="-3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A6705-90B9-423F-BCD7-179D9ECDFE9D}" type="pres">
      <dgm:prSet presAssocID="{1E415B61-6DBC-4A5C-A941-ADEDB01A723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B3BC07A-657B-4DF9-9E7D-EA0FD5C1C6DD}" type="pres">
      <dgm:prSet presAssocID="{1E415B61-6DBC-4A5C-A941-ADEDB01A723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581DECC-CFF5-45DB-881F-7E0C635E82D0}" type="pres">
      <dgm:prSet presAssocID="{B00A1376-188B-4111-A9EF-02FD8FA50516}" presName="node" presStyleLbl="node1" presStyleIdx="2" presStyleCnt="4" custScaleX="187068" custScaleY="12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71C4D-7D1F-40F6-895F-071D68CBB225}" type="pres">
      <dgm:prSet presAssocID="{6B0E3D6A-8330-4BA6-BDD9-BE4E09775B05}" presName="parTrans" presStyleLbl="sibTrans2D1" presStyleIdx="3" presStyleCnt="4"/>
      <dgm:spPr/>
      <dgm:t>
        <a:bodyPr/>
        <a:lstStyle/>
        <a:p>
          <a:endParaRPr lang="ru-RU"/>
        </a:p>
      </dgm:t>
    </dgm:pt>
    <dgm:pt modelId="{6501180A-5EF0-431C-A828-CA50F5B3A0C5}" type="pres">
      <dgm:prSet presAssocID="{6B0E3D6A-8330-4BA6-BDD9-BE4E09775B0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BA46768-BB12-4C9F-B773-A20582FFEF8F}" type="pres">
      <dgm:prSet presAssocID="{DDBBB6CA-F9DA-446A-A4BF-14DFE423C98C}" presName="node" presStyleLbl="node1" presStyleIdx="3" presStyleCnt="4" custScaleX="155045" custScaleY="106191" custRadScaleRad="137177" custRadScaleInc="-1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400AE-B2A6-4BAB-9ABF-C5881B27CC8B}" type="presOf" srcId="{4B0B2C89-929A-4694-B595-8CB765543C6E}" destId="{5C4F3432-857F-45B3-980B-E0DC74DCBC7E}" srcOrd="0" destOrd="0" presId="urn:microsoft.com/office/officeart/2005/8/layout/radial5"/>
    <dgm:cxn modelId="{3AF9B860-F67A-4801-85B1-45D4A6D1E624}" type="presOf" srcId="{3C93739C-603E-4CB7-B0BC-17B6EB8A6E4E}" destId="{66557B77-2514-460F-ADFC-D1561DAF3317}" srcOrd="1" destOrd="0" presId="urn:microsoft.com/office/officeart/2005/8/layout/radial5"/>
    <dgm:cxn modelId="{EF8F5D6F-5D3A-4F5D-A61C-5B2BC5F9DA5D}" type="presOf" srcId="{4B05DE21-5C0A-4324-91A4-59878F93F7E4}" destId="{E22FC755-0525-4366-960B-F570DD46E82C}" srcOrd="0" destOrd="0" presId="urn:microsoft.com/office/officeart/2005/8/layout/radial5"/>
    <dgm:cxn modelId="{3F279F9A-2FF9-4B17-A593-D20F55B7F090}" type="presOf" srcId="{1E415B61-6DBC-4A5C-A941-ADEDB01A723D}" destId="{DB3BC07A-657B-4DF9-9E7D-EA0FD5C1C6DD}" srcOrd="1" destOrd="0" presId="urn:microsoft.com/office/officeart/2005/8/layout/radial5"/>
    <dgm:cxn modelId="{280B9E2D-2483-421D-B3EE-27D3C0F8E693}" type="presOf" srcId="{1E415B61-6DBC-4A5C-A941-ADEDB01A723D}" destId="{FC3A6705-90B9-423F-BCD7-179D9ECDFE9D}" srcOrd="0" destOrd="0" presId="urn:microsoft.com/office/officeart/2005/8/layout/radial5"/>
    <dgm:cxn modelId="{A6A48760-F5C5-4A9A-9205-C2DF17150801}" type="presOf" srcId="{DDBBB6CA-F9DA-446A-A4BF-14DFE423C98C}" destId="{DBA46768-BB12-4C9F-B773-A20582FFEF8F}" srcOrd="0" destOrd="0" presId="urn:microsoft.com/office/officeart/2005/8/layout/radial5"/>
    <dgm:cxn modelId="{8B4C47EA-3093-40F0-8627-BB8C8BA48643}" srcId="{4B05DE21-5C0A-4324-91A4-59878F93F7E4}" destId="{F021A691-954A-4ADC-8911-9FDA53B8550F}" srcOrd="0" destOrd="0" parTransId="{4B0B2C89-929A-4694-B595-8CB765543C6E}" sibTransId="{55D50DD0-B081-4968-B757-F5C4BB372147}"/>
    <dgm:cxn modelId="{5180BC38-7EFE-43A4-8F7F-9FBB5E9656AB}" type="presOf" srcId="{6B0E3D6A-8330-4BA6-BDD9-BE4E09775B05}" destId="{6501180A-5EF0-431C-A828-CA50F5B3A0C5}" srcOrd="1" destOrd="0" presId="urn:microsoft.com/office/officeart/2005/8/layout/radial5"/>
    <dgm:cxn modelId="{8FB7FEA9-0576-4BD0-8BEB-11B2440174F0}" type="presOf" srcId="{F021A691-954A-4ADC-8911-9FDA53B8550F}" destId="{7C73D613-53DC-4D79-B294-37F072F0362A}" srcOrd="0" destOrd="0" presId="urn:microsoft.com/office/officeart/2005/8/layout/radial5"/>
    <dgm:cxn modelId="{F7E3084C-E1FE-4887-99BD-679A22613B8E}" type="presOf" srcId="{B00A1376-188B-4111-A9EF-02FD8FA50516}" destId="{7581DECC-CFF5-45DB-881F-7E0C635E82D0}" srcOrd="0" destOrd="0" presId="urn:microsoft.com/office/officeart/2005/8/layout/radial5"/>
    <dgm:cxn modelId="{ED9961D4-E8AB-43CC-8934-4E7302ED1D65}" srcId="{FD6CD433-B2D8-4139-874A-57CCDF824238}" destId="{4B05DE21-5C0A-4324-91A4-59878F93F7E4}" srcOrd="0" destOrd="0" parTransId="{216BC655-8BE4-4450-9066-BE534A6D9AC5}" sibTransId="{FCF8D1B8-0930-43AE-A4A1-ACBCF111476E}"/>
    <dgm:cxn modelId="{758CBC2D-02F5-4A21-97ED-924BC40AB1E8}" type="presOf" srcId="{FD6CD433-B2D8-4139-874A-57CCDF824238}" destId="{7FD95002-F4E3-44DD-A535-E8F51B8A8862}" srcOrd="0" destOrd="0" presId="urn:microsoft.com/office/officeart/2005/8/layout/radial5"/>
    <dgm:cxn modelId="{799F1941-6E67-40D5-992A-76137D204AAB}" type="presOf" srcId="{3C93739C-603E-4CB7-B0BC-17B6EB8A6E4E}" destId="{9156B640-0889-4056-88FE-A8BEF558F56B}" srcOrd="0" destOrd="0" presId="urn:microsoft.com/office/officeart/2005/8/layout/radial5"/>
    <dgm:cxn modelId="{20DEFAF3-C650-4010-84A7-266A205AA392}" type="presOf" srcId="{6B0E3D6A-8330-4BA6-BDD9-BE4E09775B05}" destId="{83271C4D-7D1F-40F6-895F-071D68CBB225}" srcOrd="0" destOrd="0" presId="urn:microsoft.com/office/officeart/2005/8/layout/radial5"/>
    <dgm:cxn modelId="{B1476901-5960-42E9-BABF-C088C0E8EC7F}" type="presOf" srcId="{02FA1255-33AB-41B9-8E5E-5818DC0FA9E3}" destId="{396AB6BB-6EDA-49E5-B04A-6BF6AD1BCB54}" srcOrd="0" destOrd="0" presId="urn:microsoft.com/office/officeart/2005/8/layout/radial5"/>
    <dgm:cxn modelId="{7BC44E89-7FE1-4C43-ADBB-215A61E536D7}" srcId="{4B05DE21-5C0A-4324-91A4-59878F93F7E4}" destId="{02FA1255-33AB-41B9-8E5E-5818DC0FA9E3}" srcOrd="1" destOrd="0" parTransId="{3C93739C-603E-4CB7-B0BC-17B6EB8A6E4E}" sibTransId="{5E551FB5-CBE0-466D-83B6-33CB3AB5347F}"/>
    <dgm:cxn modelId="{85823FC1-3076-4E74-B9A7-52AE53D58272}" srcId="{4B05DE21-5C0A-4324-91A4-59878F93F7E4}" destId="{DDBBB6CA-F9DA-446A-A4BF-14DFE423C98C}" srcOrd="3" destOrd="0" parTransId="{6B0E3D6A-8330-4BA6-BDD9-BE4E09775B05}" sibTransId="{51BA7E38-5F02-4CB3-AC91-5403D009DE49}"/>
    <dgm:cxn modelId="{4C14DA65-12B7-4DEF-9A26-4653F61CC31E}" srcId="{4B05DE21-5C0A-4324-91A4-59878F93F7E4}" destId="{B00A1376-188B-4111-A9EF-02FD8FA50516}" srcOrd="2" destOrd="0" parTransId="{1E415B61-6DBC-4A5C-A941-ADEDB01A723D}" sibTransId="{C84FAE7F-62E5-4E13-B2BA-62FEF5D46D18}"/>
    <dgm:cxn modelId="{4BD0BDBC-84A3-49BE-9EA3-6E845C637A6E}" type="presOf" srcId="{4B0B2C89-929A-4694-B595-8CB765543C6E}" destId="{412F84A3-33B8-4163-ADDD-1AF2CBC02569}" srcOrd="1" destOrd="0" presId="urn:microsoft.com/office/officeart/2005/8/layout/radial5"/>
    <dgm:cxn modelId="{A903A89E-6481-4C57-B461-B2C3A27CD201}" type="presParOf" srcId="{7FD95002-F4E3-44DD-A535-E8F51B8A8862}" destId="{E22FC755-0525-4366-960B-F570DD46E82C}" srcOrd="0" destOrd="0" presId="urn:microsoft.com/office/officeart/2005/8/layout/radial5"/>
    <dgm:cxn modelId="{C45C2192-A342-47B5-B99E-95A2F91A1368}" type="presParOf" srcId="{7FD95002-F4E3-44DD-A535-E8F51B8A8862}" destId="{5C4F3432-857F-45B3-980B-E0DC74DCBC7E}" srcOrd="1" destOrd="0" presId="urn:microsoft.com/office/officeart/2005/8/layout/radial5"/>
    <dgm:cxn modelId="{217328A1-3406-4D56-8CD6-081CD900162F}" type="presParOf" srcId="{5C4F3432-857F-45B3-980B-E0DC74DCBC7E}" destId="{412F84A3-33B8-4163-ADDD-1AF2CBC02569}" srcOrd="0" destOrd="0" presId="urn:microsoft.com/office/officeart/2005/8/layout/radial5"/>
    <dgm:cxn modelId="{FA63FC45-B2EF-4B94-9797-FB3B2F543BDE}" type="presParOf" srcId="{7FD95002-F4E3-44DD-A535-E8F51B8A8862}" destId="{7C73D613-53DC-4D79-B294-37F072F0362A}" srcOrd="2" destOrd="0" presId="urn:microsoft.com/office/officeart/2005/8/layout/radial5"/>
    <dgm:cxn modelId="{1E318B7F-B943-453E-B7AA-924A168E93D3}" type="presParOf" srcId="{7FD95002-F4E3-44DD-A535-E8F51B8A8862}" destId="{9156B640-0889-4056-88FE-A8BEF558F56B}" srcOrd="3" destOrd="0" presId="urn:microsoft.com/office/officeart/2005/8/layout/radial5"/>
    <dgm:cxn modelId="{D4CBC1E0-F902-4ABC-B6E6-D37CF0148558}" type="presParOf" srcId="{9156B640-0889-4056-88FE-A8BEF558F56B}" destId="{66557B77-2514-460F-ADFC-D1561DAF3317}" srcOrd="0" destOrd="0" presId="urn:microsoft.com/office/officeart/2005/8/layout/radial5"/>
    <dgm:cxn modelId="{D407F1A5-37A3-42DA-99E3-11FDE169E729}" type="presParOf" srcId="{7FD95002-F4E3-44DD-A535-E8F51B8A8862}" destId="{396AB6BB-6EDA-49E5-B04A-6BF6AD1BCB54}" srcOrd="4" destOrd="0" presId="urn:microsoft.com/office/officeart/2005/8/layout/radial5"/>
    <dgm:cxn modelId="{0BCEFF9F-7BC1-46C4-BA64-C036FCAD19D6}" type="presParOf" srcId="{7FD95002-F4E3-44DD-A535-E8F51B8A8862}" destId="{FC3A6705-90B9-423F-BCD7-179D9ECDFE9D}" srcOrd="5" destOrd="0" presId="urn:microsoft.com/office/officeart/2005/8/layout/radial5"/>
    <dgm:cxn modelId="{71EECF59-6BEC-4C67-9663-A716564E1BF4}" type="presParOf" srcId="{FC3A6705-90B9-423F-BCD7-179D9ECDFE9D}" destId="{DB3BC07A-657B-4DF9-9E7D-EA0FD5C1C6DD}" srcOrd="0" destOrd="0" presId="urn:microsoft.com/office/officeart/2005/8/layout/radial5"/>
    <dgm:cxn modelId="{3055FA64-EA92-4FDA-9CDA-AEB0B5E0511D}" type="presParOf" srcId="{7FD95002-F4E3-44DD-A535-E8F51B8A8862}" destId="{7581DECC-CFF5-45DB-881F-7E0C635E82D0}" srcOrd="6" destOrd="0" presId="urn:microsoft.com/office/officeart/2005/8/layout/radial5"/>
    <dgm:cxn modelId="{8FDD24FF-67C7-4EDA-954A-5AD409BD0E79}" type="presParOf" srcId="{7FD95002-F4E3-44DD-A535-E8F51B8A8862}" destId="{83271C4D-7D1F-40F6-895F-071D68CBB225}" srcOrd="7" destOrd="0" presId="urn:microsoft.com/office/officeart/2005/8/layout/radial5"/>
    <dgm:cxn modelId="{E0B41371-99FE-4AC5-9E17-6086B82C5558}" type="presParOf" srcId="{83271C4D-7D1F-40F6-895F-071D68CBB225}" destId="{6501180A-5EF0-431C-A828-CA50F5B3A0C5}" srcOrd="0" destOrd="0" presId="urn:microsoft.com/office/officeart/2005/8/layout/radial5"/>
    <dgm:cxn modelId="{F4BEF10E-DA5D-4A65-8887-32A93154461C}" type="presParOf" srcId="{7FD95002-F4E3-44DD-A535-E8F51B8A8862}" destId="{DBA46768-BB12-4C9F-B773-A20582FFEF8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FC755-0525-4366-960B-F570DD46E82C}">
      <dsp:nvSpPr>
        <dsp:cNvPr id="0" name=""/>
        <dsp:cNvSpPr/>
      </dsp:nvSpPr>
      <dsp:spPr>
        <a:xfrm>
          <a:off x="3412632" y="2049197"/>
          <a:ext cx="2223331" cy="16490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 публичных консультаций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8231" y="2290701"/>
        <a:ext cx="1572133" cy="1166084"/>
      </dsp:txXfrm>
    </dsp:sp>
    <dsp:sp modelId="{5C4F3432-857F-45B3-980B-E0DC74DCBC7E}">
      <dsp:nvSpPr>
        <dsp:cNvPr id="0" name=""/>
        <dsp:cNvSpPr/>
      </dsp:nvSpPr>
      <dsp:spPr>
        <a:xfrm rot="16200000">
          <a:off x="4387492" y="1536366"/>
          <a:ext cx="273612" cy="5248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428534" y="1682388"/>
        <a:ext cx="191528" cy="314938"/>
      </dsp:txXfrm>
    </dsp:sp>
    <dsp:sp modelId="{7C73D613-53DC-4D79-B294-37F072F0362A}">
      <dsp:nvSpPr>
        <dsp:cNvPr id="0" name=""/>
        <dsp:cNvSpPr/>
      </dsp:nvSpPr>
      <dsp:spPr>
        <a:xfrm>
          <a:off x="3572070" y="-110170"/>
          <a:ext cx="1904455" cy="16431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на региональном портале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regulation.kamgov.ru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0971" y="130459"/>
        <a:ext cx="1346653" cy="1161860"/>
      </dsp:txXfrm>
    </dsp:sp>
    <dsp:sp modelId="{9156B640-0889-4056-88FE-A8BEF558F56B}">
      <dsp:nvSpPr>
        <dsp:cNvPr id="0" name=""/>
        <dsp:cNvSpPr/>
      </dsp:nvSpPr>
      <dsp:spPr>
        <a:xfrm rot="21516570">
          <a:off x="5739370" y="2578757"/>
          <a:ext cx="250711" cy="5248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739381" y="2684650"/>
        <a:ext cx="175498" cy="314938"/>
      </dsp:txXfrm>
    </dsp:sp>
    <dsp:sp modelId="{396AB6BB-6EDA-49E5-B04A-6BF6AD1BCB54}">
      <dsp:nvSpPr>
        <dsp:cNvPr id="0" name=""/>
        <dsp:cNvSpPr/>
      </dsp:nvSpPr>
      <dsp:spPr>
        <a:xfrm>
          <a:off x="6107374" y="1968449"/>
          <a:ext cx="2572389" cy="1671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Целевая рассылка извещений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бизнес - сообществу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4092" y="2213204"/>
        <a:ext cx="1818953" cy="1181782"/>
      </dsp:txXfrm>
    </dsp:sp>
    <dsp:sp modelId="{FC3A6705-90B9-423F-BCD7-179D9ECDFE9D}">
      <dsp:nvSpPr>
        <dsp:cNvPr id="0" name=""/>
        <dsp:cNvSpPr/>
      </dsp:nvSpPr>
      <dsp:spPr>
        <a:xfrm rot="5400000">
          <a:off x="4421088" y="3624734"/>
          <a:ext cx="206419" cy="5248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452051" y="3698751"/>
        <a:ext cx="144493" cy="314938"/>
      </dsp:txXfrm>
    </dsp:sp>
    <dsp:sp modelId="{7581DECC-CFF5-45DB-881F-7E0C635E82D0}">
      <dsp:nvSpPr>
        <dsp:cNvPr id="0" name=""/>
        <dsp:cNvSpPr/>
      </dsp:nvSpPr>
      <dsp:spPr>
        <a:xfrm>
          <a:off x="3080302" y="4087761"/>
          <a:ext cx="2887992" cy="18966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формы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(заседания, рабочие группы, опросы, размещение информации в новостной строке, СМИ, социальные сети)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3239" y="4365522"/>
        <a:ext cx="2042118" cy="1341152"/>
      </dsp:txXfrm>
    </dsp:sp>
    <dsp:sp modelId="{83271C4D-7D1F-40F6-895F-071D68CBB225}">
      <dsp:nvSpPr>
        <dsp:cNvPr id="0" name=""/>
        <dsp:cNvSpPr/>
      </dsp:nvSpPr>
      <dsp:spPr>
        <a:xfrm rot="10767789">
          <a:off x="2919325" y="2624699"/>
          <a:ext cx="348676" cy="5248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023926" y="2729189"/>
        <a:ext cx="244073" cy="314938"/>
      </dsp:txXfrm>
    </dsp:sp>
    <dsp:sp modelId="{DBA46768-BB12-4C9F-B773-A20582FFEF8F}">
      <dsp:nvSpPr>
        <dsp:cNvPr id="0" name=""/>
        <dsp:cNvSpPr/>
      </dsp:nvSpPr>
      <dsp:spPr>
        <a:xfrm>
          <a:off x="361366" y="2081837"/>
          <a:ext cx="2393615" cy="16393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информации на официальном сайте </a:t>
          </a:r>
          <a:r>
            <a:rPr lang="en-US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kamgov.ru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903" y="2321921"/>
        <a:ext cx="1692541" cy="1159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0.46954</cdr:x>
      <cdr:y>0.05551</cdr:y>
    </cdr:from>
    <cdr:to>
      <cdr:x>0.98961</cdr:x>
      <cdr:y>0.25298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77953" y="194675"/>
          <a:ext cx="4738427" cy="69251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0.46592</cdr:x>
      <cdr:y>0.29647</cdr:y>
    </cdr:from>
    <cdr:to>
      <cdr:x>1</cdr:x>
      <cdr:y>0.43854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44957" y="1039711"/>
          <a:ext cx="4866047" cy="49824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0.46683</cdr:x>
      <cdr:y>0.47026</cdr:y>
    </cdr:from>
    <cdr:to>
      <cdr:x>0.99934</cdr:x>
      <cdr:y>0.58525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4253288" y="1649216"/>
          <a:ext cx="4851700" cy="4032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0.46592</cdr:x>
      <cdr:y>0.61352</cdr:y>
    </cdr:from>
    <cdr:to>
      <cdr:x>1</cdr:x>
      <cdr:y>0.77299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4244957" y="2151611"/>
          <a:ext cx="4866047" cy="5592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0.46526</cdr:x>
      <cdr:y>0.79356</cdr:y>
    </cdr:from>
    <cdr:to>
      <cdr:x>0.99934</cdr:x>
      <cdr:y>0.99888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4238941" y="2783003"/>
          <a:ext cx="4866047" cy="720081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chart" Target="../charts/chart1.xml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12" Type="http://schemas.openxmlformats.org/officeDocument/2006/relationships/diagramData" Target="../diagrams/data1.xml"/><Relationship Id="rId17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3.jpe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photos_head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" y="4581127"/>
            <a:ext cx="9144000" cy="227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55576" y="2276128"/>
            <a:ext cx="77706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 и экспертиза – эффективные механизмы прямого диалога власти и бизнеса при принятии регуляторных решений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01" y="548680"/>
            <a:ext cx="2010995" cy="17281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77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flipV="1">
            <a:off x="2217673" y="6467910"/>
            <a:ext cx="94626" cy="25420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64" y="114902"/>
            <a:ext cx="504056" cy="5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" y="18163"/>
            <a:ext cx="683568" cy="6272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ои документы\Рабочий стол\Зубарь М М\Презентации\18 сентября\off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1" y="767026"/>
            <a:ext cx="2278967" cy="18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5239" y="114902"/>
            <a:ext cx="7497161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 – это: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3450" y="830566"/>
            <a:ext cx="3380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Борьба с неэффективным законодательством и поиск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лучших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решений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прямого диалога власти и бизнеса при принятии регуляторных решений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d:\Мои документы\Рабочий стол\Зубарь М М\Презентации\18 сентября\1344946113_directm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96" y="767026"/>
            <a:ext cx="2303386" cy="18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нак запрета 12"/>
          <p:cNvSpPr/>
          <p:nvPr/>
        </p:nvSpPr>
        <p:spPr>
          <a:xfrm>
            <a:off x="6804248" y="972872"/>
            <a:ext cx="1077602" cy="998980"/>
          </a:xfrm>
          <a:prstGeom prst="noSmoking">
            <a:avLst>
              <a:gd name="adj" fmla="val 124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20" descr="F:\Презентация_ЕЭК, 5-06-13\yazilimhizmetimiz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8" y="3380593"/>
            <a:ext cx="2672286" cy="25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2" y="3475784"/>
            <a:ext cx="1445154" cy="2241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400" y="3496629"/>
            <a:ext cx="1619250" cy="22202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087" y="3046463"/>
            <a:ext cx="207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расчеты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9140" y="3106451"/>
            <a:ext cx="291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консультации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Равно 17"/>
          <p:cNvSpPr/>
          <p:nvPr/>
        </p:nvSpPr>
        <p:spPr>
          <a:xfrm>
            <a:off x="6804248" y="4144085"/>
            <a:ext cx="707925" cy="654252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97112" y="3989894"/>
            <a:ext cx="154766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ОРВ</a:t>
            </a:r>
            <a:endParaRPr lang="ru-RU" sz="48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0" y="5776821"/>
          <a:ext cx="9144000" cy="104531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43608"/>
                <a:gridCol w="1944216"/>
                <a:gridCol w="2232248"/>
                <a:gridCol w="2016224"/>
                <a:gridCol w="1907704"/>
              </a:tblGrid>
              <a:tr h="10453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ОРВ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требует: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Увидеть и детально изучить проблему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Услышать участников и обсудить варианты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Рассчитать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выгоды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издержки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Спрогнозировать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оценить эффекты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Плюс 20"/>
          <p:cNvSpPr/>
          <p:nvPr/>
        </p:nvSpPr>
        <p:spPr>
          <a:xfrm>
            <a:off x="3180251" y="4074488"/>
            <a:ext cx="770386" cy="706515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33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" y="18163"/>
            <a:ext cx="683568" cy="6272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5239" y="114902"/>
            <a:ext cx="7497161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367" y="45730"/>
            <a:ext cx="639832" cy="602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61479"/>
            <a:ext cx="4320480" cy="26713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3429602"/>
            <a:ext cx="4320479" cy="31908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3954810"/>
            <a:ext cx="3729135" cy="27154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664767"/>
            <a:ext cx="4270298" cy="31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59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" y="4581129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114902"/>
            <a:ext cx="7704856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Камчатский край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041089989"/>
              </p:ext>
            </p:extLst>
          </p:nvPr>
        </p:nvGraphicFramePr>
        <p:xfrm>
          <a:off x="39012" y="3140968"/>
          <a:ext cx="9111004" cy="350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35644"/>
            <a:ext cx="4283969" cy="331232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13" y="677648"/>
            <a:ext cx="2804796" cy="26010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2483" y="1245916"/>
            <a:ext cx="542925" cy="800100"/>
          </a:xfrm>
          <a:prstGeom prst="rect">
            <a:avLst/>
          </a:prstGeom>
        </p:spPr>
      </p:pic>
      <p:sp>
        <p:nvSpPr>
          <p:cNvPr id="56" name="Скругленный прямоугольник 55"/>
          <p:cNvSpPr/>
          <p:nvPr/>
        </p:nvSpPr>
        <p:spPr>
          <a:xfrm>
            <a:off x="2843810" y="821584"/>
            <a:ext cx="2516646" cy="3529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Оценка проведена в отношении 200 актов</a:t>
            </a:r>
            <a:endParaRPr lang="ru-RU" sz="10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843809" y="1363661"/>
            <a:ext cx="2516646" cy="3999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Учтено более 170 мнений и замечаний</a:t>
            </a:r>
            <a:endParaRPr lang="ru-RU" sz="10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837698" y="2498281"/>
            <a:ext cx="2522758" cy="5110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10 </a:t>
            </a:r>
            <a:r>
              <a:rPr lang="ru-RU" sz="1000" b="1" dirty="0"/>
              <a:t>заключений содержат рекомендации к разработчикам по снижению регуляторной </a:t>
            </a:r>
            <a:r>
              <a:rPr lang="ru-RU" sz="1000" b="1" dirty="0" smtClean="0"/>
              <a:t>нагрузки</a:t>
            </a:r>
            <a:endParaRPr lang="ru-RU" sz="10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858495" y="1930971"/>
            <a:ext cx="2501960" cy="3999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5 отрицательных заключений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856" y="620688"/>
            <a:ext cx="3578090" cy="26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9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4902"/>
            <a:ext cx="7776864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ОРВ сегодня 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8" y="42893"/>
            <a:ext cx="683568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17" name="Picture 2" descr="d:\Мои документы\Рабочий стол\Зубарь М М\Презентации\Ноябрь\картинки\fla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98" y="1266582"/>
            <a:ext cx="879349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286000" y="3074871"/>
            <a:ext cx="3078088" cy="12411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Российская Федерация                 с 2010 года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59512" y="2199238"/>
            <a:ext cx="185050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Камчатский край с 2014 года</a:t>
            </a:r>
            <a:endParaRPr lang="ru-RU" sz="1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22506" y="3401670"/>
            <a:ext cx="185050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Петропавловск-Камчатский городской округ с 2015 года</a:t>
            </a:r>
            <a:endParaRPr lang="ru-RU" sz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64288" y="4604102"/>
            <a:ext cx="1821515" cy="9851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+mj-lt"/>
                <a:cs typeface="Times New Roman" pitchFamily="18" charset="0"/>
              </a:rPr>
              <a:t>Все городские округа  и муниципальные районы </a:t>
            </a:r>
          </a:p>
          <a:p>
            <a:pPr algn="ctr"/>
            <a:r>
              <a:rPr lang="ru-RU" sz="1200" dirty="0">
                <a:latin typeface="+mj-lt"/>
                <a:cs typeface="Times New Roman" pitchFamily="18" charset="0"/>
              </a:rPr>
              <a:t>Камчатского края </a:t>
            </a:r>
          </a:p>
          <a:p>
            <a:pPr algn="ctr"/>
            <a:r>
              <a:rPr lang="ru-RU" sz="1200" dirty="0" smtClean="0">
                <a:latin typeface="+mj-lt"/>
              </a:rPr>
              <a:t> с 2017 г</a:t>
            </a:r>
            <a:r>
              <a:rPr lang="ru-RU" sz="1200" dirty="0" smtClean="0"/>
              <a:t>ода</a:t>
            </a:r>
            <a:endParaRPr lang="ru-RU" sz="1200" dirty="0"/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1043608" y="3245314"/>
            <a:ext cx="1728192" cy="91440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Более </a:t>
            </a:r>
          </a:p>
          <a:p>
            <a:pPr algn="ctr"/>
            <a:r>
              <a:rPr lang="ru-RU" sz="1200" b="1" dirty="0" smtClean="0"/>
              <a:t>5 000 заключений</a:t>
            </a:r>
            <a:endParaRPr lang="ru-RU" sz="1200" b="1" dirty="0"/>
          </a:p>
        </p:txBody>
      </p:sp>
      <p:sp>
        <p:nvSpPr>
          <p:cNvPr id="29" name="Выноска со стрелкой вправо 28"/>
          <p:cNvSpPr/>
          <p:nvPr/>
        </p:nvSpPr>
        <p:spPr>
          <a:xfrm>
            <a:off x="5724128" y="2249326"/>
            <a:ext cx="1701812" cy="914400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Более 190 заключений</a:t>
            </a:r>
            <a:endParaRPr lang="ru-RU" sz="1200" b="1" dirty="0"/>
          </a:p>
        </p:txBody>
      </p:sp>
      <p:sp>
        <p:nvSpPr>
          <p:cNvPr id="30" name="Выноска со стрелкой вправо 29"/>
          <p:cNvSpPr/>
          <p:nvPr/>
        </p:nvSpPr>
        <p:spPr>
          <a:xfrm>
            <a:off x="5724128" y="3486673"/>
            <a:ext cx="1701812" cy="914400"/>
          </a:xfrm>
          <a:prstGeom prst="righ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Более 60 заключений</a:t>
            </a:r>
            <a:endParaRPr lang="ru-RU" sz="1200" b="1" dirty="0"/>
          </a:p>
        </p:txBody>
      </p:sp>
      <p:sp>
        <p:nvSpPr>
          <p:cNvPr id="31" name="Выноска со стрелкой вправо 30"/>
          <p:cNvSpPr/>
          <p:nvPr/>
        </p:nvSpPr>
        <p:spPr>
          <a:xfrm>
            <a:off x="5766726" y="4724047"/>
            <a:ext cx="1659214" cy="914400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86000" y="3091753"/>
            <a:ext cx="3078088" cy="12411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Российская Федерация                 с 2010 года</a:t>
            </a:r>
            <a:endParaRPr lang="ru-RU" sz="16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059512" y="2213322"/>
            <a:ext cx="185050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Камчатский край с 2014 года</a:t>
            </a:r>
            <a:endParaRPr lang="ru-RU" sz="12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35299" y="3415754"/>
            <a:ext cx="1837711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Петропавловск-Камчатский городской округ с 2015 года</a:t>
            </a:r>
            <a:endParaRPr lang="ru-RU" sz="12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82853" y="4590018"/>
            <a:ext cx="1801536" cy="11432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+mj-lt"/>
                <a:cs typeface="Times New Roman" pitchFamily="18" charset="0"/>
              </a:rPr>
              <a:t>Все городские округа  и муниципальные районы </a:t>
            </a:r>
          </a:p>
          <a:p>
            <a:pPr algn="ctr"/>
            <a:r>
              <a:rPr lang="ru-RU" sz="1200" b="1" dirty="0">
                <a:latin typeface="+mj-lt"/>
                <a:cs typeface="Times New Roman" pitchFamily="18" charset="0"/>
              </a:rPr>
              <a:t>Камчатского края </a:t>
            </a:r>
          </a:p>
          <a:p>
            <a:pPr algn="ctr"/>
            <a:r>
              <a:rPr lang="ru-RU" sz="1200" b="1" dirty="0" smtClean="0">
                <a:latin typeface="+mj-lt"/>
              </a:rPr>
              <a:t> с 2017 г</a:t>
            </a:r>
            <a:r>
              <a:rPr lang="ru-RU" sz="1200" b="1" dirty="0" smtClean="0"/>
              <a:t>ода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408495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" y="4217807"/>
            <a:ext cx="9144000" cy="271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61592" y="122738"/>
            <a:ext cx="7632848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публичных консультаций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" y="57005"/>
            <a:ext cx="677552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934" y="4149080"/>
            <a:ext cx="2365458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871308"/>
            <a:ext cx="2520280" cy="2171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818" y="4293096"/>
            <a:ext cx="2487590" cy="2513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8429" y="2700285"/>
            <a:ext cx="2525798" cy="18666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20520" y="4653136"/>
            <a:ext cx="33236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возможность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бизнеса сказать разработчикам,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   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каким последствиям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   может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привести 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или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иное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решение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5" y="938764"/>
            <a:ext cx="3168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 диалога власти и бизнеса при принятии регуляторных решений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2824" y="840190"/>
            <a:ext cx="2533650" cy="22434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0870" y="3168445"/>
            <a:ext cx="1009650" cy="9239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512" y="3387064"/>
            <a:ext cx="1552575" cy="5619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7352" y="3115257"/>
            <a:ext cx="1847850" cy="933450"/>
          </a:xfrm>
          <a:prstGeom prst="rect">
            <a:avLst/>
          </a:prstGeom>
        </p:spPr>
      </p:pic>
      <p:pic>
        <p:nvPicPr>
          <p:cNvPr id="28" name="Picture 5" descr="d:\Мои документы\Рабочий стол\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46892" y="5926104"/>
            <a:ext cx="13335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0" descr="http://www.bishelp.ru/upload/iblock/a01/flagi250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35435" y="6024078"/>
            <a:ext cx="11781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21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" y="4581129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114902"/>
            <a:ext cx="7632848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проведения публичных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консультаций в Камчатском крае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" y="57005"/>
            <a:ext cx="677552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www.bishelp.ru/upload/iblock/a01/flagi2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9851" y="2176818"/>
            <a:ext cx="100811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:\Мои документы\Рабочий стол\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7825" y="1640173"/>
            <a:ext cx="1009842" cy="112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Мои документы\Рабочий стол\АСК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69832" y="794997"/>
            <a:ext cx="1368152" cy="124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07" y="623664"/>
            <a:ext cx="1296144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0" descr="F:\Презентация_ЕЭК, 5-06-13\yazilimhizmetimiz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01" y="4581129"/>
            <a:ext cx="3108499" cy="239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05" y="755513"/>
            <a:ext cx="3960439" cy="21751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155" y="4381879"/>
            <a:ext cx="3412734" cy="2247900"/>
          </a:xfrm>
          <a:prstGeom prst="rect">
            <a:avLst/>
          </a:prstGeom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422089461"/>
              </p:ext>
            </p:extLst>
          </p:nvPr>
        </p:nvGraphicFramePr>
        <p:xfrm>
          <a:off x="0" y="755513"/>
          <a:ext cx="9137984" cy="587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3721" y="1339058"/>
            <a:ext cx="1009650" cy="9239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85854" y="657860"/>
            <a:ext cx="15525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69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3744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97485"/>
            <a:ext cx="7848872" cy="433778"/>
          </a:xfrm>
          <a:prstGeom prst="rect">
            <a:avLst/>
          </a:prstGeom>
          <a:solidFill>
            <a:srgbClr val="79BE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 система ОРВ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герб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14902"/>
            <a:ext cx="522952" cy="5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91"/>
            <a:ext cx="667030" cy="577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51" y="3330607"/>
            <a:ext cx="3031797" cy="29922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699282"/>
            <a:ext cx="3247821" cy="2315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730" y="3330607"/>
            <a:ext cx="3318201" cy="2967831"/>
          </a:xfrm>
          <a:prstGeom prst="rect">
            <a:avLst/>
          </a:prstGeom>
        </p:spPr>
      </p:pic>
      <p:pic>
        <p:nvPicPr>
          <p:cNvPr id="16" name="char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051" y="755845"/>
            <a:ext cx="2771174" cy="2259379"/>
          </a:xfrm>
          <a:prstGeom prst="rect">
            <a:avLst/>
          </a:prstGeom>
        </p:spPr>
      </p:pic>
      <p:pic>
        <p:nvPicPr>
          <p:cNvPr id="17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60" y="2375242"/>
            <a:ext cx="1684479" cy="15197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7451" y="860655"/>
            <a:ext cx="2564879" cy="15824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9852" y="3995789"/>
            <a:ext cx="2448272" cy="22669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5174" y="4893297"/>
            <a:ext cx="2047375" cy="17430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532" y="4858476"/>
            <a:ext cx="2191314" cy="18764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030" y="725332"/>
            <a:ext cx="1885950" cy="1295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1098" y="837757"/>
            <a:ext cx="16668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34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3744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405370"/>
            <a:ext cx="734481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684" y="3621384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и предпринимательства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Камчатского края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Мои документы\10409751_821161071274403_1512518395068684578_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92547"/>
            <a:ext cx="1296144" cy="12932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6" descr="герб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433404"/>
            <a:ext cx="900100" cy="9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2025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1795</TotalTime>
  <Words>272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Лапицкая Виктория Валерьевна</dc:creator>
  <cp:lastModifiedBy>Лапицкая Виктория Валерьевна</cp:lastModifiedBy>
  <cp:revision>156</cp:revision>
  <cp:lastPrinted>2016-11-10T23:59:30Z</cp:lastPrinted>
  <dcterms:created xsi:type="dcterms:W3CDTF">2015-08-17T22:25:18Z</dcterms:created>
  <dcterms:modified xsi:type="dcterms:W3CDTF">2016-11-11T00:13:28Z</dcterms:modified>
</cp:coreProperties>
</file>