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72" r:id="rId4"/>
    <p:sldId id="273" r:id="rId5"/>
    <p:sldId id="278" r:id="rId6"/>
    <p:sldId id="274" r:id="rId7"/>
    <p:sldId id="275" r:id="rId8"/>
    <p:sldId id="276" r:id="rId9"/>
    <p:sldId id="277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79BEED"/>
    <a:srgbClr val="78B6EE"/>
    <a:srgbClr val="78C1EE"/>
    <a:srgbClr val="18A1B4"/>
    <a:srgbClr val="1E6DAE"/>
    <a:srgbClr val="0099CC"/>
    <a:srgbClr val="7AB0EC"/>
    <a:srgbClr val="7EA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19" autoAdjust="0"/>
    <p:restoredTop sz="94660"/>
  </p:normalViewPr>
  <p:slideViewPr>
    <p:cSldViewPr>
      <p:cViewPr varScale="1">
        <p:scale>
          <a:sx n="110" d="100"/>
          <a:sy n="110" d="100"/>
        </p:scale>
        <p:origin x="-20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23871770660982"/>
          <c:y val="0.16201365222985559"/>
          <c:w val="0.67894798918109933"/>
          <c:h val="0.666794451779259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explosion val="0"/>
            <c:spPr>
              <a:solidFill>
                <a:srgbClr val="FFFFCC"/>
              </a:solidFill>
            </c:spPr>
          </c:dPt>
          <c:dLbls>
            <c:dLbl>
              <c:idx val="0"/>
              <c:layout>
                <c:manualLayout>
                  <c:x val="-6.5132634151769796E-3"/>
                  <c:y val="-0.166671080474262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Торговля, предпринимательская и инвестиционная </a:t>
                    </a:r>
                    <a:r>
                      <a:rPr lang="ru-RU" sz="1600" dirty="0" smtClean="0"/>
                      <a:t>деятельность  – </a:t>
                    </a:r>
                  </a:p>
                  <a:p>
                    <a:r>
                      <a:rPr lang="ru-RU" sz="1600" dirty="0" smtClean="0"/>
                      <a:t>27</a:t>
                    </a:r>
                    <a:r>
                      <a:rPr lang="ru-RU" sz="1600" baseline="0" dirty="0" smtClean="0"/>
                      <a:t> заключений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738802222330321"/>
                  <c:y val="-4.1378638807574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Имущественные и земельные </a:t>
                    </a:r>
                    <a:r>
                      <a:rPr lang="ru-RU" sz="1600" dirty="0" smtClean="0"/>
                      <a:t>отношения</a:t>
                    </a:r>
                    <a:r>
                      <a:rPr lang="ru-RU" sz="1600" baseline="0" dirty="0" smtClean="0"/>
                      <a:t> – </a:t>
                    </a:r>
                    <a:r>
                      <a:rPr lang="ru-RU" sz="1600" dirty="0" smtClean="0"/>
                      <a:t>25 заключений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6417852829810676E-2"/>
                  <c:y val="-3.149451648229560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Сельское </a:t>
                    </a:r>
                    <a:r>
                      <a:rPr lang="ru-RU" sz="1600" dirty="0" smtClean="0"/>
                      <a:t>хозяйство</a:t>
                    </a:r>
                    <a:r>
                      <a:rPr lang="ru-RU" sz="1600" baseline="0" dirty="0" smtClean="0"/>
                      <a:t> - </a:t>
                    </a:r>
                    <a:r>
                      <a:rPr lang="ru-RU" sz="1600" dirty="0" smtClean="0"/>
                      <a:t> 5 заключений </a:t>
                    </a:r>
                  </a:p>
                  <a:p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1125440653416468E-2"/>
                  <c:y val="-5.615265631861009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Иные сферы правового </a:t>
                    </a:r>
                    <a:r>
                      <a:rPr lang="ru-RU" sz="1600" dirty="0" smtClean="0"/>
                      <a:t>регулирования – 15 заключений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Торговля, предпринимательская и инвестиционная деятельность</c:v>
                </c:pt>
                <c:pt idx="1">
                  <c:v>Имущественные и земельные отношения</c:v>
                </c:pt>
                <c:pt idx="2">
                  <c:v>Сельское хозяйство</c:v>
                </c:pt>
                <c:pt idx="3">
                  <c:v>Иные сферы правового регулирования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25</c:v>
                </c:pt>
                <c:pt idx="2">
                  <c:v>5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44438216924957E-2"/>
          <c:y val="4.8192771084337352E-2"/>
          <c:w val="0.45520828355115012"/>
          <c:h val="0.929128277817150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FFFFCC"/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5483451937505255"/>
                  <c:y val="5.79053107518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616140133842943E-3"/>
                  <c:y val="-0.12270047704283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791552516234414E-2"/>
                  <c:y val="-0.12511131967374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199233245928122"/>
                  <c:y val="0.11641983191267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Регулирующих порядок и условия предоставления поддержки субъектам предпринимательской  и инвестиционной деятельности</c:v>
                </c:pt>
                <c:pt idx="1">
                  <c:v>Устанавливающих ограничения и требования к условиям ведения бизнеса</c:v>
                </c:pt>
                <c:pt idx="2">
                  <c:v>Устанавливающих налоговое регулирование </c:v>
                </c:pt>
                <c:pt idx="3">
                  <c:v>Регулирующих земельные и имущественные отношения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16</c:v>
                </c:pt>
                <c:pt idx="2">
                  <c:v>4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024862967534669"/>
          <c:y val="0"/>
          <c:w val="0.45030692800667893"/>
          <c:h val="1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44438216924957E-2"/>
          <c:y val="4.8192771084337352E-2"/>
          <c:w val="0.45520828355115012"/>
          <c:h val="0.9291282778171509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024862967534669"/>
          <c:y val="0"/>
          <c:w val="0.45030692800667893"/>
          <c:h val="1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671502873949678"/>
          <c:y val="9.5983437152340742E-2"/>
          <c:w val="0.73548918541214714"/>
          <c:h val="0.722652772218611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1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explosion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explosion val="6"/>
            <c:spPr>
              <a:solidFill>
                <a:srgbClr val="FF5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Высший уровень</c:v>
                </c:pt>
                <c:pt idx="1">
                  <c:v>Хороший уровень</c:v>
                </c:pt>
                <c:pt idx="2">
                  <c:v>Удовлетворительный  и неудовлетворительный уровни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38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Высший уровень</c:v>
                </c:pt>
                <c:pt idx="1">
                  <c:v>Хороший уровень</c:v>
                </c:pt>
                <c:pt idx="2">
                  <c:v>Удовлетворительный  и неудовлетворительный уровни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Высший уровень</c:v>
                </c:pt>
                <c:pt idx="1">
                  <c:v>Хороший уровень</c:v>
                </c:pt>
                <c:pt idx="2">
                  <c:v>Удовлетворительный  и неудовлетворительный уровни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Высший уровень</c:v>
                </c:pt>
                <c:pt idx="1">
                  <c:v>Хороший уровень</c:v>
                </c:pt>
                <c:pt idx="2">
                  <c:v>Удовлетворительный  и неудовлетворительный уровни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F5502-3F3A-45C0-9ACE-01A226070C4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CE7CCDB-5ED2-41E4-8910-A4A1656072BD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Порядок проведения оценки регулирующего воздействия проектов нормативных правовых актов Камчатского края и экспертизы нормативных правовых актов Камчатского края </a:t>
          </a:r>
        </a:p>
        <a:p>
          <a:pPr algn="just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Постановление Правительства Камчатского края от 06.06.2013 № 233-П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dirty="0"/>
        </a:p>
      </dgm:t>
    </dgm:pt>
    <dgm:pt modelId="{AD2352C2-D9D0-4C5C-86BD-93A033606049}" type="parTrans" cxnId="{5068B409-9A69-4F0A-A718-9435F6AF203C}">
      <dgm:prSet/>
      <dgm:spPr/>
      <dgm:t>
        <a:bodyPr/>
        <a:lstStyle/>
        <a:p>
          <a:endParaRPr lang="ru-RU"/>
        </a:p>
      </dgm:t>
    </dgm:pt>
    <dgm:pt modelId="{C6D864BE-5406-40BA-96BC-BF3CDCD7C5A2}" type="sibTrans" cxnId="{5068B409-9A69-4F0A-A718-9435F6AF203C}">
      <dgm:prSet/>
      <dgm:spPr/>
      <dgm:t>
        <a:bodyPr/>
        <a:lstStyle/>
        <a:p>
          <a:endParaRPr lang="ru-RU"/>
        </a:p>
      </dgm:t>
    </dgm:pt>
    <dgm:pt modelId="{77819FAC-201C-4E2C-90BF-7DFE2883834D}">
      <dgm:prSet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Методические рекомендации по организации и проведению оценки регулирующего воздействия проектов нормативных правовых актов Камчатского края, разрабатываемых исполнительными органами государственной власти Камчатского края </a:t>
          </a:r>
        </a:p>
        <a:p>
          <a:pPr algn="just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(Приказ Минэкономразвития Камчатского края от 19.05.2014 № 278-П)</a:t>
          </a:r>
          <a:endParaRPr lang="ru-RU" sz="1200" dirty="0"/>
        </a:p>
      </dgm:t>
    </dgm:pt>
    <dgm:pt modelId="{9176D134-A61C-4C1B-81A1-1E7081137380}" type="parTrans" cxnId="{FCB7093A-FB29-41D3-9EC6-A77D5631B55E}">
      <dgm:prSet/>
      <dgm:spPr/>
      <dgm:t>
        <a:bodyPr/>
        <a:lstStyle/>
        <a:p>
          <a:endParaRPr lang="ru-RU"/>
        </a:p>
      </dgm:t>
    </dgm:pt>
    <dgm:pt modelId="{8A571A48-D1A1-486D-B7C0-22C90B13EDD9}" type="sibTrans" cxnId="{FCB7093A-FB29-41D3-9EC6-A77D5631B55E}">
      <dgm:prSet/>
      <dgm:spPr/>
      <dgm:t>
        <a:bodyPr/>
        <a:lstStyle/>
        <a:p>
          <a:endParaRPr lang="ru-RU"/>
        </a:p>
      </dgm:t>
    </dgm:pt>
    <dgm:pt modelId="{513A8C26-98B3-4B9E-8CAD-D6FF63894F6F}">
      <dgm:prSet custT="1"/>
      <dgm:spPr/>
      <dgm:t>
        <a:bodyPr/>
        <a:lstStyle/>
        <a:p>
          <a:pPr algn="just"/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Порядок проведения оценки регулирующего воздействия муниципальных нормативных правовых актов и Порядок проведения экспертизы муниципальных нормативных правовых актов в Петропавловск-Камчатском городском округе Камчатского края</a:t>
          </a:r>
        </a:p>
        <a:p>
          <a:pPr algn="just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(Решение Городской Думы Петропавловск-Камчатского городского округа Камчатского края от 30.11.2015 № 369-нд,  Решение Городской Думы Петропавловск-Камчатского городского округа Камчатского края от 30.11.2015 № 370-нд, постановление администрации Петропавловск-Камчатского городского округа от 26.11.2015 № 2648)</a:t>
          </a:r>
          <a:endParaRPr lang="ru-RU" sz="1200" b="1" i="1" dirty="0">
            <a:latin typeface="Times New Roman" pitchFamily="18" charset="0"/>
            <a:cs typeface="Times New Roman" pitchFamily="18" charset="0"/>
          </a:endParaRPr>
        </a:p>
      </dgm:t>
    </dgm:pt>
    <dgm:pt modelId="{980B5860-60A8-45A5-A7E1-8D52B5AB79D4}" type="parTrans" cxnId="{47EF7819-975B-4245-B93A-029FA8F53261}">
      <dgm:prSet/>
      <dgm:spPr/>
      <dgm:t>
        <a:bodyPr/>
        <a:lstStyle/>
        <a:p>
          <a:endParaRPr lang="ru-RU"/>
        </a:p>
      </dgm:t>
    </dgm:pt>
    <dgm:pt modelId="{B6413E3C-1726-4EAD-9374-B080D71C8522}" type="sibTrans" cxnId="{47EF7819-975B-4245-B93A-029FA8F53261}">
      <dgm:prSet/>
      <dgm:spPr/>
      <dgm:t>
        <a:bodyPr/>
        <a:lstStyle/>
        <a:p>
          <a:endParaRPr lang="ru-RU"/>
        </a:p>
      </dgm:t>
    </dgm:pt>
    <dgm:pt modelId="{D5287A06-EB38-4DC1-A63F-77C777EA250F}">
      <dgm:prSet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Методические рекомендации по организации и проведению в Камчатском крае процедуры оценки регулирующего воздействия проектов муниципальных нормативных правовых актов и экспертизы муниципальных нормативных правовых актов </a:t>
          </a:r>
        </a:p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Приказ Минэкономразвития Камчатского края от 17.03.2015 №147-п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B95478BE-01F7-4C80-8715-3969C2A48C72}" type="parTrans" cxnId="{862E119F-15ED-429F-B060-2D17EF54F726}">
      <dgm:prSet/>
      <dgm:spPr/>
      <dgm:t>
        <a:bodyPr/>
        <a:lstStyle/>
        <a:p>
          <a:endParaRPr lang="ru-RU"/>
        </a:p>
      </dgm:t>
    </dgm:pt>
    <dgm:pt modelId="{F5A06FB7-AA7C-4723-9B41-85DBCD77C095}" type="sibTrans" cxnId="{862E119F-15ED-429F-B060-2D17EF54F726}">
      <dgm:prSet/>
      <dgm:spPr/>
      <dgm:t>
        <a:bodyPr/>
        <a:lstStyle/>
        <a:p>
          <a:endParaRPr lang="ru-RU"/>
        </a:p>
      </dgm:t>
    </dgm:pt>
    <dgm:pt modelId="{1532C8A8-C714-41D7-9563-05B5CD8AB3CE}">
      <dgm:prSet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Закон Камчатского края «О проведении оценки регулирующего воздействия проектов муниципальных нормативных правовых актов и экспертизы муниципальных нормативных правовых актов в Камчатском крае» </a:t>
          </a:r>
        </a:p>
        <a:p>
          <a:pPr algn="just"/>
          <a:r>
            <a:rPr lang="ru-RU" sz="1200" b="1" i="1" dirty="0" smtClean="0">
              <a:latin typeface="Times New Roman" pitchFamily="18" charset="0"/>
              <a:cs typeface="Times New Roman" pitchFamily="18" charset="0"/>
            </a:rPr>
            <a:t>(Закон Камчатского края от 23.09.2014 № 503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) 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C36C9A2-8264-4E79-B699-ED26EF6F154F}" type="parTrans" cxnId="{162D5893-583A-4A9D-A9BF-979D88C309C0}">
      <dgm:prSet/>
      <dgm:spPr/>
      <dgm:t>
        <a:bodyPr/>
        <a:lstStyle/>
        <a:p>
          <a:endParaRPr lang="ru-RU"/>
        </a:p>
      </dgm:t>
    </dgm:pt>
    <dgm:pt modelId="{9FE053EB-8585-4967-8333-58B168FAB21A}" type="sibTrans" cxnId="{162D5893-583A-4A9D-A9BF-979D88C309C0}">
      <dgm:prSet/>
      <dgm:spPr/>
      <dgm:t>
        <a:bodyPr/>
        <a:lstStyle/>
        <a:p>
          <a:endParaRPr lang="ru-RU"/>
        </a:p>
      </dgm:t>
    </dgm:pt>
    <dgm:pt modelId="{F646497C-DAB2-49FA-813D-76BD44948B4E}" type="pres">
      <dgm:prSet presAssocID="{8E9F5502-3F3A-45C0-9ACE-01A226070C4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3CBFAA0-6361-49F9-9240-44CECC9F5955}" type="pres">
      <dgm:prSet presAssocID="{8E9F5502-3F3A-45C0-9ACE-01A226070C46}" presName="Name1" presStyleCnt="0"/>
      <dgm:spPr/>
    </dgm:pt>
    <dgm:pt modelId="{FFC65B9E-C86F-4FCE-91F9-928DC31840D4}" type="pres">
      <dgm:prSet presAssocID="{8E9F5502-3F3A-45C0-9ACE-01A226070C46}" presName="cycle" presStyleCnt="0"/>
      <dgm:spPr/>
    </dgm:pt>
    <dgm:pt modelId="{6C5B77CE-A38E-4D00-B099-39D9367A78D4}" type="pres">
      <dgm:prSet presAssocID="{8E9F5502-3F3A-45C0-9ACE-01A226070C46}" presName="srcNode" presStyleLbl="node1" presStyleIdx="0" presStyleCnt="5"/>
      <dgm:spPr/>
    </dgm:pt>
    <dgm:pt modelId="{C94DF89B-5ABA-4140-8DBE-2FE523097E09}" type="pres">
      <dgm:prSet presAssocID="{8E9F5502-3F3A-45C0-9ACE-01A226070C46}" presName="conn" presStyleLbl="parChTrans1D2" presStyleIdx="0" presStyleCnt="1"/>
      <dgm:spPr/>
      <dgm:t>
        <a:bodyPr/>
        <a:lstStyle/>
        <a:p>
          <a:endParaRPr lang="ru-RU"/>
        </a:p>
      </dgm:t>
    </dgm:pt>
    <dgm:pt modelId="{094F82F4-FC22-4DCF-94C3-4B8BFB096A99}" type="pres">
      <dgm:prSet presAssocID="{8E9F5502-3F3A-45C0-9ACE-01A226070C46}" presName="extraNode" presStyleLbl="node1" presStyleIdx="0" presStyleCnt="5"/>
      <dgm:spPr/>
    </dgm:pt>
    <dgm:pt modelId="{A1C1EB05-9294-438C-ABCD-FB7967316E32}" type="pres">
      <dgm:prSet presAssocID="{8E9F5502-3F3A-45C0-9ACE-01A226070C46}" presName="dstNode" presStyleLbl="node1" presStyleIdx="0" presStyleCnt="5"/>
      <dgm:spPr/>
    </dgm:pt>
    <dgm:pt modelId="{3847D0C5-370F-4F81-8C0E-DE9F5735BB24}" type="pres">
      <dgm:prSet presAssocID="{3CE7CCDB-5ED2-41E4-8910-A4A1656072BD}" presName="text_1" presStyleLbl="node1" presStyleIdx="0" presStyleCnt="5" custScaleX="106062" custLinFactNeighborX="-760" custLinFactNeighborY="-7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67B7A-4A35-43B3-BF61-FCE404E4C8E4}" type="pres">
      <dgm:prSet presAssocID="{3CE7CCDB-5ED2-41E4-8910-A4A1656072BD}" presName="accent_1" presStyleCnt="0"/>
      <dgm:spPr/>
    </dgm:pt>
    <dgm:pt modelId="{9AF582CA-927C-4524-B3E0-704DDAFB5109}" type="pres">
      <dgm:prSet presAssocID="{3CE7CCDB-5ED2-41E4-8910-A4A1656072BD}" presName="accentRepeatNode" presStyleLbl="solidFgAcc1" presStyleIdx="0" presStyleCnt="5" custScaleX="53791" custLinFactY="2397" custLinFactNeighborX="-31430" custLinFactNeighborY="100000"/>
      <dgm:spPr>
        <a:noFill/>
        <a:ln>
          <a:noFill/>
        </a:ln>
      </dgm:spPr>
    </dgm:pt>
    <dgm:pt modelId="{17C9E697-3A24-433F-B337-7FFC85E9737D}" type="pres">
      <dgm:prSet presAssocID="{77819FAC-201C-4E2C-90BF-7DFE2883834D}" presName="text_2" presStyleLbl="node1" presStyleIdx="1" presStyleCnt="5" custScaleX="104906" custScaleY="131689" custLinFactNeighborX="1265" custLinFactNeighborY="-10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0F156-551A-49E2-B3A6-42EB15DF5340}" type="pres">
      <dgm:prSet presAssocID="{77819FAC-201C-4E2C-90BF-7DFE2883834D}" presName="accent_2" presStyleCnt="0"/>
      <dgm:spPr/>
    </dgm:pt>
    <dgm:pt modelId="{BC84F40F-E287-4DAF-8FCF-951B27D32C96}" type="pres">
      <dgm:prSet presAssocID="{77819FAC-201C-4E2C-90BF-7DFE2883834D}" presName="accentRepeatNode" presStyleLbl="solidFgAcc1" presStyleIdx="1" presStyleCnt="5" custFlipHor="1" custScaleX="52775" custLinFactNeighborX="-72566" custLinFactNeighborY="-32272"/>
      <dgm:spPr>
        <a:noFill/>
        <a:ln>
          <a:noFill/>
        </a:ln>
      </dgm:spPr>
    </dgm:pt>
    <dgm:pt modelId="{1CD0EB65-FC29-4E6E-B171-B7D55053AAA4}" type="pres">
      <dgm:prSet presAssocID="{1532C8A8-C714-41D7-9563-05B5CD8AB3CE}" presName="text_3" presStyleLbl="node1" presStyleIdx="2" presStyleCnt="5" custScaleX="103491" custScaleY="100000" custLinFactNeighborX="1460" custLinFactNeighborY="-12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ADE44-B420-4C0B-B9F7-F845613B268B}" type="pres">
      <dgm:prSet presAssocID="{1532C8A8-C714-41D7-9563-05B5CD8AB3CE}" presName="accent_3" presStyleCnt="0"/>
      <dgm:spPr/>
    </dgm:pt>
    <dgm:pt modelId="{7D175FA6-A47D-413A-A485-F9E65910FA47}" type="pres">
      <dgm:prSet presAssocID="{1532C8A8-C714-41D7-9563-05B5CD8AB3CE}" presName="accentRepeatNode" presStyleLbl="solidFgAcc1" presStyleIdx="2" presStyleCnt="5" custFlipHor="1" custScaleX="17586" custLinFactX="-2681" custLinFactY="-30172" custLinFactNeighborX="-100000" custLinFactNeighborY="-100000"/>
      <dgm:spPr>
        <a:noFill/>
        <a:ln>
          <a:noFill/>
        </a:ln>
      </dgm:spPr>
    </dgm:pt>
    <dgm:pt modelId="{7A92E596-BAFF-4160-9648-DB56B02A30EE}" type="pres">
      <dgm:prSet presAssocID="{D5287A06-EB38-4DC1-A63F-77C777EA250F}" presName="text_4" presStyleLbl="node1" presStyleIdx="3" presStyleCnt="5" custScaleX="103388" custScaleY="131689" custLinFactNeighborX="1187" custLinFactNeighborY="-26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1F036-BEEA-4D03-A3F6-77CBB70C9B7E}" type="pres">
      <dgm:prSet presAssocID="{D5287A06-EB38-4DC1-A63F-77C777EA250F}" presName="accent_4" presStyleCnt="0"/>
      <dgm:spPr/>
    </dgm:pt>
    <dgm:pt modelId="{763E5581-E349-42F2-BD60-6AF360200B06}" type="pres">
      <dgm:prSet presAssocID="{D5287A06-EB38-4DC1-A63F-77C777EA250F}" presName="accentRepeatNode" presStyleLbl="solidFgAcc1" presStyleIdx="3" presStyleCnt="5" custScaleX="64889" custLinFactY="-100000" custLinFactNeighborX="-80894" custLinFactNeighborY="-164842"/>
      <dgm:spPr>
        <a:noFill/>
        <a:ln>
          <a:noFill/>
        </a:ln>
      </dgm:spPr>
    </dgm:pt>
    <dgm:pt modelId="{836E66DD-7B8E-48E9-B5F3-1128C88C4B0F}" type="pres">
      <dgm:prSet presAssocID="{513A8C26-98B3-4B9E-8CAD-D6FF63894F6F}" presName="text_5" presStyleLbl="node1" presStyleIdx="4" presStyleCnt="5" custScaleX="106190" custScaleY="152866" custLinFactNeighborX="-644" custLinFactNeighborY="-9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62F57-FFE5-47E2-8BF5-EBDE48614567}" type="pres">
      <dgm:prSet presAssocID="{513A8C26-98B3-4B9E-8CAD-D6FF63894F6F}" presName="accent_5" presStyleCnt="0"/>
      <dgm:spPr/>
    </dgm:pt>
    <dgm:pt modelId="{CFED887B-7C7F-4F08-B4E3-525D22B4AFBC}" type="pres">
      <dgm:prSet presAssocID="{513A8C26-98B3-4B9E-8CAD-D6FF63894F6F}" presName="accentRepeatNode" presStyleLbl="solidFgAcc1" presStyleIdx="4" presStyleCnt="5" custScaleX="67901" custLinFactY="-100000" custLinFactNeighborX="-6722" custLinFactNeighborY="-196556"/>
      <dgm:spPr>
        <a:solidFill>
          <a:schemeClr val="lt1">
            <a:hueOff val="0"/>
            <a:satOff val="0"/>
            <a:lumOff val="0"/>
            <a:alpha val="0"/>
          </a:schemeClr>
        </a:solidFill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</dgm:pt>
  </dgm:ptLst>
  <dgm:cxnLst>
    <dgm:cxn modelId="{47EF7819-975B-4245-B93A-029FA8F53261}" srcId="{8E9F5502-3F3A-45C0-9ACE-01A226070C46}" destId="{513A8C26-98B3-4B9E-8CAD-D6FF63894F6F}" srcOrd="4" destOrd="0" parTransId="{980B5860-60A8-45A5-A7E1-8D52B5AB79D4}" sibTransId="{B6413E3C-1726-4EAD-9374-B080D71C8522}"/>
    <dgm:cxn modelId="{5466FC26-4564-456A-8318-ACCB27E47C85}" type="presOf" srcId="{3CE7CCDB-5ED2-41E4-8910-A4A1656072BD}" destId="{3847D0C5-370F-4F81-8C0E-DE9F5735BB24}" srcOrd="0" destOrd="0" presId="urn:microsoft.com/office/officeart/2008/layout/VerticalCurvedList"/>
    <dgm:cxn modelId="{FF75966F-71E7-4691-9EC2-A5D9CFD23448}" type="presOf" srcId="{513A8C26-98B3-4B9E-8CAD-D6FF63894F6F}" destId="{836E66DD-7B8E-48E9-B5F3-1128C88C4B0F}" srcOrd="0" destOrd="0" presId="urn:microsoft.com/office/officeart/2008/layout/VerticalCurvedList"/>
    <dgm:cxn modelId="{FCB7093A-FB29-41D3-9EC6-A77D5631B55E}" srcId="{8E9F5502-3F3A-45C0-9ACE-01A226070C46}" destId="{77819FAC-201C-4E2C-90BF-7DFE2883834D}" srcOrd="1" destOrd="0" parTransId="{9176D134-A61C-4C1B-81A1-1E7081137380}" sibTransId="{8A571A48-D1A1-486D-B7C0-22C90B13EDD9}"/>
    <dgm:cxn modelId="{BADDBF5C-0B1C-48D3-9BE0-C44A9F4FACBE}" type="presOf" srcId="{77819FAC-201C-4E2C-90BF-7DFE2883834D}" destId="{17C9E697-3A24-433F-B337-7FFC85E9737D}" srcOrd="0" destOrd="0" presId="urn:microsoft.com/office/officeart/2008/layout/VerticalCurvedList"/>
    <dgm:cxn modelId="{3AF1E891-F34F-4D5A-B7F2-6C76D1BBAF2C}" type="presOf" srcId="{C6D864BE-5406-40BA-96BC-BF3CDCD7C5A2}" destId="{C94DF89B-5ABA-4140-8DBE-2FE523097E09}" srcOrd="0" destOrd="0" presId="urn:microsoft.com/office/officeart/2008/layout/VerticalCurvedList"/>
    <dgm:cxn modelId="{18E34522-F43F-4B04-BC56-B868998D480C}" type="presOf" srcId="{8E9F5502-3F3A-45C0-9ACE-01A226070C46}" destId="{F646497C-DAB2-49FA-813D-76BD44948B4E}" srcOrd="0" destOrd="0" presId="urn:microsoft.com/office/officeart/2008/layout/VerticalCurvedList"/>
    <dgm:cxn modelId="{862E119F-15ED-429F-B060-2D17EF54F726}" srcId="{8E9F5502-3F3A-45C0-9ACE-01A226070C46}" destId="{D5287A06-EB38-4DC1-A63F-77C777EA250F}" srcOrd="3" destOrd="0" parTransId="{B95478BE-01F7-4C80-8715-3969C2A48C72}" sibTransId="{F5A06FB7-AA7C-4723-9B41-85DBCD77C095}"/>
    <dgm:cxn modelId="{162D5893-583A-4A9D-A9BF-979D88C309C0}" srcId="{8E9F5502-3F3A-45C0-9ACE-01A226070C46}" destId="{1532C8A8-C714-41D7-9563-05B5CD8AB3CE}" srcOrd="2" destOrd="0" parTransId="{FC36C9A2-8264-4E79-B699-ED26EF6F154F}" sibTransId="{9FE053EB-8585-4967-8333-58B168FAB21A}"/>
    <dgm:cxn modelId="{5068B409-9A69-4F0A-A718-9435F6AF203C}" srcId="{8E9F5502-3F3A-45C0-9ACE-01A226070C46}" destId="{3CE7CCDB-5ED2-41E4-8910-A4A1656072BD}" srcOrd="0" destOrd="0" parTransId="{AD2352C2-D9D0-4C5C-86BD-93A033606049}" sibTransId="{C6D864BE-5406-40BA-96BC-BF3CDCD7C5A2}"/>
    <dgm:cxn modelId="{BDB5F396-77F3-4EAB-BA27-CF227F1C70CE}" type="presOf" srcId="{D5287A06-EB38-4DC1-A63F-77C777EA250F}" destId="{7A92E596-BAFF-4160-9648-DB56B02A30EE}" srcOrd="0" destOrd="0" presId="urn:microsoft.com/office/officeart/2008/layout/VerticalCurvedList"/>
    <dgm:cxn modelId="{A252719E-A8EB-4B27-A435-F41970EB36A5}" type="presOf" srcId="{1532C8A8-C714-41D7-9563-05B5CD8AB3CE}" destId="{1CD0EB65-FC29-4E6E-B171-B7D55053AAA4}" srcOrd="0" destOrd="0" presId="urn:microsoft.com/office/officeart/2008/layout/VerticalCurvedList"/>
    <dgm:cxn modelId="{18050B6D-FC33-409E-A6C7-F8A83D4D3EBF}" type="presParOf" srcId="{F646497C-DAB2-49FA-813D-76BD44948B4E}" destId="{C3CBFAA0-6361-49F9-9240-44CECC9F5955}" srcOrd="0" destOrd="0" presId="urn:microsoft.com/office/officeart/2008/layout/VerticalCurvedList"/>
    <dgm:cxn modelId="{80EC1AB7-18EC-4AA9-90CD-A30B371D123C}" type="presParOf" srcId="{C3CBFAA0-6361-49F9-9240-44CECC9F5955}" destId="{FFC65B9E-C86F-4FCE-91F9-928DC31840D4}" srcOrd="0" destOrd="0" presId="urn:microsoft.com/office/officeart/2008/layout/VerticalCurvedList"/>
    <dgm:cxn modelId="{A2D9F663-08EA-4A4F-B024-3C9B0E301CB3}" type="presParOf" srcId="{FFC65B9E-C86F-4FCE-91F9-928DC31840D4}" destId="{6C5B77CE-A38E-4D00-B099-39D9367A78D4}" srcOrd="0" destOrd="0" presId="urn:microsoft.com/office/officeart/2008/layout/VerticalCurvedList"/>
    <dgm:cxn modelId="{FFF72EBC-2887-4CAA-8D97-16D0FCCC5C19}" type="presParOf" srcId="{FFC65B9E-C86F-4FCE-91F9-928DC31840D4}" destId="{C94DF89B-5ABA-4140-8DBE-2FE523097E09}" srcOrd="1" destOrd="0" presId="urn:microsoft.com/office/officeart/2008/layout/VerticalCurvedList"/>
    <dgm:cxn modelId="{7618BEED-DD2B-4A25-ACE3-F24FAE29F94A}" type="presParOf" srcId="{FFC65B9E-C86F-4FCE-91F9-928DC31840D4}" destId="{094F82F4-FC22-4DCF-94C3-4B8BFB096A99}" srcOrd="2" destOrd="0" presId="urn:microsoft.com/office/officeart/2008/layout/VerticalCurvedList"/>
    <dgm:cxn modelId="{E3B28187-BE4B-41C2-9A04-3A478986C311}" type="presParOf" srcId="{FFC65B9E-C86F-4FCE-91F9-928DC31840D4}" destId="{A1C1EB05-9294-438C-ABCD-FB7967316E32}" srcOrd="3" destOrd="0" presId="urn:microsoft.com/office/officeart/2008/layout/VerticalCurvedList"/>
    <dgm:cxn modelId="{A0085D15-F3FE-4261-BAA7-E9CE08C5C453}" type="presParOf" srcId="{C3CBFAA0-6361-49F9-9240-44CECC9F5955}" destId="{3847D0C5-370F-4F81-8C0E-DE9F5735BB24}" srcOrd="1" destOrd="0" presId="urn:microsoft.com/office/officeart/2008/layout/VerticalCurvedList"/>
    <dgm:cxn modelId="{C4235282-2CC2-400B-B7ED-B886D9305B0B}" type="presParOf" srcId="{C3CBFAA0-6361-49F9-9240-44CECC9F5955}" destId="{26167B7A-4A35-43B3-BF61-FCE404E4C8E4}" srcOrd="2" destOrd="0" presId="urn:microsoft.com/office/officeart/2008/layout/VerticalCurvedList"/>
    <dgm:cxn modelId="{252A1E01-02A9-4405-9529-7A79CB7572E3}" type="presParOf" srcId="{26167B7A-4A35-43B3-BF61-FCE404E4C8E4}" destId="{9AF582CA-927C-4524-B3E0-704DDAFB5109}" srcOrd="0" destOrd="0" presId="urn:microsoft.com/office/officeart/2008/layout/VerticalCurvedList"/>
    <dgm:cxn modelId="{DBDCEF86-1D08-4D30-A7D8-D85D9DBA6E67}" type="presParOf" srcId="{C3CBFAA0-6361-49F9-9240-44CECC9F5955}" destId="{17C9E697-3A24-433F-B337-7FFC85E9737D}" srcOrd="3" destOrd="0" presId="urn:microsoft.com/office/officeart/2008/layout/VerticalCurvedList"/>
    <dgm:cxn modelId="{1E8A8067-9EB8-422E-B8FF-9336CA0BD038}" type="presParOf" srcId="{C3CBFAA0-6361-49F9-9240-44CECC9F5955}" destId="{B390F156-551A-49E2-B3A6-42EB15DF5340}" srcOrd="4" destOrd="0" presId="urn:microsoft.com/office/officeart/2008/layout/VerticalCurvedList"/>
    <dgm:cxn modelId="{27F38E54-A31C-4B5A-BBF1-402640569B89}" type="presParOf" srcId="{B390F156-551A-49E2-B3A6-42EB15DF5340}" destId="{BC84F40F-E287-4DAF-8FCF-951B27D32C96}" srcOrd="0" destOrd="0" presId="urn:microsoft.com/office/officeart/2008/layout/VerticalCurvedList"/>
    <dgm:cxn modelId="{E9A54380-F498-466C-871A-8B6BFC08F905}" type="presParOf" srcId="{C3CBFAA0-6361-49F9-9240-44CECC9F5955}" destId="{1CD0EB65-FC29-4E6E-B171-B7D55053AAA4}" srcOrd="5" destOrd="0" presId="urn:microsoft.com/office/officeart/2008/layout/VerticalCurvedList"/>
    <dgm:cxn modelId="{31CAB947-4F68-4E65-A45A-A2B4705C3F24}" type="presParOf" srcId="{C3CBFAA0-6361-49F9-9240-44CECC9F5955}" destId="{C16ADE44-B420-4C0B-B9F7-F845613B268B}" srcOrd="6" destOrd="0" presId="urn:microsoft.com/office/officeart/2008/layout/VerticalCurvedList"/>
    <dgm:cxn modelId="{BD0CF30E-01D9-4316-B63C-06F0DF56A816}" type="presParOf" srcId="{C16ADE44-B420-4C0B-B9F7-F845613B268B}" destId="{7D175FA6-A47D-413A-A485-F9E65910FA47}" srcOrd="0" destOrd="0" presId="urn:microsoft.com/office/officeart/2008/layout/VerticalCurvedList"/>
    <dgm:cxn modelId="{59748CFA-BCD3-475D-A250-45FAFEB5C1BE}" type="presParOf" srcId="{C3CBFAA0-6361-49F9-9240-44CECC9F5955}" destId="{7A92E596-BAFF-4160-9648-DB56B02A30EE}" srcOrd="7" destOrd="0" presId="urn:microsoft.com/office/officeart/2008/layout/VerticalCurvedList"/>
    <dgm:cxn modelId="{F4C447FC-2D3E-47AC-89B5-0E6253F48A01}" type="presParOf" srcId="{C3CBFAA0-6361-49F9-9240-44CECC9F5955}" destId="{66C1F036-BEEA-4D03-A3F6-77CBB70C9B7E}" srcOrd="8" destOrd="0" presId="urn:microsoft.com/office/officeart/2008/layout/VerticalCurvedList"/>
    <dgm:cxn modelId="{67BD366D-6083-4F27-8C78-07DDBCDE8555}" type="presParOf" srcId="{66C1F036-BEEA-4D03-A3F6-77CBB70C9B7E}" destId="{763E5581-E349-42F2-BD60-6AF360200B06}" srcOrd="0" destOrd="0" presId="urn:microsoft.com/office/officeart/2008/layout/VerticalCurvedList"/>
    <dgm:cxn modelId="{CC5B9952-2E8E-4D3D-8A8B-706EE87F39C6}" type="presParOf" srcId="{C3CBFAA0-6361-49F9-9240-44CECC9F5955}" destId="{836E66DD-7B8E-48E9-B5F3-1128C88C4B0F}" srcOrd="9" destOrd="0" presId="urn:microsoft.com/office/officeart/2008/layout/VerticalCurvedList"/>
    <dgm:cxn modelId="{B277180D-D669-41D1-9389-B4B0BB7525BD}" type="presParOf" srcId="{C3CBFAA0-6361-49F9-9240-44CECC9F5955}" destId="{77B62F57-FFE5-47E2-8BF5-EBDE48614567}" srcOrd="10" destOrd="0" presId="urn:microsoft.com/office/officeart/2008/layout/VerticalCurvedList"/>
    <dgm:cxn modelId="{5827D38D-F90F-4CC2-921C-ACB278BB2458}" type="presParOf" srcId="{77B62F57-FFE5-47E2-8BF5-EBDE48614567}" destId="{CFED887B-7C7F-4F08-B4E3-525D22B4AF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92FB12-390B-4D4E-BCE8-3B4BEFBCB736}" type="doc">
      <dgm:prSet loTypeId="urn:microsoft.com/office/officeart/2005/8/layout/cycle6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341AA8D-1B22-4DCA-B5D8-4C5984704221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Проведен семинар для исполнительных органов государственной власти Камчатского края по теме       «Актуальные вопросы и проблемы, возникающие при проведении процедуры оценки регулирующего воздействия» </a:t>
          </a:r>
        </a:p>
      </dgm:t>
    </dgm:pt>
    <dgm:pt modelId="{B788267C-0B7B-4670-84C2-AA044FB73A8A}" type="parTrans" cxnId="{F0BFED5F-8750-42A6-BB64-5400D86558DF}">
      <dgm:prSet/>
      <dgm:spPr/>
      <dgm:t>
        <a:bodyPr/>
        <a:lstStyle/>
        <a:p>
          <a:endParaRPr lang="ru-RU"/>
        </a:p>
      </dgm:t>
    </dgm:pt>
    <dgm:pt modelId="{306B7D22-9293-40E6-AEE1-CFD69FA7E951}" type="sibTrans" cxnId="{F0BFED5F-8750-42A6-BB64-5400D86558DF}">
      <dgm:prSet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882AC8DB-4FA2-4D13-AF28-A59F9F5A12C5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Сформированы пулы экспертов по отраслям, с которыми отрабатываются проекты актов</a:t>
          </a:r>
          <a:endParaRPr lang="ru-RU" sz="1200" dirty="0"/>
        </a:p>
      </dgm:t>
    </dgm:pt>
    <dgm:pt modelId="{3B046BE6-2760-42F9-8D8A-F3B9374FBF02}" type="parTrans" cxnId="{AAC7321C-D049-4894-8A4B-D912A37A9838}">
      <dgm:prSet/>
      <dgm:spPr/>
      <dgm:t>
        <a:bodyPr/>
        <a:lstStyle/>
        <a:p>
          <a:endParaRPr lang="ru-RU"/>
        </a:p>
      </dgm:t>
    </dgm:pt>
    <dgm:pt modelId="{662FA0F8-55C5-46BA-BF92-03A95308C5E8}" type="sibTrans" cxnId="{AAC7321C-D049-4894-8A4B-D912A37A9838}">
      <dgm:prSet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35134CBE-E1E1-4DCC-A190-9D7F9832C695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Информирование экспертов об участии в публичных консультациях по проектам НПА Камчатского края</a:t>
          </a:r>
          <a:endParaRPr lang="ru-RU" sz="1200" dirty="0"/>
        </a:p>
      </dgm:t>
    </dgm:pt>
    <dgm:pt modelId="{779E8F76-2BB8-40C8-A301-05A3BFB8AC93}" type="parTrans" cxnId="{CA23F1E8-426D-4DD3-805D-E88E7A3D3230}">
      <dgm:prSet/>
      <dgm:spPr/>
      <dgm:t>
        <a:bodyPr/>
        <a:lstStyle/>
        <a:p>
          <a:endParaRPr lang="ru-RU"/>
        </a:p>
      </dgm:t>
    </dgm:pt>
    <dgm:pt modelId="{26FE8DF1-1B4E-47E3-B9C6-893295C56600}" type="sibTrans" cxnId="{CA23F1E8-426D-4DD3-805D-E88E7A3D3230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19E073B-0955-4EB4-810C-89349C5E1DDE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Проведен семинар для органов местного самоуправления в Камчатском крае                    «Реализация процедуры ОРВ в муниципальных образованиях Камчатского края»</a:t>
          </a:r>
        </a:p>
      </dgm:t>
    </dgm:pt>
    <dgm:pt modelId="{54385AF9-1E0F-4B2E-B008-3F2DFBF21E9A}" type="parTrans" cxnId="{C3DA4FAD-121E-4EBD-9D1B-EDB695AA2692}">
      <dgm:prSet/>
      <dgm:spPr/>
      <dgm:t>
        <a:bodyPr/>
        <a:lstStyle/>
        <a:p>
          <a:endParaRPr lang="ru-RU"/>
        </a:p>
      </dgm:t>
    </dgm:pt>
    <dgm:pt modelId="{1A87BD7C-3219-4F73-A518-AA118F9D16C9}" type="sibTrans" cxnId="{C3DA4FAD-121E-4EBD-9D1B-EDB695AA2692}">
      <dgm:prSet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79C6E9B2-77BF-4EBC-A49E-0847769C2C7B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Заключены соглашения о взаимодействии при внедрении ОРВ и экспертизы с муниципальными образованиями Камчатского края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E576827F-1057-4E53-940D-AB3864E7BC84}" type="parTrans" cxnId="{5DC8E510-9CD7-4020-8F2E-6712DE1A4FCC}">
      <dgm:prSet/>
      <dgm:spPr/>
      <dgm:t>
        <a:bodyPr/>
        <a:lstStyle/>
        <a:p>
          <a:endParaRPr lang="ru-RU"/>
        </a:p>
      </dgm:t>
    </dgm:pt>
    <dgm:pt modelId="{509966BD-6BA7-4DBA-8E5B-392847F5E475}" type="sibTrans" cxnId="{5DC8E510-9CD7-4020-8F2E-6712DE1A4FCC}">
      <dgm:prSet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872367C3-77FB-4E59-B92B-32A781F0CBC1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Заключены соглашения о взаимодействии с Уполномоченным при Губернаторе Камчатского края по защите прав предпринимателей, а также с бизнес-ассоциациями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4B0F2E50-3E81-4A3B-86C8-3A25FB391C68}" type="parTrans" cxnId="{825BBDB0-4D46-4073-9054-5F2B6A8614F6}">
      <dgm:prSet/>
      <dgm:spPr/>
      <dgm:t>
        <a:bodyPr/>
        <a:lstStyle/>
        <a:p>
          <a:endParaRPr lang="ru-RU"/>
        </a:p>
      </dgm:t>
    </dgm:pt>
    <dgm:pt modelId="{8120CECF-9BB8-45AC-9AC6-6F0E335D3991}" type="sibTrans" cxnId="{825BBDB0-4D46-4073-9054-5F2B6A8614F6}">
      <dgm:prSet/>
      <dgm:spPr>
        <a:ln>
          <a:solidFill>
            <a:schemeClr val="accent1"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ru-RU"/>
        </a:p>
      </dgm:t>
    </dgm:pt>
    <dgm:pt modelId="{7A0F1BDE-6948-4B34-9400-580B9C411A50}" type="pres">
      <dgm:prSet presAssocID="{2E92FB12-390B-4D4E-BCE8-3B4BEFBCB7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4D45D9-0E64-4CF8-806C-E6ABD05D5BD2}" type="pres">
      <dgm:prSet presAssocID="{9341AA8D-1B22-4DCA-B5D8-4C5984704221}" presName="node" presStyleLbl="node1" presStyleIdx="0" presStyleCnt="6" custScaleX="181185" custScaleY="126143" custRadScaleRad="146446" custRadScaleInc="-256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31A54-642C-4696-89BC-B69B65638E09}" type="pres">
      <dgm:prSet presAssocID="{9341AA8D-1B22-4DCA-B5D8-4C5984704221}" presName="spNode" presStyleCnt="0"/>
      <dgm:spPr/>
    </dgm:pt>
    <dgm:pt modelId="{ACB9389E-5C86-40A6-A768-39C0890B8457}" type="pres">
      <dgm:prSet presAssocID="{306B7D22-9293-40E6-AEE1-CFD69FA7E951}" presName="sibTrans" presStyleLbl="sibTrans1D1" presStyleIdx="0" presStyleCnt="6"/>
      <dgm:spPr/>
      <dgm:t>
        <a:bodyPr/>
        <a:lstStyle/>
        <a:p>
          <a:endParaRPr lang="ru-RU"/>
        </a:p>
      </dgm:t>
    </dgm:pt>
    <dgm:pt modelId="{8F01B80F-FCD9-4656-9896-67ADD3375FD3}" type="pres">
      <dgm:prSet presAssocID="{79C6E9B2-77BF-4EBC-A49E-0847769C2C7B}" presName="node" presStyleLbl="node1" presStyleIdx="1" presStyleCnt="6" custScaleX="129644" custScaleY="138859" custRadScaleRad="10334" custRadScaleInc="-643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D4836-41CB-4020-9648-6C9CF52143BB}" type="pres">
      <dgm:prSet presAssocID="{79C6E9B2-77BF-4EBC-A49E-0847769C2C7B}" presName="spNode" presStyleCnt="0"/>
      <dgm:spPr/>
    </dgm:pt>
    <dgm:pt modelId="{FA08FCC0-9DCC-48E9-91A7-2D4BA7E8F2F2}" type="pres">
      <dgm:prSet presAssocID="{509966BD-6BA7-4DBA-8E5B-392847F5E475}" presName="sibTrans" presStyleLbl="sibTrans1D1" presStyleIdx="1" presStyleCnt="6"/>
      <dgm:spPr/>
      <dgm:t>
        <a:bodyPr/>
        <a:lstStyle/>
        <a:p>
          <a:endParaRPr lang="ru-RU"/>
        </a:p>
      </dgm:t>
    </dgm:pt>
    <dgm:pt modelId="{2311BF66-FC3E-4403-A432-399D4871821E}" type="pres">
      <dgm:prSet presAssocID="{872367C3-77FB-4E59-B92B-32A781F0CBC1}" presName="node" presStyleLbl="node1" presStyleIdx="2" presStyleCnt="6" custScaleX="135615" custScaleY="140551" custRadScaleRad="62018" custRadScaleInc="340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5098F-E688-4530-A5D1-B8FF95C53838}" type="pres">
      <dgm:prSet presAssocID="{872367C3-77FB-4E59-B92B-32A781F0CBC1}" presName="spNode" presStyleCnt="0"/>
      <dgm:spPr/>
    </dgm:pt>
    <dgm:pt modelId="{DF66185A-4B34-4323-A103-35C9DC8ACEC8}" type="pres">
      <dgm:prSet presAssocID="{8120CECF-9BB8-45AC-9AC6-6F0E335D399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C490D5D8-C019-4C47-8CA7-B535AE571F5D}" type="pres">
      <dgm:prSet presAssocID="{882AC8DB-4FA2-4D13-AF28-A59F9F5A12C5}" presName="node" presStyleLbl="node1" presStyleIdx="3" presStyleCnt="6" custScaleX="140385" custRadScaleRad="109294" custRadScaleInc="54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27B4B-AA34-4C0B-8AB4-E9E190260658}" type="pres">
      <dgm:prSet presAssocID="{882AC8DB-4FA2-4D13-AF28-A59F9F5A12C5}" presName="spNode" presStyleCnt="0"/>
      <dgm:spPr/>
    </dgm:pt>
    <dgm:pt modelId="{9472B0A5-54DF-4350-A2B2-8182A1DCAC0E}" type="pres">
      <dgm:prSet presAssocID="{662FA0F8-55C5-46BA-BF92-03A95308C5E8}" presName="sibTrans" presStyleLbl="sibTrans1D1" presStyleIdx="3" presStyleCnt="6"/>
      <dgm:spPr/>
      <dgm:t>
        <a:bodyPr/>
        <a:lstStyle/>
        <a:p>
          <a:endParaRPr lang="ru-RU"/>
        </a:p>
      </dgm:t>
    </dgm:pt>
    <dgm:pt modelId="{CC552E40-4C3A-4E10-84BD-4BBA15BB9BD0}" type="pres">
      <dgm:prSet presAssocID="{35134CBE-E1E1-4DCC-A190-9D7F9832C695}" presName="node" presStyleLbl="node1" presStyleIdx="4" presStyleCnt="6" custScaleX="143018" custRadScaleRad="98402" custRadScaleInc="-854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85EC7-A7A2-4B32-9BEF-6190B3D5A6B3}" type="pres">
      <dgm:prSet presAssocID="{35134CBE-E1E1-4DCC-A190-9D7F9832C695}" presName="spNode" presStyleCnt="0"/>
      <dgm:spPr/>
    </dgm:pt>
    <dgm:pt modelId="{16DF73C8-F235-4A95-98E6-0CC717F62EAB}" type="pres">
      <dgm:prSet presAssocID="{26FE8DF1-1B4E-47E3-B9C6-893295C56600}" presName="sibTrans" presStyleLbl="sibTrans1D1" presStyleIdx="4" presStyleCnt="6"/>
      <dgm:spPr/>
      <dgm:t>
        <a:bodyPr/>
        <a:lstStyle/>
        <a:p>
          <a:endParaRPr lang="ru-RU"/>
        </a:p>
      </dgm:t>
    </dgm:pt>
    <dgm:pt modelId="{1CB8D932-C078-4737-96C4-595917189DAA}" type="pres">
      <dgm:prSet presAssocID="{A19E073B-0955-4EB4-810C-89349C5E1DDE}" presName="node" presStyleLbl="node1" presStyleIdx="5" presStyleCnt="6" custScaleX="173115" custScaleY="125859" custRadScaleRad="138475" custRadScaleInc="535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10685-F0A0-4D05-8B3F-45F1C1C240F9}" type="pres">
      <dgm:prSet presAssocID="{A19E073B-0955-4EB4-810C-89349C5E1DDE}" presName="spNode" presStyleCnt="0"/>
      <dgm:spPr/>
    </dgm:pt>
    <dgm:pt modelId="{AFF67FE5-6D6E-41C6-A4F4-5BCB881E8711}" type="pres">
      <dgm:prSet presAssocID="{1A87BD7C-3219-4F73-A518-AA118F9D16C9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FAAC7B5C-01D2-40CE-9613-975F3D0FB4E2}" type="presOf" srcId="{872367C3-77FB-4E59-B92B-32A781F0CBC1}" destId="{2311BF66-FC3E-4403-A432-399D4871821E}" srcOrd="0" destOrd="0" presId="urn:microsoft.com/office/officeart/2005/8/layout/cycle6"/>
    <dgm:cxn modelId="{BCEDCC18-89CD-41C4-89FD-7218F9B0AE19}" type="presOf" srcId="{26FE8DF1-1B4E-47E3-B9C6-893295C56600}" destId="{16DF73C8-F235-4A95-98E6-0CC717F62EAB}" srcOrd="0" destOrd="0" presId="urn:microsoft.com/office/officeart/2005/8/layout/cycle6"/>
    <dgm:cxn modelId="{20E8DD0E-AA1E-42D5-A395-D95B95AD015E}" type="presOf" srcId="{509966BD-6BA7-4DBA-8E5B-392847F5E475}" destId="{FA08FCC0-9DCC-48E9-91A7-2D4BA7E8F2F2}" srcOrd="0" destOrd="0" presId="urn:microsoft.com/office/officeart/2005/8/layout/cycle6"/>
    <dgm:cxn modelId="{825BBDB0-4D46-4073-9054-5F2B6A8614F6}" srcId="{2E92FB12-390B-4D4E-BCE8-3B4BEFBCB736}" destId="{872367C3-77FB-4E59-B92B-32A781F0CBC1}" srcOrd="2" destOrd="0" parTransId="{4B0F2E50-3E81-4A3B-86C8-3A25FB391C68}" sibTransId="{8120CECF-9BB8-45AC-9AC6-6F0E335D3991}"/>
    <dgm:cxn modelId="{5F1F7866-BB4B-46A5-B321-D969C55CA0D2}" type="presOf" srcId="{2E92FB12-390B-4D4E-BCE8-3B4BEFBCB736}" destId="{7A0F1BDE-6948-4B34-9400-580B9C411A50}" srcOrd="0" destOrd="0" presId="urn:microsoft.com/office/officeart/2005/8/layout/cycle6"/>
    <dgm:cxn modelId="{F0BFED5F-8750-42A6-BB64-5400D86558DF}" srcId="{2E92FB12-390B-4D4E-BCE8-3B4BEFBCB736}" destId="{9341AA8D-1B22-4DCA-B5D8-4C5984704221}" srcOrd="0" destOrd="0" parTransId="{B788267C-0B7B-4670-84C2-AA044FB73A8A}" sibTransId="{306B7D22-9293-40E6-AEE1-CFD69FA7E951}"/>
    <dgm:cxn modelId="{CC650F4E-5556-4387-A6DF-1E37A9C663DC}" type="presOf" srcId="{882AC8DB-4FA2-4D13-AF28-A59F9F5A12C5}" destId="{C490D5D8-C019-4C47-8CA7-B535AE571F5D}" srcOrd="0" destOrd="0" presId="urn:microsoft.com/office/officeart/2005/8/layout/cycle6"/>
    <dgm:cxn modelId="{CA23F1E8-426D-4DD3-805D-E88E7A3D3230}" srcId="{2E92FB12-390B-4D4E-BCE8-3B4BEFBCB736}" destId="{35134CBE-E1E1-4DCC-A190-9D7F9832C695}" srcOrd="4" destOrd="0" parTransId="{779E8F76-2BB8-40C8-A301-05A3BFB8AC93}" sibTransId="{26FE8DF1-1B4E-47E3-B9C6-893295C56600}"/>
    <dgm:cxn modelId="{0F838473-19A6-4972-B6E0-BFD3ED7285E5}" type="presOf" srcId="{79C6E9B2-77BF-4EBC-A49E-0847769C2C7B}" destId="{8F01B80F-FCD9-4656-9896-67ADD3375FD3}" srcOrd="0" destOrd="0" presId="urn:microsoft.com/office/officeart/2005/8/layout/cycle6"/>
    <dgm:cxn modelId="{625144EB-B9B4-4961-B1C7-350648A092CD}" type="presOf" srcId="{A19E073B-0955-4EB4-810C-89349C5E1DDE}" destId="{1CB8D932-C078-4737-96C4-595917189DAA}" srcOrd="0" destOrd="0" presId="urn:microsoft.com/office/officeart/2005/8/layout/cycle6"/>
    <dgm:cxn modelId="{03190134-24B6-44F9-ADC6-22E42573915B}" type="presOf" srcId="{1A87BD7C-3219-4F73-A518-AA118F9D16C9}" destId="{AFF67FE5-6D6E-41C6-A4F4-5BCB881E8711}" srcOrd="0" destOrd="0" presId="urn:microsoft.com/office/officeart/2005/8/layout/cycle6"/>
    <dgm:cxn modelId="{B9A91A85-EB94-44D3-A4AC-6101A4366281}" type="presOf" srcId="{662FA0F8-55C5-46BA-BF92-03A95308C5E8}" destId="{9472B0A5-54DF-4350-A2B2-8182A1DCAC0E}" srcOrd="0" destOrd="0" presId="urn:microsoft.com/office/officeart/2005/8/layout/cycle6"/>
    <dgm:cxn modelId="{91FA4003-59D6-4763-B5CD-847F9B6CC16C}" type="presOf" srcId="{9341AA8D-1B22-4DCA-B5D8-4C5984704221}" destId="{3C4D45D9-0E64-4CF8-806C-E6ABD05D5BD2}" srcOrd="0" destOrd="0" presId="urn:microsoft.com/office/officeart/2005/8/layout/cycle6"/>
    <dgm:cxn modelId="{68E759B5-92B5-485C-B79C-3405E738FF5D}" type="presOf" srcId="{35134CBE-E1E1-4DCC-A190-9D7F9832C695}" destId="{CC552E40-4C3A-4E10-84BD-4BBA15BB9BD0}" srcOrd="0" destOrd="0" presId="urn:microsoft.com/office/officeart/2005/8/layout/cycle6"/>
    <dgm:cxn modelId="{C3DA4FAD-121E-4EBD-9D1B-EDB695AA2692}" srcId="{2E92FB12-390B-4D4E-BCE8-3B4BEFBCB736}" destId="{A19E073B-0955-4EB4-810C-89349C5E1DDE}" srcOrd="5" destOrd="0" parTransId="{54385AF9-1E0F-4B2E-B008-3F2DFBF21E9A}" sibTransId="{1A87BD7C-3219-4F73-A518-AA118F9D16C9}"/>
    <dgm:cxn modelId="{AAC7321C-D049-4894-8A4B-D912A37A9838}" srcId="{2E92FB12-390B-4D4E-BCE8-3B4BEFBCB736}" destId="{882AC8DB-4FA2-4D13-AF28-A59F9F5A12C5}" srcOrd="3" destOrd="0" parTransId="{3B046BE6-2760-42F9-8D8A-F3B9374FBF02}" sibTransId="{662FA0F8-55C5-46BA-BF92-03A95308C5E8}"/>
    <dgm:cxn modelId="{5DC8E510-9CD7-4020-8F2E-6712DE1A4FCC}" srcId="{2E92FB12-390B-4D4E-BCE8-3B4BEFBCB736}" destId="{79C6E9B2-77BF-4EBC-A49E-0847769C2C7B}" srcOrd="1" destOrd="0" parTransId="{E576827F-1057-4E53-940D-AB3864E7BC84}" sibTransId="{509966BD-6BA7-4DBA-8E5B-392847F5E475}"/>
    <dgm:cxn modelId="{BFCC0CE5-71E9-43B0-9219-8259085BA488}" type="presOf" srcId="{306B7D22-9293-40E6-AEE1-CFD69FA7E951}" destId="{ACB9389E-5C86-40A6-A768-39C0890B8457}" srcOrd="0" destOrd="0" presId="urn:microsoft.com/office/officeart/2005/8/layout/cycle6"/>
    <dgm:cxn modelId="{3E43534B-E5F4-47D5-A9D4-87F6302EA77F}" type="presOf" srcId="{8120CECF-9BB8-45AC-9AC6-6F0E335D3991}" destId="{DF66185A-4B34-4323-A103-35C9DC8ACEC8}" srcOrd="0" destOrd="0" presId="urn:microsoft.com/office/officeart/2005/8/layout/cycle6"/>
    <dgm:cxn modelId="{ED46B41F-3C1A-40B2-AE21-58FC32687868}" type="presParOf" srcId="{7A0F1BDE-6948-4B34-9400-580B9C411A50}" destId="{3C4D45D9-0E64-4CF8-806C-E6ABD05D5BD2}" srcOrd="0" destOrd="0" presId="urn:microsoft.com/office/officeart/2005/8/layout/cycle6"/>
    <dgm:cxn modelId="{A9EC2EE5-B5F0-43CE-BE32-F721CF1061DF}" type="presParOf" srcId="{7A0F1BDE-6948-4B34-9400-580B9C411A50}" destId="{03B31A54-642C-4696-89BC-B69B65638E09}" srcOrd="1" destOrd="0" presId="urn:microsoft.com/office/officeart/2005/8/layout/cycle6"/>
    <dgm:cxn modelId="{18395D2F-F533-42B3-A669-AF13C005CB05}" type="presParOf" srcId="{7A0F1BDE-6948-4B34-9400-580B9C411A50}" destId="{ACB9389E-5C86-40A6-A768-39C0890B8457}" srcOrd="2" destOrd="0" presId="urn:microsoft.com/office/officeart/2005/8/layout/cycle6"/>
    <dgm:cxn modelId="{6FC19D46-4D4F-49DD-A1C8-961281E3B35E}" type="presParOf" srcId="{7A0F1BDE-6948-4B34-9400-580B9C411A50}" destId="{8F01B80F-FCD9-4656-9896-67ADD3375FD3}" srcOrd="3" destOrd="0" presId="urn:microsoft.com/office/officeart/2005/8/layout/cycle6"/>
    <dgm:cxn modelId="{07EE1173-6531-4D54-9270-3157E45D1940}" type="presParOf" srcId="{7A0F1BDE-6948-4B34-9400-580B9C411A50}" destId="{3CBD4836-41CB-4020-9648-6C9CF52143BB}" srcOrd="4" destOrd="0" presId="urn:microsoft.com/office/officeart/2005/8/layout/cycle6"/>
    <dgm:cxn modelId="{AF51694A-7221-4459-A4E0-FD56F3AB35F6}" type="presParOf" srcId="{7A0F1BDE-6948-4B34-9400-580B9C411A50}" destId="{FA08FCC0-9DCC-48E9-91A7-2D4BA7E8F2F2}" srcOrd="5" destOrd="0" presId="urn:microsoft.com/office/officeart/2005/8/layout/cycle6"/>
    <dgm:cxn modelId="{7F0A9E87-1168-4537-978A-ACAA23CB5094}" type="presParOf" srcId="{7A0F1BDE-6948-4B34-9400-580B9C411A50}" destId="{2311BF66-FC3E-4403-A432-399D4871821E}" srcOrd="6" destOrd="0" presId="urn:microsoft.com/office/officeart/2005/8/layout/cycle6"/>
    <dgm:cxn modelId="{AB1DF71C-9439-4F64-BDB4-92DF8DD39BFF}" type="presParOf" srcId="{7A0F1BDE-6948-4B34-9400-580B9C411A50}" destId="{1145098F-E688-4530-A5D1-B8FF95C53838}" srcOrd="7" destOrd="0" presId="urn:microsoft.com/office/officeart/2005/8/layout/cycle6"/>
    <dgm:cxn modelId="{34EFDAAA-33FD-4810-8F15-F959E6DC9F7F}" type="presParOf" srcId="{7A0F1BDE-6948-4B34-9400-580B9C411A50}" destId="{DF66185A-4B34-4323-A103-35C9DC8ACEC8}" srcOrd="8" destOrd="0" presId="urn:microsoft.com/office/officeart/2005/8/layout/cycle6"/>
    <dgm:cxn modelId="{BC03BB07-24BE-4F17-AE49-DB0A2A149368}" type="presParOf" srcId="{7A0F1BDE-6948-4B34-9400-580B9C411A50}" destId="{C490D5D8-C019-4C47-8CA7-B535AE571F5D}" srcOrd="9" destOrd="0" presId="urn:microsoft.com/office/officeart/2005/8/layout/cycle6"/>
    <dgm:cxn modelId="{0E999396-4DD7-4107-9872-CA19F93A4731}" type="presParOf" srcId="{7A0F1BDE-6948-4B34-9400-580B9C411A50}" destId="{EE927B4B-AA34-4C0B-8AB4-E9E190260658}" srcOrd="10" destOrd="0" presId="urn:microsoft.com/office/officeart/2005/8/layout/cycle6"/>
    <dgm:cxn modelId="{BA97B3E9-965C-40DF-8C61-C02CEA9CF79B}" type="presParOf" srcId="{7A0F1BDE-6948-4B34-9400-580B9C411A50}" destId="{9472B0A5-54DF-4350-A2B2-8182A1DCAC0E}" srcOrd="11" destOrd="0" presId="urn:microsoft.com/office/officeart/2005/8/layout/cycle6"/>
    <dgm:cxn modelId="{6569447D-B332-45AF-906C-71DD3EB118D8}" type="presParOf" srcId="{7A0F1BDE-6948-4B34-9400-580B9C411A50}" destId="{CC552E40-4C3A-4E10-84BD-4BBA15BB9BD0}" srcOrd="12" destOrd="0" presId="urn:microsoft.com/office/officeart/2005/8/layout/cycle6"/>
    <dgm:cxn modelId="{FD58D390-EDCA-4609-B0D7-C1ABF38E03B3}" type="presParOf" srcId="{7A0F1BDE-6948-4B34-9400-580B9C411A50}" destId="{80D85EC7-A7A2-4B32-9BEF-6190B3D5A6B3}" srcOrd="13" destOrd="0" presId="urn:microsoft.com/office/officeart/2005/8/layout/cycle6"/>
    <dgm:cxn modelId="{95FDC40A-D39B-4441-BA68-DC2AF78FFBA2}" type="presParOf" srcId="{7A0F1BDE-6948-4B34-9400-580B9C411A50}" destId="{16DF73C8-F235-4A95-98E6-0CC717F62EAB}" srcOrd="14" destOrd="0" presId="urn:microsoft.com/office/officeart/2005/8/layout/cycle6"/>
    <dgm:cxn modelId="{17F88EEE-96D0-4429-A4BE-CEB6D21D5A8B}" type="presParOf" srcId="{7A0F1BDE-6948-4B34-9400-580B9C411A50}" destId="{1CB8D932-C078-4737-96C4-595917189DAA}" srcOrd="15" destOrd="0" presId="urn:microsoft.com/office/officeart/2005/8/layout/cycle6"/>
    <dgm:cxn modelId="{6578D604-E0CC-4383-BD42-5B328F316B09}" type="presParOf" srcId="{7A0F1BDE-6948-4B34-9400-580B9C411A50}" destId="{32910685-F0A0-4D05-8B3F-45F1C1C240F9}" srcOrd="16" destOrd="0" presId="urn:microsoft.com/office/officeart/2005/8/layout/cycle6"/>
    <dgm:cxn modelId="{32D32E01-E21C-4907-8C3E-DCE41381E4F6}" type="presParOf" srcId="{7A0F1BDE-6948-4B34-9400-580B9C411A50}" destId="{AFF67FE5-6D6E-41C6-A4F4-5BCB881E871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709382-0EF4-4E39-AF17-E04B976E4AC2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1225A-E730-4191-B1C9-3B930D7525FE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Официальный сайт Правительства Камчатского края </a:t>
          </a:r>
          <a:r>
            <a:rPr lang="en-US" sz="1200" b="1" u="sng" dirty="0" smtClean="0">
              <a:latin typeface="Times New Roman" pitchFamily="18" charset="0"/>
              <a:cs typeface="Times New Roman" pitchFamily="18" charset="0"/>
            </a:rPr>
            <a:t>kamgov.ru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«Экономика» -</a:t>
          </a:r>
          <a:r>
            <a:rPr lang="en-US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«Оценка регулирующего воздействия»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BE28321D-28D1-4455-9139-DFC378810D30}" type="parTrans" cxnId="{19DDB4A6-E94A-4F47-A4A4-3280868709DE}">
      <dgm:prSet/>
      <dgm:spPr/>
      <dgm:t>
        <a:bodyPr/>
        <a:lstStyle/>
        <a:p>
          <a:endParaRPr lang="ru-RU" sz="1100"/>
        </a:p>
      </dgm:t>
    </dgm:pt>
    <dgm:pt modelId="{85D8AA9B-CD10-4C97-BC75-37CE1F5C9B48}" type="sibTrans" cxnId="{19DDB4A6-E94A-4F47-A4A4-3280868709DE}">
      <dgm:prSet/>
      <dgm:spPr/>
      <dgm:t>
        <a:bodyPr/>
        <a:lstStyle/>
        <a:p>
          <a:endParaRPr lang="ru-RU" sz="1100"/>
        </a:p>
      </dgm:t>
    </dgm:pt>
    <dgm:pt modelId="{69812163-B432-4DBC-8AE8-B40379EF4E6A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Интернет портал для публичного обсуждения проектов и действующих нормативных актов органов власти </a:t>
          </a:r>
          <a:r>
            <a:rPr lang="en-US" sz="1200" b="1" u="sng" dirty="0" smtClean="0">
              <a:latin typeface="Times New Roman" pitchFamily="18" charset="0"/>
              <a:cs typeface="Times New Roman" pitchFamily="18" charset="0"/>
            </a:rPr>
            <a:t>regulation.kamgov.ru</a:t>
          </a:r>
          <a:endParaRPr lang="ru-RU" sz="1200" b="1" u="sng" dirty="0">
            <a:latin typeface="Times New Roman" pitchFamily="18" charset="0"/>
            <a:cs typeface="Times New Roman" pitchFamily="18" charset="0"/>
          </a:endParaRPr>
        </a:p>
      </dgm:t>
    </dgm:pt>
    <dgm:pt modelId="{1D0E8471-67E4-472B-8606-2BCA53E5866B}" type="parTrans" cxnId="{E499636C-16B4-47AB-97F9-A8F87333A974}">
      <dgm:prSet/>
      <dgm:spPr/>
      <dgm:t>
        <a:bodyPr/>
        <a:lstStyle/>
        <a:p>
          <a:endParaRPr lang="ru-RU" sz="1100"/>
        </a:p>
      </dgm:t>
    </dgm:pt>
    <dgm:pt modelId="{98C2BA0F-AA9C-43E9-A277-541092452901}" type="sibTrans" cxnId="{E499636C-16B4-47AB-97F9-A8F87333A974}">
      <dgm:prSet/>
      <dgm:spPr/>
      <dgm:t>
        <a:bodyPr/>
        <a:lstStyle/>
        <a:p>
          <a:endParaRPr lang="ru-RU" sz="1100"/>
        </a:p>
      </dgm:t>
    </dgm:pt>
    <dgm:pt modelId="{32EF5283-FDAE-4753-B98B-36C2AC166649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Информационно-аналитическое интернет-издание</a:t>
          </a:r>
          <a:endParaRPr lang="en-US" sz="12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kytx</a:t>
          </a:r>
          <a:r>
            <a:rPr lang="ru-RU" sz="1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en-US" sz="1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en-US" sz="1200" b="1" u="sng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nfo</a:t>
          </a:r>
          <a:endParaRPr lang="ru-RU" sz="12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76AB39-4F19-46CF-9E86-D614BEE169F0}" type="parTrans" cxnId="{7AD16ABB-4539-4372-B861-82B15D1975B1}">
      <dgm:prSet/>
      <dgm:spPr/>
      <dgm:t>
        <a:bodyPr/>
        <a:lstStyle/>
        <a:p>
          <a:endParaRPr lang="ru-RU" sz="1100"/>
        </a:p>
      </dgm:t>
    </dgm:pt>
    <dgm:pt modelId="{42BD726F-D40F-4E79-9F7F-94E338DD8661}" type="sibTrans" cxnId="{7AD16ABB-4539-4372-B861-82B15D1975B1}">
      <dgm:prSet/>
      <dgm:spPr/>
      <dgm:t>
        <a:bodyPr/>
        <a:lstStyle/>
        <a:p>
          <a:endParaRPr lang="ru-RU" sz="1100"/>
        </a:p>
      </dgm:t>
    </dgm:pt>
    <dgm:pt modelId="{A160DEE1-0C3A-404A-ABF6-2274BD87A946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Федеральный портал проектов нормативных правовых актов</a:t>
          </a:r>
          <a:endParaRPr lang="en-US" sz="12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en-US" sz="1200" b="1" u="sng" dirty="0" smtClean="0">
              <a:latin typeface="Times New Roman" pitchFamily="18" charset="0"/>
              <a:cs typeface="Times New Roman" pitchFamily="18" charset="0"/>
            </a:rPr>
            <a:t>regulation.gov.ru</a:t>
          </a:r>
          <a:endParaRPr lang="ru-RU" sz="1200" b="1" u="sng" dirty="0">
            <a:latin typeface="Times New Roman" pitchFamily="18" charset="0"/>
            <a:cs typeface="Times New Roman" pitchFamily="18" charset="0"/>
          </a:endParaRPr>
        </a:p>
      </dgm:t>
    </dgm:pt>
    <dgm:pt modelId="{3274D6FD-2D7E-4CE6-876D-B40C6E9EAC2E}" type="parTrans" cxnId="{88E6139F-BD34-42B9-9087-CABDBB2215F8}">
      <dgm:prSet/>
      <dgm:spPr/>
      <dgm:t>
        <a:bodyPr/>
        <a:lstStyle/>
        <a:p>
          <a:endParaRPr lang="ru-RU" sz="1100"/>
        </a:p>
      </dgm:t>
    </dgm:pt>
    <dgm:pt modelId="{CFE0C574-A6CF-451E-AF5C-18A4DA3CC6E8}" type="sibTrans" cxnId="{88E6139F-BD34-42B9-9087-CABDBB2215F8}">
      <dgm:prSet/>
      <dgm:spPr/>
      <dgm:t>
        <a:bodyPr/>
        <a:lstStyle/>
        <a:p>
          <a:endParaRPr lang="ru-RU" sz="1100"/>
        </a:p>
      </dgm:t>
    </dgm:pt>
    <dgm:pt modelId="{38247310-572B-4C61-9D92-AB7853B72E9A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Информационный портал об ОРВ </a:t>
          </a:r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orv.gov.ru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8EF5635F-FB6D-4260-BF7B-AF4047AB6B3F}" type="parTrans" cxnId="{FA4C66B4-E7D8-4771-BFD0-6CECDD3E905C}">
      <dgm:prSet/>
      <dgm:spPr/>
      <dgm:t>
        <a:bodyPr/>
        <a:lstStyle/>
        <a:p>
          <a:endParaRPr lang="ru-RU" sz="1100"/>
        </a:p>
      </dgm:t>
    </dgm:pt>
    <dgm:pt modelId="{2E8FF3B1-6013-49C6-AC37-1841BCC50F96}" type="sibTrans" cxnId="{FA4C66B4-E7D8-4771-BFD0-6CECDD3E905C}">
      <dgm:prSet/>
      <dgm:spPr/>
      <dgm:t>
        <a:bodyPr/>
        <a:lstStyle/>
        <a:p>
          <a:endParaRPr lang="ru-RU" sz="1100"/>
        </a:p>
      </dgm:t>
    </dgm:pt>
    <dgm:pt modelId="{82072290-2EBA-4AB5-B2C0-04D4F946AC12}">
      <dgm:prSet phldrT="[Текст]" phldr="1" custT="1"/>
      <dgm:spPr/>
      <dgm:t>
        <a:bodyPr/>
        <a:lstStyle/>
        <a:p>
          <a:endParaRPr lang="ru-RU" sz="1100" dirty="0"/>
        </a:p>
      </dgm:t>
    </dgm:pt>
    <dgm:pt modelId="{239BBD7D-228A-4709-A5DA-CB0A6B7D9A33}" type="sibTrans" cxnId="{48135392-4429-4574-8CBD-77D7D891658D}">
      <dgm:prSet/>
      <dgm:spPr/>
      <dgm:t>
        <a:bodyPr/>
        <a:lstStyle/>
        <a:p>
          <a:endParaRPr lang="ru-RU" sz="1100"/>
        </a:p>
      </dgm:t>
    </dgm:pt>
    <dgm:pt modelId="{CBE8DE35-9B6B-4BD1-B041-6AF0F4C7C03C}" type="parTrans" cxnId="{48135392-4429-4574-8CBD-77D7D891658D}">
      <dgm:prSet/>
      <dgm:spPr/>
      <dgm:t>
        <a:bodyPr/>
        <a:lstStyle/>
        <a:p>
          <a:endParaRPr lang="ru-RU" sz="1100"/>
        </a:p>
      </dgm:t>
    </dgm:pt>
    <dgm:pt modelId="{33BE382B-7F4B-4B44-86A1-09A00008C7D6}" type="pres">
      <dgm:prSet presAssocID="{6D709382-0EF4-4E39-AF17-E04B976E4A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C1F7E7-BD7E-48B8-80F7-D9D2A9AE3B79}" type="pres">
      <dgm:prSet presAssocID="{82072290-2EBA-4AB5-B2C0-04D4F946AC12}" presName="hierRoot1" presStyleCnt="0"/>
      <dgm:spPr/>
    </dgm:pt>
    <dgm:pt modelId="{C4E2D3E4-13B3-4022-AE31-F6DD52BCE6FC}" type="pres">
      <dgm:prSet presAssocID="{82072290-2EBA-4AB5-B2C0-04D4F946AC12}" presName="composite" presStyleCnt="0"/>
      <dgm:spPr/>
    </dgm:pt>
    <dgm:pt modelId="{4D0C82C7-CF13-48A7-972B-4040C4E5A1E3}" type="pres">
      <dgm:prSet presAssocID="{82072290-2EBA-4AB5-B2C0-04D4F946AC12}" presName="image" presStyleLbl="node0" presStyleIdx="0" presStyleCnt="1" custScaleY="15450" custLinFactNeighborX="5626" custLinFactNeighborY="-84384"/>
      <dgm:spPr/>
    </dgm:pt>
    <dgm:pt modelId="{9059F8A6-E28F-492C-9E23-A137F3FEA38E}" type="pres">
      <dgm:prSet presAssocID="{82072290-2EBA-4AB5-B2C0-04D4F946AC12}" presName="text" presStyleLbl="revTx" presStyleIdx="0" presStyleCnt="6" custAng="13357495" custFlipVert="1" custScaleX="37549" custScaleY="13756" custLinFactNeighborX="-61467" custLinFactNeighborY="-83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965289-1D64-4B7B-8FE6-A1FD7E15A690}" type="pres">
      <dgm:prSet presAssocID="{82072290-2EBA-4AB5-B2C0-04D4F946AC12}" presName="hierChild2" presStyleCnt="0"/>
      <dgm:spPr/>
    </dgm:pt>
    <dgm:pt modelId="{720190A6-4F06-4422-8843-E0B4DBAAA1CF}" type="pres">
      <dgm:prSet presAssocID="{BE28321D-28D1-4455-9139-DFC378810D3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3903B11-4D94-467A-B051-AAD09CCB2DE0}" type="pres">
      <dgm:prSet presAssocID="{16C1225A-E730-4191-B1C9-3B930D7525FE}" presName="hierRoot2" presStyleCnt="0"/>
      <dgm:spPr/>
    </dgm:pt>
    <dgm:pt modelId="{2906F8B5-067C-4947-A52C-B457C0A2FC9E}" type="pres">
      <dgm:prSet presAssocID="{16C1225A-E730-4191-B1C9-3B930D7525FE}" presName="composite2" presStyleCnt="0"/>
      <dgm:spPr/>
    </dgm:pt>
    <dgm:pt modelId="{07A062BB-9CCE-424C-BD1B-28C86B65E1A4}" type="pres">
      <dgm:prSet presAssocID="{16C1225A-E730-4191-B1C9-3B930D7525FE}" presName="image2" presStyleLbl="node2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DB02CB2-CB96-4D16-8D93-B3D613C7C1F7}" type="pres">
      <dgm:prSet presAssocID="{16C1225A-E730-4191-B1C9-3B930D7525FE}" presName="text2" presStyleLbl="revTx" presStyleIdx="1" presStyleCnt="6" custScaleX="983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1672F6-07B7-4FB6-AE42-DFE6DD8105E1}" type="pres">
      <dgm:prSet presAssocID="{16C1225A-E730-4191-B1C9-3B930D7525FE}" presName="hierChild3" presStyleCnt="0"/>
      <dgm:spPr/>
    </dgm:pt>
    <dgm:pt modelId="{691F1CCF-6927-4D92-961D-A8D32DC1FB86}" type="pres">
      <dgm:prSet presAssocID="{1D0E8471-67E4-472B-8606-2BCA53E5866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E4635DB9-F1AE-4B25-BA05-A6861E5BA8A3}" type="pres">
      <dgm:prSet presAssocID="{69812163-B432-4DBC-8AE8-B40379EF4E6A}" presName="hierRoot3" presStyleCnt="0"/>
      <dgm:spPr/>
    </dgm:pt>
    <dgm:pt modelId="{924EF1E8-3020-4A08-8EAC-4B23B79E0BDA}" type="pres">
      <dgm:prSet presAssocID="{69812163-B432-4DBC-8AE8-B40379EF4E6A}" presName="composite3" presStyleCnt="0"/>
      <dgm:spPr/>
    </dgm:pt>
    <dgm:pt modelId="{8A2E2B6C-44F2-4DD7-ADDF-A4F2AE0F4A60}" type="pres">
      <dgm:prSet presAssocID="{69812163-B432-4DBC-8AE8-B40379EF4E6A}" presName="image3" presStyleLbl="node3" presStyleIdx="0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9E3CF2A-5162-4602-A3AA-E9EC3A7A47B3}" type="pres">
      <dgm:prSet presAssocID="{69812163-B432-4DBC-8AE8-B40379EF4E6A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E36328-EB97-4B15-BD76-21AE55C2EE2B}" type="pres">
      <dgm:prSet presAssocID="{69812163-B432-4DBC-8AE8-B40379EF4E6A}" presName="hierChild4" presStyleCnt="0"/>
      <dgm:spPr/>
    </dgm:pt>
    <dgm:pt modelId="{DA2B2BB8-FD2A-4EE6-8C8C-A8AF61D119E1}" type="pres">
      <dgm:prSet presAssocID="{5A76AB39-4F19-46CF-9E86-D614BEE169F0}" presName="Name17" presStyleLbl="parChTrans1D3" presStyleIdx="1" presStyleCnt="3"/>
      <dgm:spPr/>
      <dgm:t>
        <a:bodyPr/>
        <a:lstStyle/>
        <a:p>
          <a:endParaRPr lang="ru-RU"/>
        </a:p>
      </dgm:t>
    </dgm:pt>
    <dgm:pt modelId="{0B257D9D-1D04-4B2E-A2CD-5C5669ACBA17}" type="pres">
      <dgm:prSet presAssocID="{32EF5283-FDAE-4753-B98B-36C2AC166649}" presName="hierRoot3" presStyleCnt="0"/>
      <dgm:spPr/>
    </dgm:pt>
    <dgm:pt modelId="{5677B632-CCBE-4FDC-AB38-AE780CEA480B}" type="pres">
      <dgm:prSet presAssocID="{32EF5283-FDAE-4753-B98B-36C2AC166649}" presName="composite3" presStyleCnt="0"/>
      <dgm:spPr/>
    </dgm:pt>
    <dgm:pt modelId="{F1ACF6A2-D8A4-40D6-8F01-5F9A65939E31}" type="pres">
      <dgm:prSet presAssocID="{32EF5283-FDAE-4753-B98B-36C2AC166649}" presName="image3" presStyleLbl="node3" presStyleIdx="1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07BE3AC-1682-426E-8298-41BB68D38013}" type="pres">
      <dgm:prSet presAssocID="{32EF5283-FDAE-4753-B98B-36C2AC166649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811D2B-F117-465B-9EB9-94AFA1C1675F}" type="pres">
      <dgm:prSet presAssocID="{32EF5283-FDAE-4753-B98B-36C2AC166649}" presName="hierChild4" presStyleCnt="0"/>
      <dgm:spPr/>
    </dgm:pt>
    <dgm:pt modelId="{DE4CEBCF-D810-4140-9BD9-1B14C246FBE6}" type="pres">
      <dgm:prSet presAssocID="{3274D6FD-2D7E-4CE6-876D-B40C6E9EAC2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9BC5583-CA86-46FE-9602-049CB45E2752}" type="pres">
      <dgm:prSet presAssocID="{A160DEE1-0C3A-404A-ABF6-2274BD87A946}" presName="hierRoot2" presStyleCnt="0"/>
      <dgm:spPr/>
    </dgm:pt>
    <dgm:pt modelId="{E86E1AE0-56EF-4CB2-92D9-AFB162C320FB}" type="pres">
      <dgm:prSet presAssocID="{A160DEE1-0C3A-404A-ABF6-2274BD87A946}" presName="composite2" presStyleCnt="0"/>
      <dgm:spPr/>
    </dgm:pt>
    <dgm:pt modelId="{6E756253-F06C-4D30-B803-C805CAF5581C}" type="pres">
      <dgm:prSet presAssocID="{A160DEE1-0C3A-404A-ABF6-2274BD87A946}" presName="image2" presStyleLbl="node2" presStyleIdx="1" presStyleCnt="2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756B275-2182-4584-A2D0-AFA3FA327273}" type="pres">
      <dgm:prSet presAssocID="{A160DEE1-0C3A-404A-ABF6-2274BD87A946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50FF09-060D-41E5-82CA-90A5ED61C61F}" type="pres">
      <dgm:prSet presAssocID="{A160DEE1-0C3A-404A-ABF6-2274BD87A946}" presName="hierChild3" presStyleCnt="0"/>
      <dgm:spPr/>
    </dgm:pt>
    <dgm:pt modelId="{BFD936A5-E83D-49FB-86CD-D0358AA6218C}" type="pres">
      <dgm:prSet presAssocID="{8EF5635F-FB6D-4260-BF7B-AF4047AB6B3F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6242815-B96A-470B-BF85-7B2BA63F7325}" type="pres">
      <dgm:prSet presAssocID="{38247310-572B-4C61-9D92-AB7853B72E9A}" presName="hierRoot3" presStyleCnt="0"/>
      <dgm:spPr/>
    </dgm:pt>
    <dgm:pt modelId="{1BF6B6FA-407E-4697-8EE8-4BF1DC71F46B}" type="pres">
      <dgm:prSet presAssocID="{38247310-572B-4C61-9D92-AB7853B72E9A}" presName="composite3" presStyleCnt="0"/>
      <dgm:spPr/>
    </dgm:pt>
    <dgm:pt modelId="{F91436F4-D042-49CE-AF2C-26B0AAB4BC1F}" type="pres">
      <dgm:prSet presAssocID="{38247310-572B-4C61-9D92-AB7853B72E9A}" presName="image3" presStyleLbl="node3" presStyleIdx="2" presStyleCnt="3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B5A8359-C8C4-439A-9F6B-BD992EA40657}" type="pres">
      <dgm:prSet presAssocID="{38247310-572B-4C61-9D92-AB7853B72E9A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94CCF9-3DAC-4857-9B45-55987F73D875}" type="pres">
      <dgm:prSet presAssocID="{38247310-572B-4C61-9D92-AB7853B72E9A}" presName="hierChild4" presStyleCnt="0"/>
      <dgm:spPr/>
    </dgm:pt>
  </dgm:ptLst>
  <dgm:cxnLst>
    <dgm:cxn modelId="{F31CD632-4265-4CDA-A84F-235AFF4C4A8C}" type="presOf" srcId="{6D709382-0EF4-4E39-AF17-E04B976E4AC2}" destId="{33BE382B-7F4B-4B44-86A1-09A00008C7D6}" srcOrd="0" destOrd="0" presId="urn:microsoft.com/office/officeart/2009/layout/CirclePictureHierarchy"/>
    <dgm:cxn modelId="{19DDB4A6-E94A-4F47-A4A4-3280868709DE}" srcId="{82072290-2EBA-4AB5-B2C0-04D4F946AC12}" destId="{16C1225A-E730-4191-B1C9-3B930D7525FE}" srcOrd="0" destOrd="0" parTransId="{BE28321D-28D1-4455-9139-DFC378810D30}" sibTransId="{85D8AA9B-CD10-4C97-BC75-37CE1F5C9B48}"/>
    <dgm:cxn modelId="{290F972A-EA03-43CD-B1D5-5BEF344D066A}" type="presOf" srcId="{82072290-2EBA-4AB5-B2C0-04D4F946AC12}" destId="{9059F8A6-E28F-492C-9E23-A137F3FEA38E}" srcOrd="0" destOrd="0" presId="urn:microsoft.com/office/officeart/2009/layout/CirclePictureHierarchy"/>
    <dgm:cxn modelId="{736EA6DA-9855-406D-9272-510A4FC09D4C}" type="presOf" srcId="{32EF5283-FDAE-4753-B98B-36C2AC166649}" destId="{207BE3AC-1682-426E-8298-41BB68D38013}" srcOrd="0" destOrd="0" presId="urn:microsoft.com/office/officeart/2009/layout/CirclePictureHierarchy"/>
    <dgm:cxn modelId="{E499636C-16B4-47AB-97F9-A8F87333A974}" srcId="{16C1225A-E730-4191-B1C9-3B930D7525FE}" destId="{69812163-B432-4DBC-8AE8-B40379EF4E6A}" srcOrd="0" destOrd="0" parTransId="{1D0E8471-67E4-472B-8606-2BCA53E5866B}" sibTransId="{98C2BA0F-AA9C-43E9-A277-541092452901}"/>
    <dgm:cxn modelId="{7AD16ABB-4539-4372-B861-82B15D1975B1}" srcId="{16C1225A-E730-4191-B1C9-3B930D7525FE}" destId="{32EF5283-FDAE-4753-B98B-36C2AC166649}" srcOrd="1" destOrd="0" parTransId="{5A76AB39-4F19-46CF-9E86-D614BEE169F0}" sibTransId="{42BD726F-D40F-4E79-9F7F-94E338DD8661}"/>
    <dgm:cxn modelId="{7F94F287-6BF4-4ABB-AE8A-8359A71EA153}" type="presOf" srcId="{8EF5635F-FB6D-4260-BF7B-AF4047AB6B3F}" destId="{BFD936A5-E83D-49FB-86CD-D0358AA6218C}" srcOrd="0" destOrd="0" presId="urn:microsoft.com/office/officeart/2009/layout/CirclePictureHierarchy"/>
    <dgm:cxn modelId="{1153A50F-0836-4109-A696-92CDA051CA6D}" type="presOf" srcId="{3274D6FD-2D7E-4CE6-876D-B40C6E9EAC2E}" destId="{DE4CEBCF-D810-4140-9BD9-1B14C246FBE6}" srcOrd="0" destOrd="0" presId="urn:microsoft.com/office/officeart/2009/layout/CirclePictureHierarchy"/>
    <dgm:cxn modelId="{F46AE6F5-5EB6-46FC-A366-DAC29068E519}" type="presOf" srcId="{16C1225A-E730-4191-B1C9-3B930D7525FE}" destId="{3DB02CB2-CB96-4D16-8D93-B3D613C7C1F7}" srcOrd="0" destOrd="0" presId="urn:microsoft.com/office/officeart/2009/layout/CirclePictureHierarchy"/>
    <dgm:cxn modelId="{1F15F9B5-0471-4A57-AB87-B78CAF645B61}" type="presOf" srcId="{38247310-572B-4C61-9D92-AB7853B72E9A}" destId="{1B5A8359-C8C4-439A-9F6B-BD992EA40657}" srcOrd="0" destOrd="0" presId="urn:microsoft.com/office/officeart/2009/layout/CirclePictureHierarchy"/>
    <dgm:cxn modelId="{9C414DC3-8E51-4D81-BA2F-A43E2CF51E1A}" type="presOf" srcId="{BE28321D-28D1-4455-9139-DFC378810D30}" destId="{720190A6-4F06-4422-8843-E0B4DBAAA1CF}" srcOrd="0" destOrd="0" presId="urn:microsoft.com/office/officeart/2009/layout/CirclePictureHierarchy"/>
    <dgm:cxn modelId="{88E6139F-BD34-42B9-9087-CABDBB2215F8}" srcId="{82072290-2EBA-4AB5-B2C0-04D4F946AC12}" destId="{A160DEE1-0C3A-404A-ABF6-2274BD87A946}" srcOrd="1" destOrd="0" parTransId="{3274D6FD-2D7E-4CE6-876D-B40C6E9EAC2E}" sibTransId="{CFE0C574-A6CF-451E-AF5C-18A4DA3CC6E8}"/>
    <dgm:cxn modelId="{E82C04CE-4235-41C2-8172-057F0E204472}" type="presOf" srcId="{5A76AB39-4F19-46CF-9E86-D614BEE169F0}" destId="{DA2B2BB8-FD2A-4EE6-8C8C-A8AF61D119E1}" srcOrd="0" destOrd="0" presId="urn:microsoft.com/office/officeart/2009/layout/CirclePictureHierarchy"/>
    <dgm:cxn modelId="{FA4C66B4-E7D8-4771-BFD0-6CECDD3E905C}" srcId="{A160DEE1-0C3A-404A-ABF6-2274BD87A946}" destId="{38247310-572B-4C61-9D92-AB7853B72E9A}" srcOrd="0" destOrd="0" parTransId="{8EF5635F-FB6D-4260-BF7B-AF4047AB6B3F}" sibTransId="{2E8FF3B1-6013-49C6-AC37-1841BCC50F96}"/>
    <dgm:cxn modelId="{A892C9B9-BBA2-4A0D-9F59-49AD73272262}" type="presOf" srcId="{A160DEE1-0C3A-404A-ABF6-2274BD87A946}" destId="{3756B275-2182-4584-A2D0-AFA3FA327273}" srcOrd="0" destOrd="0" presId="urn:microsoft.com/office/officeart/2009/layout/CirclePictureHierarchy"/>
    <dgm:cxn modelId="{0F323063-3384-49E3-92AE-AF4FCDA14B9D}" type="presOf" srcId="{1D0E8471-67E4-472B-8606-2BCA53E5866B}" destId="{691F1CCF-6927-4D92-961D-A8D32DC1FB86}" srcOrd="0" destOrd="0" presId="urn:microsoft.com/office/officeart/2009/layout/CirclePictureHierarchy"/>
    <dgm:cxn modelId="{545E4E93-ADFE-4BD0-A039-588795571894}" type="presOf" srcId="{69812163-B432-4DBC-8AE8-B40379EF4E6A}" destId="{39E3CF2A-5162-4602-A3AA-E9EC3A7A47B3}" srcOrd="0" destOrd="0" presId="urn:microsoft.com/office/officeart/2009/layout/CirclePictureHierarchy"/>
    <dgm:cxn modelId="{48135392-4429-4574-8CBD-77D7D891658D}" srcId="{6D709382-0EF4-4E39-AF17-E04B976E4AC2}" destId="{82072290-2EBA-4AB5-B2C0-04D4F946AC12}" srcOrd="0" destOrd="0" parTransId="{CBE8DE35-9B6B-4BD1-B041-6AF0F4C7C03C}" sibTransId="{239BBD7D-228A-4709-A5DA-CB0A6B7D9A33}"/>
    <dgm:cxn modelId="{966C8015-6DC0-46BC-A6B1-A8FEA544356A}" type="presParOf" srcId="{33BE382B-7F4B-4B44-86A1-09A00008C7D6}" destId="{0AC1F7E7-BD7E-48B8-80F7-D9D2A9AE3B79}" srcOrd="0" destOrd="0" presId="urn:microsoft.com/office/officeart/2009/layout/CirclePictureHierarchy"/>
    <dgm:cxn modelId="{0AB9D91B-6F10-4F67-B62A-076682B5B31A}" type="presParOf" srcId="{0AC1F7E7-BD7E-48B8-80F7-D9D2A9AE3B79}" destId="{C4E2D3E4-13B3-4022-AE31-F6DD52BCE6FC}" srcOrd="0" destOrd="0" presId="urn:microsoft.com/office/officeart/2009/layout/CirclePictureHierarchy"/>
    <dgm:cxn modelId="{B561AA4F-58C7-4E1E-9522-45FFDE381F00}" type="presParOf" srcId="{C4E2D3E4-13B3-4022-AE31-F6DD52BCE6FC}" destId="{4D0C82C7-CF13-48A7-972B-4040C4E5A1E3}" srcOrd="0" destOrd="0" presId="urn:microsoft.com/office/officeart/2009/layout/CirclePictureHierarchy"/>
    <dgm:cxn modelId="{F19143DE-834E-4BA2-9FB7-11D9E4EEFDD3}" type="presParOf" srcId="{C4E2D3E4-13B3-4022-AE31-F6DD52BCE6FC}" destId="{9059F8A6-E28F-492C-9E23-A137F3FEA38E}" srcOrd="1" destOrd="0" presId="urn:microsoft.com/office/officeart/2009/layout/CirclePictureHierarchy"/>
    <dgm:cxn modelId="{8B84F276-53E2-41AD-8960-565C38F1E3C1}" type="presParOf" srcId="{0AC1F7E7-BD7E-48B8-80F7-D9D2A9AE3B79}" destId="{53965289-1D64-4B7B-8FE6-A1FD7E15A690}" srcOrd="1" destOrd="0" presId="urn:microsoft.com/office/officeart/2009/layout/CirclePictureHierarchy"/>
    <dgm:cxn modelId="{09D0822F-AC1B-42E9-A7FC-ADE4B9B310E6}" type="presParOf" srcId="{53965289-1D64-4B7B-8FE6-A1FD7E15A690}" destId="{720190A6-4F06-4422-8843-E0B4DBAAA1CF}" srcOrd="0" destOrd="0" presId="urn:microsoft.com/office/officeart/2009/layout/CirclePictureHierarchy"/>
    <dgm:cxn modelId="{EE192ED5-65F0-4AD1-A403-9949CF06306A}" type="presParOf" srcId="{53965289-1D64-4B7B-8FE6-A1FD7E15A690}" destId="{F3903B11-4D94-467A-B051-AAD09CCB2DE0}" srcOrd="1" destOrd="0" presId="urn:microsoft.com/office/officeart/2009/layout/CirclePictureHierarchy"/>
    <dgm:cxn modelId="{B2052597-F23B-4CEA-B028-15D1FA525F0A}" type="presParOf" srcId="{F3903B11-4D94-467A-B051-AAD09CCB2DE0}" destId="{2906F8B5-067C-4947-A52C-B457C0A2FC9E}" srcOrd="0" destOrd="0" presId="urn:microsoft.com/office/officeart/2009/layout/CirclePictureHierarchy"/>
    <dgm:cxn modelId="{E2AAE2F3-1684-4B04-B741-0EE6E87D97BC}" type="presParOf" srcId="{2906F8B5-067C-4947-A52C-B457C0A2FC9E}" destId="{07A062BB-9CCE-424C-BD1B-28C86B65E1A4}" srcOrd="0" destOrd="0" presId="urn:microsoft.com/office/officeart/2009/layout/CirclePictureHierarchy"/>
    <dgm:cxn modelId="{908F2652-128E-4527-AD27-8D90844730FA}" type="presParOf" srcId="{2906F8B5-067C-4947-A52C-B457C0A2FC9E}" destId="{3DB02CB2-CB96-4D16-8D93-B3D613C7C1F7}" srcOrd="1" destOrd="0" presId="urn:microsoft.com/office/officeart/2009/layout/CirclePictureHierarchy"/>
    <dgm:cxn modelId="{9EF91A59-F5D8-4A53-AE86-C164B82BF376}" type="presParOf" srcId="{F3903B11-4D94-467A-B051-AAD09CCB2DE0}" destId="{2F1672F6-07B7-4FB6-AE42-DFE6DD8105E1}" srcOrd="1" destOrd="0" presId="urn:microsoft.com/office/officeart/2009/layout/CirclePictureHierarchy"/>
    <dgm:cxn modelId="{AAD0A87D-FC8E-4006-9615-4589716A27AE}" type="presParOf" srcId="{2F1672F6-07B7-4FB6-AE42-DFE6DD8105E1}" destId="{691F1CCF-6927-4D92-961D-A8D32DC1FB86}" srcOrd="0" destOrd="0" presId="urn:microsoft.com/office/officeart/2009/layout/CirclePictureHierarchy"/>
    <dgm:cxn modelId="{C32D0025-43D8-47FB-9473-FFEDCB13D63D}" type="presParOf" srcId="{2F1672F6-07B7-4FB6-AE42-DFE6DD8105E1}" destId="{E4635DB9-F1AE-4B25-BA05-A6861E5BA8A3}" srcOrd="1" destOrd="0" presId="urn:microsoft.com/office/officeart/2009/layout/CirclePictureHierarchy"/>
    <dgm:cxn modelId="{F699EFF9-5CE4-45C2-ABEA-A6CCB5B56368}" type="presParOf" srcId="{E4635DB9-F1AE-4B25-BA05-A6861E5BA8A3}" destId="{924EF1E8-3020-4A08-8EAC-4B23B79E0BDA}" srcOrd="0" destOrd="0" presId="urn:microsoft.com/office/officeart/2009/layout/CirclePictureHierarchy"/>
    <dgm:cxn modelId="{A61FDDDC-4111-4CA8-BB2E-D881ECEE8B28}" type="presParOf" srcId="{924EF1E8-3020-4A08-8EAC-4B23B79E0BDA}" destId="{8A2E2B6C-44F2-4DD7-ADDF-A4F2AE0F4A60}" srcOrd="0" destOrd="0" presId="urn:microsoft.com/office/officeart/2009/layout/CirclePictureHierarchy"/>
    <dgm:cxn modelId="{109E9F6A-3ABB-4219-9A35-C0A90B8F56D5}" type="presParOf" srcId="{924EF1E8-3020-4A08-8EAC-4B23B79E0BDA}" destId="{39E3CF2A-5162-4602-A3AA-E9EC3A7A47B3}" srcOrd="1" destOrd="0" presId="urn:microsoft.com/office/officeart/2009/layout/CirclePictureHierarchy"/>
    <dgm:cxn modelId="{8CAA82A9-E03C-4B19-BF93-C0F9039DDDAE}" type="presParOf" srcId="{E4635DB9-F1AE-4B25-BA05-A6861E5BA8A3}" destId="{CEE36328-EB97-4B15-BD76-21AE55C2EE2B}" srcOrd="1" destOrd="0" presId="urn:microsoft.com/office/officeart/2009/layout/CirclePictureHierarchy"/>
    <dgm:cxn modelId="{F0D121A4-3591-4A40-94DC-534D0AA0A888}" type="presParOf" srcId="{2F1672F6-07B7-4FB6-AE42-DFE6DD8105E1}" destId="{DA2B2BB8-FD2A-4EE6-8C8C-A8AF61D119E1}" srcOrd="2" destOrd="0" presId="urn:microsoft.com/office/officeart/2009/layout/CirclePictureHierarchy"/>
    <dgm:cxn modelId="{950598E8-6201-46AD-9F87-0C42B753398F}" type="presParOf" srcId="{2F1672F6-07B7-4FB6-AE42-DFE6DD8105E1}" destId="{0B257D9D-1D04-4B2E-A2CD-5C5669ACBA17}" srcOrd="3" destOrd="0" presId="urn:microsoft.com/office/officeart/2009/layout/CirclePictureHierarchy"/>
    <dgm:cxn modelId="{367673DE-CC1A-48B8-A2E1-5756A0FDD9FC}" type="presParOf" srcId="{0B257D9D-1D04-4B2E-A2CD-5C5669ACBA17}" destId="{5677B632-CCBE-4FDC-AB38-AE780CEA480B}" srcOrd="0" destOrd="0" presId="urn:microsoft.com/office/officeart/2009/layout/CirclePictureHierarchy"/>
    <dgm:cxn modelId="{C3BA4C95-3772-4071-B32C-DBC383C0167B}" type="presParOf" srcId="{5677B632-CCBE-4FDC-AB38-AE780CEA480B}" destId="{F1ACF6A2-D8A4-40D6-8F01-5F9A65939E31}" srcOrd="0" destOrd="0" presId="urn:microsoft.com/office/officeart/2009/layout/CirclePictureHierarchy"/>
    <dgm:cxn modelId="{79F26DC0-CD40-44AE-A476-00B5C72395E5}" type="presParOf" srcId="{5677B632-CCBE-4FDC-AB38-AE780CEA480B}" destId="{207BE3AC-1682-426E-8298-41BB68D38013}" srcOrd="1" destOrd="0" presId="urn:microsoft.com/office/officeart/2009/layout/CirclePictureHierarchy"/>
    <dgm:cxn modelId="{310C80B3-4C11-4066-8989-790E5FACA436}" type="presParOf" srcId="{0B257D9D-1D04-4B2E-A2CD-5C5669ACBA17}" destId="{FE811D2B-F117-465B-9EB9-94AFA1C1675F}" srcOrd="1" destOrd="0" presId="urn:microsoft.com/office/officeart/2009/layout/CirclePictureHierarchy"/>
    <dgm:cxn modelId="{9766CA74-B999-429B-A636-70CD8F2A5327}" type="presParOf" srcId="{53965289-1D64-4B7B-8FE6-A1FD7E15A690}" destId="{DE4CEBCF-D810-4140-9BD9-1B14C246FBE6}" srcOrd="2" destOrd="0" presId="urn:microsoft.com/office/officeart/2009/layout/CirclePictureHierarchy"/>
    <dgm:cxn modelId="{845293C9-7CD7-4BB0-9AFB-979323C21236}" type="presParOf" srcId="{53965289-1D64-4B7B-8FE6-A1FD7E15A690}" destId="{A9BC5583-CA86-46FE-9602-049CB45E2752}" srcOrd="3" destOrd="0" presId="urn:microsoft.com/office/officeart/2009/layout/CirclePictureHierarchy"/>
    <dgm:cxn modelId="{5BCA2300-ED3F-431E-B58F-A649F6D8723E}" type="presParOf" srcId="{A9BC5583-CA86-46FE-9602-049CB45E2752}" destId="{E86E1AE0-56EF-4CB2-92D9-AFB162C320FB}" srcOrd="0" destOrd="0" presId="urn:microsoft.com/office/officeart/2009/layout/CirclePictureHierarchy"/>
    <dgm:cxn modelId="{142334DA-54A3-498B-9C07-7F887E065153}" type="presParOf" srcId="{E86E1AE0-56EF-4CB2-92D9-AFB162C320FB}" destId="{6E756253-F06C-4D30-B803-C805CAF5581C}" srcOrd="0" destOrd="0" presId="urn:microsoft.com/office/officeart/2009/layout/CirclePictureHierarchy"/>
    <dgm:cxn modelId="{C8919AF5-FBCA-4C1C-B5D3-27C654584943}" type="presParOf" srcId="{E86E1AE0-56EF-4CB2-92D9-AFB162C320FB}" destId="{3756B275-2182-4584-A2D0-AFA3FA327273}" srcOrd="1" destOrd="0" presId="urn:microsoft.com/office/officeart/2009/layout/CirclePictureHierarchy"/>
    <dgm:cxn modelId="{E40D1AAE-E72A-4FEE-A720-5F5CC57624EA}" type="presParOf" srcId="{A9BC5583-CA86-46FE-9602-049CB45E2752}" destId="{3950FF09-060D-41E5-82CA-90A5ED61C61F}" srcOrd="1" destOrd="0" presId="urn:microsoft.com/office/officeart/2009/layout/CirclePictureHierarchy"/>
    <dgm:cxn modelId="{7AC64C89-A503-4A79-B81F-EE0A81B2DB99}" type="presParOf" srcId="{3950FF09-060D-41E5-82CA-90A5ED61C61F}" destId="{BFD936A5-E83D-49FB-86CD-D0358AA6218C}" srcOrd="0" destOrd="0" presId="urn:microsoft.com/office/officeart/2009/layout/CirclePictureHierarchy"/>
    <dgm:cxn modelId="{2183A78C-9C8F-41F6-9BC2-A7CB802EE0EA}" type="presParOf" srcId="{3950FF09-060D-41E5-82CA-90A5ED61C61F}" destId="{36242815-B96A-470B-BF85-7B2BA63F7325}" srcOrd="1" destOrd="0" presId="urn:microsoft.com/office/officeart/2009/layout/CirclePictureHierarchy"/>
    <dgm:cxn modelId="{2D354CE6-EF03-411B-ACDE-787C0C0D8DA7}" type="presParOf" srcId="{36242815-B96A-470B-BF85-7B2BA63F7325}" destId="{1BF6B6FA-407E-4697-8EE8-4BF1DC71F46B}" srcOrd="0" destOrd="0" presId="urn:microsoft.com/office/officeart/2009/layout/CirclePictureHierarchy"/>
    <dgm:cxn modelId="{6D242804-9E56-467C-AA6A-01F7DED4423B}" type="presParOf" srcId="{1BF6B6FA-407E-4697-8EE8-4BF1DC71F46B}" destId="{F91436F4-D042-49CE-AF2C-26B0AAB4BC1F}" srcOrd="0" destOrd="0" presId="urn:microsoft.com/office/officeart/2009/layout/CirclePictureHierarchy"/>
    <dgm:cxn modelId="{B835E0B9-F960-4F8D-9CE2-278BA5270E11}" type="presParOf" srcId="{1BF6B6FA-407E-4697-8EE8-4BF1DC71F46B}" destId="{1B5A8359-C8C4-439A-9F6B-BD992EA40657}" srcOrd="1" destOrd="0" presId="urn:microsoft.com/office/officeart/2009/layout/CirclePictureHierarchy"/>
    <dgm:cxn modelId="{BD37EBB6-872E-492A-96C4-5C4CE65349F9}" type="presParOf" srcId="{36242815-B96A-470B-BF85-7B2BA63F7325}" destId="{D594CCF9-3DAC-4857-9B45-55987F73D87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DF89B-5ABA-4140-8DBE-2FE523097E09}">
      <dsp:nvSpPr>
        <dsp:cNvPr id="0" name=""/>
        <dsp:cNvSpPr/>
      </dsp:nvSpPr>
      <dsp:spPr>
        <a:xfrm>
          <a:off x="-6966983" y="-1045771"/>
          <a:ext cx="8140215" cy="8140215"/>
        </a:xfrm>
        <a:prstGeom prst="blockArc">
          <a:avLst>
            <a:gd name="adj1" fmla="val 18900000"/>
            <a:gd name="adj2" fmla="val 2700000"/>
            <a:gd name="adj3" fmla="val 2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7D0C5-370F-4F81-8C0E-DE9F5735BB24}">
      <dsp:nvSpPr>
        <dsp:cNvPr id="0" name=""/>
        <dsp:cNvSpPr/>
      </dsp:nvSpPr>
      <dsp:spPr>
        <a:xfrm>
          <a:off x="129033" y="318602"/>
          <a:ext cx="8719795" cy="7563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33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Порядок проведения оценки регулирующего воздействия проектов нормативных правовых актов Камчатского края и экспертизы нормативных правовых актов Камчатского края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1" i="1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 Камчатского края от 06.06.2013 № 233-П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kern="1200" dirty="0"/>
        </a:p>
      </dsp:txBody>
      <dsp:txXfrm>
        <a:off x="129033" y="318602"/>
        <a:ext cx="8719795" cy="756325"/>
      </dsp:txXfrm>
    </dsp:sp>
    <dsp:sp modelId="{9AF582CA-927C-4524-B3E0-704DDAFB5109}">
      <dsp:nvSpPr>
        <dsp:cNvPr id="0" name=""/>
        <dsp:cNvSpPr/>
      </dsp:nvSpPr>
      <dsp:spPr>
        <a:xfrm>
          <a:off x="0" y="1251449"/>
          <a:ext cx="508544" cy="945407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9E697-3A24-433F-B337-7FFC85E9737D}">
      <dsp:nvSpPr>
        <dsp:cNvPr id="0" name=""/>
        <dsp:cNvSpPr/>
      </dsp:nvSpPr>
      <dsp:spPr>
        <a:xfrm>
          <a:off x="819673" y="1313878"/>
          <a:ext cx="8056206" cy="995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33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Методические рекомендации по организации и проведению оценки регулирующего воздействия проектов нормативных правовых актов Камчатского края, разрабатываемых исполнительными органами государственной власти Камчатского края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latin typeface="Times New Roman" pitchFamily="18" charset="0"/>
              <a:cs typeface="Times New Roman" pitchFamily="18" charset="0"/>
            </a:rPr>
            <a:t>(Приказ Минэкономразвития Камчатского края от 19.05.2014 № 278-П)</a:t>
          </a:r>
          <a:endParaRPr lang="ru-RU" sz="1200" kern="1200" dirty="0"/>
        </a:p>
      </dsp:txBody>
      <dsp:txXfrm>
        <a:off x="819673" y="1313878"/>
        <a:ext cx="8056206" cy="995998"/>
      </dsp:txXfrm>
    </dsp:sp>
    <dsp:sp modelId="{BC84F40F-E287-4DAF-8FCF-951B27D32C96}">
      <dsp:nvSpPr>
        <dsp:cNvPr id="0" name=""/>
        <dsp:cNvSpPr/>
      </dsp:nvSpPr>
      <dsp:spPr>
        <a:xfrm flipH="1">
          <a:off x="47154" y="1112404"/>
          <a:ext cx="498938" cy="945407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0EB65-FC29-4E6E-B171-B7D55053AAA4}">
      <dsp:nvSpPr>
        <dsp:cNvPr id="0" name=""/>
        <dsp:cNvSpPr/>
      </dsp:nvSpPr>
      <dsp:spPr>
        <a:xfrm>
          <a:off x="1100482" y="2548826"/>
          <a:ext cx="7775397" cy="7563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33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Закон Камчатского края «О проведении оценки регулирующего воздействия проектов муниципальных нормативных правовых актов и экспертизы муниципальных нормативных правовых актов в Камчатском крае»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latin typeface="Times New Roman" pitchFamily="18" charset="0"/>
              <a:cs typeface="Times New Roman" pitchFamily="18" charset="0"/>
            </a:rPr>
            <a:t>(Закон Камчатского края от 23.09.2014 № 503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) 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00482" y="2548826"/>
        <a:ext cx="7775397" cy="756325"/>
      </dsp:txXfrm>
    </dsp:sp>
    <dsp:sp modelId="{7D175FA6-A47D-413A-A485-F9E65910FA47}">
      <dsp:nvSpPr>
        <dsp:cNvPr id="0" name=""/>
        <dsp:cNvSpPr/>
      </dsp:nvSpPr>
      <dsp:spPr>
        <a:xfrm flipH="1">
          <a:off x="95123" y="1320976"/>
          <a:ext cx="166259" cy="945407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2E596-BAFF-4160-9648-DB56B02A30EE}">
      <dsp:nvSpPr>
        <dsp:cNvPr id="0" name=""/>
        <dsp:cNvSpPr/>
      </dsp:nvSpPr>
      <dsp:spPr>
        <a:xfrm>
          <a:off x="936247" y="3456383"/>
          <a:ext cx="7939632" cy="9959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33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Методические рекомендации по организации и проведению в Камчатском крае процедуры оценки регулирующего воздействия проектов муниципальных нормативных правовых актов и экспертизы муниципальных нормативных правовых актов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b="1" i="1" kern="1200" dirty="0" smtClean="0">
              <a:latin typeface="Times New Roman" pitchFamily="18" charset="0"/>
              <a:cs typeface="Times New Roman" pitchFamily="18" charset="0"/>
            </a:rPr>
            <a:t>Приказ Минэкономразвития Камчатского края от 17.03.2015 №147-п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6247" y="3456383"/>
        <a:ext cx="7939632" cy="995998"/>
      </dsp:txXfrm>
    </dsp:sp>
    <dsp:sp modelId="{763E5581-E349-42F2-BD60-6AF360200B06}">
      <dsp:nvSpPr>
        <dsp:cNvPr id="0" name=""/>
        <dsp:cNvSpPr/>
      </dsp:nvSpPr>
      <dsp:spPr>
        <a:xfrm>
          <a:off x="0" y="1181922"/>
          <a:ext cx="613465" cy="945407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E66DD-7B8E-48E9-B5F3-1128C88C4B0F}">
      <dsp:nvSpPr>
        <dsp:cNvPr id="0" name=""/>
        <dsp:cNvSpPr/>
      </dsp:nvSpPr>
      <dsp:spPr>
        <a:xfrm>
          <a:off x="133308" y="4643251"/>
          <a:ext cx="8730319" cy="11561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334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Times New Roman" pitchFamily="18" charset="0"/>
              <a:cs typeface="Times New Roman" pitchFamily="18" charset="0"/>
            </a:rPr>
            <a:t>Порядок проведения оценки регулирующего воздействия муниципальных нормативных правовых актов и Порядок проведения экспертизы муниципальных нормативных правовых актов в Петропавловск-Камчатском городском округе Камчатского края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kern="1200" dirty="0" smtClean="0">
              <a:latin typeface="Times New Roman" pitchFamily="18" charset="0"/>
              <a:cs typeface="Times New Roman" pitchFamily="18" charset="0"/>
            </a:rPr>
            <a:t>(Решение Городской Думы Петропавловск-Камчатского городского округа Камчатского края от 30.11.2015 № 369-нд,  Решение Городской Думы Петропавловск-Камчатского городского округа Камчатского края от 30.11.2015 № 370-нд, постановление администрации Петропавловск-Камчатского городского округа от 26.11.2015 № 2648)</a:t>
          </a:r>
          <a:endParaRPr lang="ru-RU" sz="12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3308" y="4643251"/>
        <a:ext cx="8730319" cy="1156165"/>
      </dsp:txXfrm>
    </dsp:sp>
    <dsp:sp modelId="{CFED887B-7C7F-4F08-B4E3-525D22B4AFBC}">
      <dsp:nvSpPr>
        <dsp:cNvPr id="0" name=""/>
        <dsp:cNvSpPr/>
      </dsp:nvSpPr>
      <dsp:spPr>
        <a:xfrm>
          <a:off x="56186" y="2016221"/>
          <a:ext cx="641941" cy="945407"/>
        </a:xfrm>
        <a:prstGeom prst="ellipse">
          <a:avLst/>
        </a:prstGeom>
        <a:solidFill>
          <a:schemeClr val="lt1">
            <a:hueOff val="0"/>
            <a:satOff val="0"/>
            <a:lumOff val="0"/>
            <a:alpha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D45D9-0E64-4CF8-806C-E6ABD05D5BD2}">
      <dsp:nvSpPr>
        <dsp:cNvPr id="0" name=""/>
        <dsp:cNvSpPr/>
      </dsp:nvSpPr>
      <dsp:spPr>
        <a:xfrm>
          <a:off x="283958" y="144412"/>
          <a:ext cx="3021533" cy="136735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Проведен семинар для исполнительных органов государственной власти Камчатского края по теме       «Актуальные вопросы и проблемы, возникающие при проведении процедуры оценки регулирующего воздействия» </a:t>
          </a:r>
        </a:p>
      </dsp:txBody>
      <dsp:txXfrm>
        <a:off x="350707" y="211161"/>
        <a:ext cx="2888035" cy="1233858"/>
      </dsp:txXfrm>
    </dsp:sp>
    <dsp:sp modelId="{ACB9389E-5C86-40A6-A768-39C0890B8457}">
      <dsp:nvSpPr>
        <dsp:cNvPr id="0" name=""/>
        <dsp:cNvSpPr/>
      </dsp:nvSpPr>
      <dsp:spPr>
        <a:xfrm>
          <a:off x="-1055252" y="1257095"/>
          <a:ext cx="5104659" cy="5104659"/>
        </a:xfrm>
        <a:custGeom>
          <a:avLst/>
          <a:gdLst/>
          <a:ahLst/>
          <a:cxnLst/>
          <a:rect l="0" t="0" r="0" b="0"/>
          <a:pathLst>
            <a:path>
              <a:moveTo>
                <a:pt x="3674984" y="260162"/>
              </a:moveTo>
              <a:arcTo wR="2552329" hR="2552329" stAng="17765678" swAng="16729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1B80F-FCD9-4656-9896-67ADD3375FD3}">
      <dsp:nvSpPr>
        <dsp:cNvPr id="0" name=""/>
        <dsp:cNvSpPr/>
      </dsp:nvSpPr>
      <dsp:spPr>
        <a:xfrm>
          <a:off x="3383480" y="2318565"/>
          <a:ext cx="2162009" cy="150519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Заключены соглашения о взаимодействии при внедрении ОРВ и экспертизы с муниципальными образованиями Камчатского края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6958" y="2392043"/>
        <a:ext cx="2015053" cy="1358238"/>
      </dsp:txXfrm>
    </dsp:sp>
    <dsp:sp modelId="{FA08FCC0-9DCC-48E9-91A7-2D4BA7E8F2F2}">
      <dsp:nvSpPr>
        <dsp:cNvPr id="0" name=""/>
        <dsp:cNvSpPr/>
      </dsp:nvSpPr>
      <dsp:spPr>
        <a:xfrm>
          <a:off x="-628738" y="1377020"/>
          <a:ext cx="5104659" cy="5104659"/>
        </a:xfrm>
        <a:custGeom>
          <a:avLst/>
          <a:gdLst/>
          <a:ahLst/>
          <a:cxnLst/>
          <a:rect l="0" t="0" r="0" b="0"/>
          <a:pathLst>
            <a:path>
              <a:moveTo>
                <a:pt x="5102535" y="2448222"/>
              </a:moveTo>
              <a:arcTo wR="2552329" hR="2552329" stAng="21459739" swAng="1960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1BF66-FC3E-4403-A432-399D4871821E}">
      <dsp:nvSpPr>
        <dsp:cNvPr id="0" name=""/>
        <dsp:cNvSpPr/>
      </dsp:nvSpPr>
      <dsp:spPr>
        <a:xfrm>
          <a:off x="3354132" y="3972222"/>
          <a:ext cx="2261584" cy="1523534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Заключены соглашения о взаимодействии с Уполномоченным при Губернаторе Камчатского края по защите прав предпринимателей, а также с бизнес-ассоциациями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8505" y="4046595"/>
        <a:ext cx="2112838" cy="1374788"/>
      </dsp:txXfrm>
    </dsp:sp>
    <dsp:sp modelId="{DF66185A-4B34-4323-A103-35C9DC8ACEC8}">
      <dsp:nvSpPr>
        <dsp:cNvPr id="0" name=""/>
        <dsp:cNvSpPr/>
      </dsp:nvSpPr>
      <dsp:spPr>
        <a:xfrm>
          <a:off x="1618458" y="-986697"/>
          <a:ext cx="5104659" cy="5104659"/>
        </a:xfrm>
        <a:custGeom>
          <a:avLst/>
          <a:gdLst/>
          <a:ahLst/>
          <a:cxnLst/>
          <a:rect l="0" t="0" r="0" b="0"/>
          <a:pathLst>
            <a:path>
              <a:moveTo>
                <a:pt x="1718319" y="4964551"/>
              </a:moveTo>
              <a:arcTo wR="2552329" hR="2552329" stAng="6544351" swAng="24774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0D5D8-C019-4C47-8CA7-B535AE571F5D}">
      <dsp:nvSpPr>
        <dsp:cNvPr id="0" name=""/>
        <dsp:cNvSpPr/>
      </dsp:nvSpPr>
      <dsp:spPr>
        <a:xfrm>
          <a:off x="898326" y="1727787"/>
          <a:ext cx="2341131" cy="108397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Сформированы пулы экспертов по отраслям, с которыми отрабатываются проекты актов</a:t>
          </a:r>
          <a:endParaRPr lang="ru-RU" sz="1200" kern="1200" dirty="0"/>
        </a:p>
      </dsp:txBody>
      <dsp:txXfrm>
        <a:off x="951241" y="1780702"/>
        <a:ext cx="2235301" cy="978143"/>
      </dsp:txXfrm>
    </dsp:sp>
    <dsp:sp modelId="{9472B0A5-54DF-4350-A2B2-8182A1DCAC0E}">
      <dsp:nvSpPr>
        <dsp:cNvPr id="0" name=""/>
        <dsp:cNvSpPr/>
      </dsp:nvSpPr>
      <dsp:spPr>
        <a:xfrm>
          <a:off x="1992139" y="428059"/>
          <a:ext cx="5104659" cy="5104659"/>
        </a:xfrm>
        <a:custGeom>
          <a:avLst/>
          <a:gdLst/>
          <a:ahLst/>
          <a:cxnLst/>
          <a:rect l="0" t="0" r="0" b="0"/>
          <a:pathLst>
            <a:path>
              <a:moveTo>
                <a:pt x="350673" y="1261167"/>
              </a:moveTo>
              <a:arcTo wR="2552329" hR="2552329" stAng="12623370" swAng="71532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52E40-4C3A-4E10-84BD-4BBA15BB9BD0}">
      <dsp:nvSpPr>
        <dsp:cNvPr id="0" name=""/>
        <dsp:cNvSpPr/>
      </dsp:nvSpPr>
      <dsp:spPr>
        <a:xfrm>
          <a:off x="5863361" y="1727790"/>
          <a:ext cx="2385040" cy="1083973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Информирование экспертов об участии в публичных консультациях по проектам НПА Камчатского края</a:t>
          </a:r>
          <a:endParaRPr lang="ru-RU" sz="1200" kern="1200" dirty="0"/>
        </a:p>
      </dsp:txBody>
      <dsp:txXfrm>
        <a:off x="5916276" y="1780705"/>
        <a:ext cx="2279210" cy="978143"/>
      </dsp:txXfrm>
    </dsp:sp>
    <dsp:sp modelId="{16DF73C8-F235-4A95-98E6-0CC717F62EAB}">
      <dsp:nvSpPr>
        <dsp:cNvPr id="0" name=""/>
        <dsp:cNvSpPr/>
      </dsp:nvSpPr>
      <dsp:spPr>
        <a:xfrm>
          <a:off x="6297581" y="-1684868"/>
          <a:ext cx="5104659" cy="5104659"/>
        </a:xfrm>
        <a:custGeom>
          <a:avLst/>
          <a:gdLst/>
          <a:ahLst/>
          <a:cxnLst/>
          <a:rect l="0" t="0" r="0" b="0"/>
          <a:pathLst>
            <a:path>
              <a:moveTo>
                <a:pt x="877272" y="4478094"/>
              </a:moveTo>
              <a:arcTo wR="2552329" hR="2552329" stAng="7861033" swAng="3984733"/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8D932-C078-4737-96C4-595917189DAA}">
      <dsp:nvSpPr>
        <dsp:cNvPr id="0" name=""/>
        <dsp:cNvSpPr/>
      </dsp:nvSpPr>
      <dsp:spPr>
        <a:xfrm>
          <a:off x="5852676" y="75883"/>
          <a:ext cx="2886953" cy="1364277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Проведен семинар для органов местного самоуправления в Камчатском крае                    «Реализация процедуры ОРВ в муниципальных образованиях Камчатского края»</a:t>
          </a:r>
        </a:p>
      </dsp:txBody>
      <dsp:txXfrm>
        <a:off x="5919275" y="142482"/>
        <a:ext cx="2753755" cy="1231079"/>
      </dsp:txXfrm>
    </dsp:sp>
    <dsp:sp modelId="{AFF67FE5-6D6E-41C6-A4F4-5BCB881E8711}">
      <dsp:nvSpPr>
        <dsp:cNvPr id="0" name=""/>
        <dsp:cNvSpPr/>
      </dsp:nvSpPr>
      <dsp:spPr>
        <a:xfrm>
          <a:off x="1358730" y="-1741666"/>
          <a:ext cx="6435263" cy="6435263"/>
        </a:xfrm>
        <a:custGeom>
          <a:avLst/>
          <a:gdLst/>
          <a:ahLst/>
          <a:cxnLst/>
          <a:rect l="0" t="0" r="0" b="0"/>
          <a:pathLst>
            <a:path>
              <a:moveTo>
                <a:pt x="6435136" y="3246179"/>
              </a:moveTo>
              <a:arcTo wR="3217631" hR="3217631" stAng="21630501" swAng="106624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D936A5-E83D-49FB-86CD-D0358AA6218C}">
      <dsp:nvSpPr>
        <dsp:cNvPr id="0" name=""/>
        <dsp:cNvSpPr/>
      </dsp:nvSpPr>
      <dsp:spPr>
        <a:xfrm>
          <a:off x="6812280" y="3293085"/>
          <a:ext cx="91440" cy="360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04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CEBCF-D810-4140-9BD9-1B14C246FBE6}">
      <dsp:nvSpPr>
        <dsp:cNvPr id="0" name=""/>
        <dsp:cNvSpPr/>
      </dsp:nvSpPr>
      <dsp:spPr>
        <a:xfrm>
          <a:off x="4836178" y="825531"/>
          <a:ext cx="2021821" cy="1324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5960"/>
              </a:lnTo>
              <a:lnTo>
                <a:pt x="2021821" y="1145960"/>
              </a:lnTo>
              <a:lnTo>
                <a:pt x="2021821" y="13245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B2BB8-FD2A-4EE6-8C8C-A8AF61D119E1}">
      <dsp:nvSpPr>
        <dsp:cNvPr id="0" name=""/>
        <dsp:cNvSpPr/>
      </dsp:nvSpPr>
      <dsp:spPr>
        <a:xfrm>
          <a:off x="2150385" y="3293085"/>
          <a:ext cx="1564364" cy="360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51"/>
              </a:lnTo>
              <a:lnTo>
                <a:pt x="1564364" y="181451"/>
              </a:lnTo>
              <a:lnTo>
                <a:pt x="1564364" y="36004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F1CCF-6927-4D92-961D-A8D32DC1FB86}">
      <dsp:nvSpPr>
        <dsp:cNvPr id="0" name=""/>
        <dsp:cNvSpPr/>
      </dsp:nvSpPr>
      <dsp:spPr>
        <a:xfrm>
          <a:off x="571499" y="3293085"/>
          <a:ext cx="1578885" cy="360044"/>
        </a:xfrm>
        <a:custGeom>
          <a:avLst/>
          <a:gdLst/>
          <a:ahLst/>
          <a:cxnLst/>
          <a:rect l="0" t="0" r="0" b="0"/>
          <a:pathLst>
            <a:path>
              <a:moveTo>
                <a:pt x="1578885" y="0"/>
              </a:moveTo>
              <a:lnTo>
                <a:pt x="1578885" y="181451"/>
              </a:lnTo>
              <a:lnTo>
                <a:pt x="0" y="181451"/>
              </a:lnTo>
              <a:lnTo>
                <a:pt x="0" y="36004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190A6-4F06-4422-8843-E0B4DBAAA1CF}">
      <dsp:nvSpPr>
        <dsp:cNvPr id="0" name=""/>
        <dsp:cNvSpPr/>
      </dsp:nvSpPr>
      <dsp:spPr>
        <a:xfrm>
          <a:off x="2150385" y="825531"/>
          <a:ext cx="2685792" cy="1324554"/>
        </a:xfrm>
        <a:custGeom>
          <a:avLst/>
          <a:gdLst/>
          <a:ahLst/>
          <a:cxnLst/>
          <a:rect l="0" t="0" r="0" b="0"/>
          <a:pathLst>
            <a:path>
              <a:moveTo>
                <a:pt x="2685792" y="0"/>
              </a:moveTo>
              <a:lnTo>
                <a:pt x="2685792" y="1145960"/>
              </a:lnTo>
              <a:lnTo>
                <a:pt x="0" y="1145960"/>
              </a:lnTo>
              <a:lnTo>
                <a:pt x="0" y="132455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C82C7-CF13-48A7-972B-4040C4E5A1E3}">
      <dsp:nvSpPr>
        <dsp:cNvPr id="0" name=""/>
        <dsp:cNvSpPr/>
      </dsp:nvSpPr>
      <dsp:spPr>
        <a:xfrm>
          <a:off x="4264678" y="648938"/>
          <a:ext cx="1142999" cy="176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9F8A6-E28F-492C-9E23-A137F3FEA38E}">
      <dsp:nvSpPr>
        <dsp:cNvPr id="0" name=""/>
        <dsp:cNvSpPr/>
      </dsp:nvSpPr>
      <dsp:spPr>
        <a:xfrm rot="8242505" flipV="1">
          <a:off x="4824883" y="661476"/>
          <a:ext cx="643777" cy="157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10800000">
        <a:off x="4824883" y="661476"/>
        <a:ext cx="643777" cy="157231"/>
      </dsp:txXfrm>
    </dsp:sp>
    <dsp:sp modelId="{07A062BB-9CCE-424C-BD1B-28C86B65E1A4}">
      <dsp:nvSpPr>
        <dsp:cNvPr id="0" name=""/>
        <dsp:cNvSpPr/>
      </dsp:nvSpPr>
      <dsp:spPr>
        <a:xfrm>
          <a:off x="1578885" y="2150085"/>
          <a:ext cx="1142999" cy="114299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02CB2-CB96-4D16-8D93-B3D613C7C1F7}">
      <dsp:nvSpPr>
        <dsp:cNvPr id="0" name=""/>
        <dsp:cNvSpPr/>
      </dsp:nvSpPr>
      <dsp:spPr>
        <a:xfrm>
          <a:off x="2736407" y="2147228"/>
          <a:ext cx="1685456" cy="1142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Официальный сайт Правительства Камчатского края </a:t>
          </a:r>
          <a:r>
            <a:rPr lang="en-US" sz="1200" b="1" u="sng" kern="1200" dirty="0" smtClean="0">
              <a:latin typeface="Times New Roman" pitchFamily="18" charset="0"/>
              <a:cs typeface="Times New Roman" pitchFamily="18" charset="0"/>
            </a:rPr>
            <a:t>kamgov.ru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«Экономика» -</a:t>
          </a:r>
          <a:r>
            <a:rPr lang="en-US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«Оценка регулирующего воздействия»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6407" y="2147228"/>
        <a:ext cx="1685456" cy="1142999"/>
      </dsp:txXfrm>
    </dsp:sp>
    <dsp:sp modelId="{8A2E2B6C-44F2-4DD7-ADDF-A4F2AE0F4A60}">
      <dsp:nvSpPr>
        <dsp:cNvPr id="0" name=""/>
        <dsp:cNvSpPr/>
      </dsp:nvSpPr>
      <dsp:spPr>
        <a:xfrm>
          <a:off x="0" y="3653130"/>
          <a:ext cx="1142999" cy="114299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3CF2A-5162-4602-A3AA-E9EC3A7A47B3}">
      <dsp:nvSpPr>
        <dsp:cNvPr id="0" name=""/>
        <dsp:cNvSpPr/>
      </dsp:nvSpPr>
      <dsp:spPr>
        <a:xfrm>
          <a:off x="1142999" y="3650273"/>
          <a:ext cx="1714500" cy="1142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Интернет портал для публичного обсуждения проектов и действующих нормативных актов органов власти </a:t>
          </a:r>
          <a:r>
            <a:rPr lang="en-US" sz="1200" b="1" u="sng" kern="1200" dirty="0" smtClean="0">
              <a:latin typeface="Times New Roman" pitchFamily="18" charset="0"/>
              <a:cs typeface="Times New Roman" pitchFamily="18" charset="0"/>
            </a:rPr>
            <a:t>regulation.kamgov.ru</a:t>
          </a:r>
          <a:endParaRPr lang="ru-RU" sz="12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2999" y="3650273"/>
        <a:ext cx="1714500" cy="1142999"/>
      </dsp:txXfrm>
    </dsp:sp>
    <dsp:sp modelId="{F1ACF6A2-D8A4-40D6-8F01-5F9A65939E31}">
      <dsp:nvSpPr>
        <dsp:cNvPr id="0" name=""/>
        <dsp:cNvSpPr/>
      </dsp:nvSpPr>
      <dsp:spPr>
        <a:xfrm>
          <a:off x="3143249" y="3653130"/>
          <a:ext cx="1142999" cy="1142999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BE3AC-1682-426E-8298-41BB68D38013}">
      <dsp:nvSpPr>
        <dsp:cNvPr id="0" name=""/>
        <dsp:cNvSpPr/>
      </dsp:nvSpPr>
      <dsp:spPr>
        <a:xfrm>
          <a:off x="4286250" y="3650273"/>
          <a:ext cx="1714500" cy="1142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Информационно-аналитическое интернет-издание</a:t>
          </a:r>
          <a:endParaRPr lang="en-US" sz="1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kytx</a:t>
          </a:r>
          <a:r>
            <a:rPr lang="ru-RU" sz="12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r>
            <a:rPr lang="en-US" sz="12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en-US" sz="1200" b="1" u="sng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nfo</a:t>
          </a:r>
          <a:endParaRPr lang="ru-RU" sz="12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86250" y="3650273"/>
        <a:ext cx="1714500" cy="1142999"/>
      </dsp:txXfrm>
    </dsp:sp>
    <dsp:sp modelId="{6E756253-F06C-4D30-B803-C805CAF5581C}">
      <dsp:nvSpPr>
        <dsp:cNvPr id="0" name=""/>
        <dsp:cNvSpPr/>
      </dsp:nvSpPr>
      <dsp:spPr>
        <a:xfrm>
          <a:off x="6286500" y="2150085"/>
          <a:ext cx="1142999" cy="1142999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6B275-2182-4584-A2D0-AFA3FA327273}">
      <dsp:nvSpPr>
        <dsp:cNvPr id="0" name=""/>
        <dsp:cNvSpPr/>
      </dsp:nvSpPr>
      <dsp:spPr>
        <a:xfrm>
          <a:off x="7429500" y="2147228"/>
          <a:ext cx="1714500" cy="1142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Федеральный портал проектов нормативных правовых актов</a:t>
          </a:r>
          <a:endParaRPr lang="en-US" sz="12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latin typeface="Times New Roman" pitchFamily="18" charset="0"/>
              <a:cs typeface="Times New Roman" pitchFamily="18" charset="0"/>
            </a:rPr>
            <a:t>regulation.gov.ru</a:t>
          </a:r>
          <a:endParaRPr lang="ru-RU" sz="12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29500" y="2147228"/>
        <a:ext cx="1714500" cy="1142999"/>
      </dsp:txXfrm>
    </dsp:sp>
    <dsp:sp modelId="{F91436F4-D042-49CE-AF2C-26B0AAB4BC1F}">
      <dsp:nvSpPr>
        <dsp:cNvPr id="0" name=""/>
        <dsp:cNvSpPr/>
      </dsp:nvSpPr>
      <dsp:spPr>
        <a:xfrm>
          <a:off x="6286500" y="3653130"/>
          <a:ext cx="1142999" cy="1142999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A8359-C8C4-439A-9F6B-BD992EA40657}">
      <dsp:nvSpPr>
        <dsp:cNvPr id="0" name=""/>
        <dsp:cNvSpPr/>
      </dsp:nvSpPr>
      <dsp:spPr>
        <a:xfrm>
          <a:off x="7429500" y="3650273"/>
          <a:ext cx="1714500" cy="1142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Информационный портал об ОРВ </a:t>
          </a: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orv.gov.ru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29500" y="3650273"/>
        <a:ext cx="1714500" cy="1142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0.40803</cdr:x>
      <cdr:y>0.28948</cdr:y>
    </cdr:from>
    <cdr:to>
      <cdr:x>0.50959</cdr:x>
      <cdr:y>0.43714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4029" y="1792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0.40004</cdr:x>
      <cdr:y>0.25581</cdr:y>
    </cdr:from>
    <cdr:to>
      <cdr:x>0.48001</cdr:x>
      <cdr:y>0.37209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2021" y="1584176"/>
          <a:ext cx="72008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20,5 %</a:t>
          </a:r>
          <a:endParaRPr lang="ru-RU" sz="16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0.66394</cdr:x>
      <cdr:y>0.36047</cdr:y>
    </cdr:from>
    <cdr:to>
      <cdr:x>0.76549</cdr:x>
      <cdr:y>0.50812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78285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0.67994</cdr:x>
      <cdr:y>0.34912</cdr:y>
    </cdr:from>
    <cdr:to>
      <cdr:x>0.81348</cdr:x>
      <cdr:y>0.55463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22301" y="2161982"/>
          <a:ext cx="1202432" cy="127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37,5 %</a:t>
          </a:r>
          <a:endParaRPr lang="ru-RU" sz="16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0.44002</cdr:x>
      <cdr:y>0.54651</cdr:y>
    </cdr:from>
    <cdr:to>
      <cdr:x>0.54157</cdr:x>
      <cdr:y>0.71743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2061" y="3384376"/>
          <a:ext cx="914400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35 %</a:t>
          </a:r>
          <a:endParaRPr lang="ru-RU" sz="16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0.2321</cdr:x>
      <cdr:y>0.34912</cdr:y>
    </cdr:from>
    <cdr:to>
      <cdr:x>0.38163</cdr:x>
      <cdr:y>0.53138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89853" y="2161982"/>
          <a:ext cx="1346448" cy="1128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7 %</a:t>
          </a:r>
          <a:endParaRPr lang="ru-RU" sz="1600" b="1" dirty="0">
            <a:solidFill>
              <a:schemeClr val="bg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0.61072</cdr:x>
      <cdr:y>0.00769</cdr:y>
    </cdr:from>
    <cdr:to>
      <cdr:x>0.83802</cdr:x>
      <cdr:y>0.11308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5013342" y="40423"/>
          <a:ext cx="1865896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Высший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уровень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»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(38 субъектов РФ)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0.64035</cdr:x>
      <cdr:y>0.46221</cdr:y>
    </cdr:from>
    <cdr:to>
      <cdr:x>0.93673</cdr:x>
      <cdr:y>0.61741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256584" y="2429646"/>
          <a:ext cx="2432950" cy="815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38 место из 85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0.29825</cdr:x>
      <cdr:y>0.06849</cdr:y>
    </cdr:from>
    <cdr:to>
      <cdr:x>0.40351</cdr:x>
      <cdr:y>0.16438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2448272" y="360040"/>
          <a:ext cx="864096" cy="50405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0.68421</cdr:x>
      <cdr:y>0.09589</cdr:y>
    </cdr:from>
    <cdr:to>
      <cdr:x>0.74561</cdr:x>
      <cdr:y>0.17025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5616624" y="504056"/>
          <a:ext cx="504056" cy="39088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0.64912</cdr:x>
      <cdr:y>0.2707</cdr:y>
    </cdr:from>
    <cdr:to>
      <cdr:x>0.75752</cdr:x>
      <cdr:y>0.44229</cdr:y>
    </cdr:to>
    <cdr:pic>
      <cdr:nvPicPr>
        <cdr:cNvPr id="6" name="Picture 3" descr="D:\Мои документы\Изображения\gerb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328592" y="1422952"/>
          <a:ext cx="889813" cy="9019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>
          <a:softEdge rad="76200"/>
        </a:effectLst>
      </cdr:spPr>
    </cdr:pic>
  </cdr:relSizeAnchor>
  <cdr:relSizeAnchor xmlns:cdr="http://schemas.openxmlformats.org/drawingml/2006/chartDrawing">
    <cdr:from>
      <cdr:x>0.01978</cdr:x>
      <cdr:y>0.73973</cdr:y>
    </cdr:from>
    <cdr:to>
      <cdr:x>0.2561</cdr:x>
      <cdr:y>0.84512</cdr:y>
    </cdr:to>
    <cdr:sp macro="" textlink="">
      <cdr:nvSpPr>
        <cdr:cNvPr id="10" name="TextBox 4"/>
        <cdr:cNvSpPr txBox="1"/>
      </cdr:nvSpPr>
      <cdr:spPr>
        <a:xfrm xmlns:a="http://schemas.openxmlformats.org/drawingml/2006/main">
          <a:off x="162360" y="3888453"/>
          <a:ext cx="1939955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Хороший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уровень»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(38 субъектов РФ)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0.34211</cdr:x>
      <cdr:y>0.18736</cdr:y>
    </cdr:to>
    <cdr:sp macro="" textlink="">
      <cdr:nvSpPr>
        <cdr:cNvPr id="11" name="TextBox 4"/>
        <cdr:cNvSpPr txBox="1"/>
      </cdr:nvSpPr>
      <cdr:spPr>
        <a:xfrm xmlns:a="http://schemas.openxmlformats.org/drawingml/2006/main">
          <a:off x="0" y="0"/>
          <a:ext cx="2808351" cy="9848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«Удовлетворительный» 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 «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Неудовлетворительный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»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уровни</a:t>
          </a:r>
        </a:p>
        <a:p xmlns:a="http://schemas.openxmlformats.org/drawingml/2006/main">
          <a:pPr algn="ctr"/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400" b="1" i="1" dirty="0">
              <a:latin typeface="Times New Roman" pitchFamily="18" charset="0"/>
              <a:cs typeface="Times New Roman" pitchFamily="18" charset="0"/>
            </a:rPr>
            <a:t>9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субъектов РФ)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0.17544</cdr:x>
      <cdr:y>0.64384</cdr:y>
    </cdr:from>
    <cdr:to>
      <cdr:x>0.24561</cdr:x>
      <cdr:y>0.75342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440160" y="3384376"/>
          <a:ext cx="576064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6.jpe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5.png"/><Relationship Id="rId5" Type="http://schemas.openxmlformats.org/officeDocument/2006/relationships/diagramData" Target="../diagrams/data2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2.xml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3356992"/>
            <a:ext cx="9144000" cy="387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09456"/>
            <a:ext cx="504056" cy="57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73790" y="908720"/>
            <a:ext cx="7770618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ДОКЛАД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 ПРОВЕДЕНИИ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КАМЧАТСКОМ КРАЕ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ОЦЕНКИ РЕГУЛИРУЮЩЕГО ВОЗДЕЙСТВИЯ </a:t>
            </a: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 2015 ГОД</a:t>
            </a:r>
            <a:endParaRPr lang="ru-RU" sz="40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9" y="209456"/>
            <a:ext cx="683568" cy="62725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774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4725145"/>
            <a:ext cx="914400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закрепление 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процедуры ОРВ на территории Камчатского края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90181220"/>
              </p:ext>
            </p:extLst>
          </p:nvPr>
        </p:nvGraphicFramePr>
        <p:xfrm>
          <a:off x="140076" y="620688"/>
          <a:ext cx="887588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18" y="42893"/>
            <a:ext cx="683568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729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4581129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Информационно-методическое сопровождение процедуры ОРВ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005"/>
            <a:ext cx="576064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75931337"/>
              </p:ext>
            </p:extLst>
          </p:nvPr>
        </p:nvGraphicFramePr>
        <p:xfrm>
          <a:off x="36402" y="620688"/>
          <a:ext cx="9107597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829" y="1052736"/>
            <a:ext cx="2160240" cy="15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D:\Мои документы\Рабочий стол\Мои документы\Методические рекомендации\Семинар сентябрь\logo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0366" y="3501008"/>
            <a:ext cx="151533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0" descr="http://www.bishelp.ru/upload/iblock/a01/flagi250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84167" y="4779014"/>
            <a:ext cx="100811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d:\Мои документы\Рабочий стол\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79712" y="3879757"/>
            <a:ext cx="1009842" cy="112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d:\Мои документы\Рабочий стол\АСК1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3568" y="4872522"/>
            <a:ext cx="1368152" cy="12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37012"/>
            <a:ext cx="1296144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884368" y="3451931"/>
            <a:ext cx="855679" cy="142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8169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4581129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Информационно-методическое сопровождение процедуры ОРВ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432048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893"/>
            <a:ext cx="654088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93348758"/>
              </p:ext>
            </p:extLst>
          </p:nvPr>
        </p:nvGraphicFramePr>
        <p:xfrm>
          <a:off x="0" y="331790"/>
          <a:ext cx="9144000" cy="6409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Блок-схема: альтернативный процесс 9"/>
          <p:cNvSpPr/>
          <p:nvPr/>
        </p:nvSpPr>
        <p:spPr>
          <a:xfrm>
            <a:off x="3203848" y="908720"/>
            <a:ext cx="3240360" cy="86409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процедуры ОРВ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40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4716241"/>
            <a:ext cx="9144000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регулирующего воздействия на муниципальном уровне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18" y="42893"/>
            <a:ext cx="683568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06478" y="836712"/>
            <a:ext cx="8686001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 01.01.2015 процедура ОРВ проектов муниципальных актов и экспертиза действующих муниципальных актов внедрена в административном центре Камчатского края Петропавловск-Камчатском городском округе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67735" y="2060848"/>
            <a:ext cx="7759515" cy="2376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Порядок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проведения оценки регулирующего воздействия муниципальных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нормативных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правовых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актов и Порядок проведения экспертизы муниципальных нормативных правовых актов в Петропавловск-Камчатском городском округе Камчатского края определены: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Решением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Городской Думы Петропавловск-Камчатского городского округа Камчатского края от 30.11.2015 №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369-нд;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Решением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Городской Думы Петропавловск-Камчатского городского округа Камчатского края от 30.11.2015 №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370-нд; </a:t>
            </a:r>
          </a:p>
          <a:p>
            <a:pPr lvl="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остановлением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администрации Петропавловск-Камчатского городского округа от 26.11.2015 №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2648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6120" y="1844824"/>
            <a:ext cx="1773233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Нормативная правовая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база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73524" y="4716241"/>
            <a:ext cx="770485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айт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Администрации Петропавловск-Камчатского городского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округа -</a:t>
            </a: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app.pkgo.ru/npa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Сайт Городской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Думы Петропавловск-Камчатского городского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округа - </a:t>
            </a: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duma.pkgo.ru/sub/ocenka_reguliruyuwego_vozdejstviya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31595" y="4578968"/>
            <a:ext cx="1773233" cy="57606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19055" y="6095289"/>
            <a:ext cx="7724745" cy="5494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В Петропавловск-Камчатском городском округе процедура ОРВ проведена в отношении 35 проектов актов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6479" y="5793728"/>
            <a:ext cx="1773233" cy="66282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деятельность за 2015 год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36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4581129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Практическая деятельность по проведению ОРВ в Камчатском крае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18" y="42893"/>
            <a:ext cx="683568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 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201322" y="3292825"/>
            <a:ext cx="3744416" cy="15684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1 - по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упрощенной форме, предложенной Методическими рекомендациями Минэкономразвития России от 26.03.2014 № 159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01322" y="5085184"/>
            <a:ext cx="3744415" cy="15841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4 - содержат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рекомендации к разработчикам по снижению регуляторной нагрузки для субъектов предпринимательской и инвестиционной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51249" y="2129371"/>
            <a:ext cx="4240257" cy="8675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Подготовлены заключения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 результатах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ОРВ </a:t>
            </a: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отношении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72 актов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71600" y="757153"/>
            <a:ext cx="6984776" cy="43959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2015 году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ОРВ проведена в отношении 75 актов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889285" y="5877272"/>
            <a:ext cx="312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662150" y="4365104"/>
            <a:ext cx="3754920" cy="20882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ринято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решение об отказе от разработки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акта,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устанавливающего запрет на привлечение иностранных граждан в сфере рыболовства, рыбоводства и предоставления услуг в этих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областях, в связи с негативной реакцией представителей бизнеса</a:t>
            </a:r>
            <a:endParaRPr lang="ru-RU" sz="14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62150" y="2068460"/>
            <a:ext cx="3721093" cy="20086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Рассмотрено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более 150 предложений и замечаний к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актам,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поступивших в рамках публичных консультаций, 40 % из которых учтены, а акты доработаны с учетом предложений участников публичных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консультаций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751249" y="1362083"/>
            <a:ext cx="4194489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Уполномоченным органом: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88755" y="1362083"/>
            <a:ext cx="4194489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Разработчиками: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4869529" y="4077072"/>
            <a:ext cx="312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889285" y="2996953"/>
            <a:ext cx="0" cy="2880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320366" y="1819283"/>
            <a:ext cx="5875" cy="391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20366" y="5733257"/>
            <a:ext cx="312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50113" y="3212976"/>
            <a:ext cx="312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660872" y="1852436"/>
            <a:ext cx="0" cy="276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982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" y="4581129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505786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Количественный состав заключений по результатам ОРВ  в зависимости от сферы правового регулирования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18" y="42893"/>
            <a:ext cx="683568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 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77328641"/>
              </p:ext>
            </p:extLst>
          </p:nvPr>
        </p:nvGraphicFramePr>
        <p:xfrm>
          <a:off x="105883" y="620688"/>
          <a:ext cx="900424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81340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3744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Количественный состав заключений по результатам ОРВ  в зависимости от сферы регулирования предпринимательской деятельности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18" y="42893"/>
            <a:ext cx="683568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 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386819297"/>
              </p:ext>
            </p:extLst>
          </p:nvPr>
        </p:nvGraphicFramePr>
        <p:xfrm>
          <a:off x="-56336" y="1196752"/>
          <a:ext cx="914400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25489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3744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14902"/>
            <a:ext cx="7848872" cy="433778"/>
          </a:xfrm>
          <a:prstGeom prst="rect">
            <a:avLst/>
          </a:prstGeom>
          <a:solidFill>
            <a:srgbClr val="79BEED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Рейтинг качества осуществления ОРВ и экспертизы в субъектах РФ на 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герб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4902"/>
            <a:ext cx="522952" cy="50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Мои документы\10409751_821161071274403_1512518395068684578_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991"/>
            <a:ext cx="667030" cy="57779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 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93345060"/>
              </p:ext>
            </p:extLst>
          </p:nvPr>
        </p:nvGraphicFramePr>
        <p:xfrm>
          <a:off x="6016" y="1196751"/>
          <a:ext cx="9144001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018976107"/>
              </p:ext>
            </p:extLst>
          </p:nvPr>
        </p:nvGraphicFramePr>
        <p:xfrm>
          <a:off x="467544" y="836712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11129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875</TotalTime>
  <Words>743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Лапицкая Виктория Валерьевна</dc:creator>
  <cp:lastModifiedBy>Лапицкая Виктория Валерьевна</cp:lastModifiedBy>
  <cp:revision>85</cp:revision>
  <cp:lastPrinted>2016-01-13T00:28:11Z</cp:lastPrinted>
  <dcterms:created xsi:type="dcterms:W3CDTF">2015-08-17T22:25:18Z</dcterms:created>
  <dcterms:modified xsi:type="dcterms:W3CDTF">2016-03-10T22:40:23Z</dcterms:modified>
</cp:coreProperties>
</file>