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1" r:id="rId2"/>
    <p:sldId id="273" r:id="rId3"/>
    <p:sldId id="307" r:id="rId4"/>
    <p:sldId id="308" r:id="rId5"/>
    <p:sldId id="309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310" r:id="rId14"/>
    <p:sldId id="311" r:id="rId15"/>
    <p:sldId id="286" r:id="rId16"/>
    <p:sldId id="285" r:id="rId17"/>
    <p:sldId id="287" r:id="rId18"/>
    <p:sldId id="288" r:id="rId19"/>
    <p:sldId id="289" r:id="rId20"/>
    <p:sldId id="290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1CEA"/>
    <a:srgbClr val="660033"/>
    <a:srgbClr val="86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42B9F-908E-42D2-B7AC-E16692FDA825}" type="doc">
      <dgm:prSet loTypeId="urn:microsoft.com/office/officeart/2005/8/layout/vList2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A6960A66-1E63-40CA-8D2B-6DB47708192C}">
      <dgm:prSet custT="1"/>
      <dgm:spPr/>
      <dgm:t>
        <a:bodyPr/>
        <a:lstStyle/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В акции приняли участие: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Представители общественных организаций -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47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,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Учреждения и организации –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65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,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Коммерческие организации -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19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, из них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Индивидуальные предприниматели –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9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.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E895052-6A20-47E9-BCA2-760C944BC772}" type="parTrans" cxnId="{362A1F0E-44BE-41D4-9F68-EEB1138BA6F1}">
      <dgm:prSet/>
      <dgm:spPr/>
      <dgm:t>
        <a:bodyPr/>
        <a:lstStyle/>
        <a:p>
          <a:endParaRPr lang="ru-RU"/>
        </a:p>
      </dgm:t>
    </dgm:pt>
    <dgm:pt modelId="{85B263D6-A9A9-44E3-B735-741F8950816E}" type="sibTrans" cxnId="{362A1F0E-44BE-41D4-9F68-EEB1138BA6F1}">
      <dgm:prSet/>
      <dgm:spPr/>
      <dgm:t>
        <a:bodyPr/>
        <a:lstStyle/>
        <a:p>
          <a:endParaRPr lang="ru-RU"/>
        </a:p>
      </dgm:t>
    </dgm:pt>
    <dgm:pt modelId="{2DB2936E-54EE-4DF3-863A-C6A1D02F383C}" type="pres">
      <dgm:prSet presAssocID="{6B242B9F-908E-42D2-B7AC-E16692FDA8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20E3FF-DFDD-4C07-875D-C40C12A69256}" type="pres">
      <dgm:prSet presAssocID="{A6960A66-1E63-40CA-8D2B-6DB47708192C}" presName="parentText" presStyleLbl="node1" presStyleIdx="0" presStyleCnt="1" custScaleY="939524" custLinFactY="67314" custLinFactNeighborX="-63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9BAB7F-3DF7-413B-987B-4C8EF08AB018}" type="presOf" srcId="{A6960A66-1E63-40CA-8D2B-6DB47708192C}" destId="{C420E3FF-DFDD-4C07-875D-C40C12A69256}" srcOrd="0" destOrd="0" presId="urn:microsoft.com/office/officeart/2005/8/layout/vList2"/>
    <dgm:cxn modelId="{362A1F0E-44BE-41D4-9F68-EEB1138BA6F1}" srcId="{6B242B9F-908E-42D2-B7AC-E16692FDA825}" destId="{A6960A66-1E63-40CA-8D2B-6DB47708192C}" srcOrd="0" destOrd="0" parTransId="{4E895052-6A20-47E9-BCA2-760C944BC772}" sibTransId="{85B263D6-A9A9-44E3-B735-741F8950816E}"/>
    <dgm:cxn modelId="{7386B9AA-E9FA-47CC-9800-34D24F238B13}" type="presOf" srcId="{6B242B9F-908E-42D2-B7AC-E16692FDA825}" destId="{2DB2936E-54EE-4DF3-863A-C6A1D02F383C}" srcOrd="0" destOrd="0" presId="urn:microsoft.com/office/officeart/2005/8/layout/vList2"/>
    <dgm:cxn modelId="{7E27DDBF-9389-4B3B-A33D-42898B8B4E44}" type="presParOf" srcId="{2DB2936E-54EE-4DF3-863A-C6A1D02F383C}" destId="{C420E3FF-DFDD-4C07-875D-C40C12A692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242B9F-908E-42D2-B7AC-E16692FDA825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6960A66-1E63-40CA-8D2B-6DB47708192C}">
      <dgm:prSet custT="1"/>
      <dgm:spPr/>
      <dgm:t>
        <a:bodyPr/>
        <a:lstStyle/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Проведено мероприятий -  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187</a:t>
          </a:r>
          <a:r>
            <a:rPr lang="ru-RU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 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Приняли участие - 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39 288 </a:t>
          </a:r>
          <a:r>
            <a:rPr lang="ru-RU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человек 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Привлечено добровольцев - 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3 878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</dgm:t>
    </dgm:pt>
    <dgm:pt modelId="{85B263D6-A9A9-44E3-B735-741F8950816E}" type="sibTrans" cxnId="{362A1F0E-44BE-41D4-9F68-EEB1138BA6F1}">
      <dgm:prSet/>
      <dgm:spPr/>
      <dgm:t>
        <a:bodyPr/>
        <a:lstStyle/>
        <a:p>
          <a:endParaRPr lang="ru-RU"/>
        </a:p>
      </dgm:t>
    </dgm:pt>
    <dgm:pt modelId="{4E895052-6A20-47E9-BCA2-760C944BC772}" type="parTrans" cxnId="{362A1F0E-44BE-41D4-9F68-EEB1138BA6F1}">
      <dgm:prSet/>
      <dgm:spPr/>
      <dgm:t>
        <a:bodyPr/>
        <a:lstStyle/>
        <a:p>
          <a:endParaRPr lang="ru-RU"/>
        </a:p>
      </dgm:t>
    </dgm:pt>
    <dgm:pt modelId="{2DB2936E-54EE-4DF3-863A-C6A1D02F383C}" type="pres">
      <dgm:prSet presAssocID="{6B242B9F-908E-42D2-B7AC-E16692FDA8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20E3FF-DFDD-4C07-875D-C40C12A69256}" type="pres">
      <dgm:prSet presAssocID="{A6960A66-1E63-40CA-8D2B-6DB47708192C}" presName="parentText" presStyleLbl="node1" presStyleIdx="0" presStyleCnt="1" custScaleY="664807" custLinFactNeighborY="-474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98D612-BFC6-49AB-B657-BD9D6CBF5358}" type="presOf" srcId="{6B242B9F-908E-42D2-B7AC-E16692FDA825}" destId="{2DB2936E-54EE-4DF3-863A-C6A1D02F383C}" srcOrd="0" destOrd="0" presId="urn:microsoft.com/office/officeart/2005/8/layout/vList2"/>
    <dgm:cxn modelId="{B9C65A21-0FF1-445D-85A0-3DFD5012B520}" type="presOf" srcId="{A6960A66-1E63-40CA-8D2B-6DB47708192C}" destId="{C420E3FF-DFDD-4C07-875D-C40C12A69256}" srcOrd="0" destOrd="0" presId="urn:microsoft.com/office/officeart/2005/8/layout/vList2"/>
    <dgm:cxn modelId="{362A1F0E-44BE-41D4-9F68-EEB1138BA6F1}" srcId="{6B242B9F-908E-42D2-B7AC-E16692FDA825}" destId="{A6960A66-1E63-40CA-8D2B-6DB47708192C}" srcOrd="0" destOrd="0" parTransId="{4E895052-6A20-47E9-BCA2-760C944BC772}" sibTransId="{85B263D6-A9A9-44E3-B735-741F8950816E}"/>
    <dgm:cxn modelId="{2399DCD0-D5EA-42F6-89D6-002035B66787}" type="presParOf" srcId="{2DB2936E-54EE-4DF3-863A-C6A1D02F383C}" destId="{C420E3FF-DFDD-4C07-875D-C40C12A692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242B9F-908E-42D2-B7AC-E16692FDA825}" type="doc">
      <dgm:prSet loTypeId="urn:microsoft.com/office/officeart/2005/8/layout/vList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6960A66-1E63-40CA-8D2B-6DB47708192C}">
      <dgm:prSet custT="1"/>
      <dgm:spPr/>
      <dgm:t>
        <a:bodyPr/>
        <a:lstStyle/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>
              <a:latin typeface="Century Gothic" pitchFamily="34" charset="0"/>
            </a:rPr>
            <a:t>- </a:t>
          </a:r>
          <a:r>
            <a:rPr lang="ru-RU" sz="1800" dirty="0" smtClean="0">
              <a:latin typeface="Century Gothic" pitchFamily="34" charset="0"/>
            </a:rPr>
            <a:t>дети, находящиеся в трудной жизненной ситуации - 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1 667   </a:t>
          </a:r>
          <a:r>
            <a:rPr lang="ru-RU" sz="1800" dirty="0" smtClean="0">
              <a:latin typeface="Century Gothic" pitchFamily="34" charset="0"/>
            </a:rPr>
            <a:t>в том числе: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Century Gothic" pitchFamily="34" charset="0"/>
            </a:rPr>
            <a:t>дети с ограниченными возможностями здоровья-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494</a:t>
          </a:r>
          <a:r>
            <a:rPr lang="ru-RU" sz="1800" dirty="0" smtClean="0">
              <a:latin typeface="Century Gothic" pitchFamily="34" charset="0"/>
            </a:rPr>
            <a:t> ,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Century Gothic" pitchFamily="34" charset="0"/>
            </a:rPr>
            <a:t> дети, находящиеся  в конфликте с законом)-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203</a:t>
          </a:r>
          <a:r>
            <a:rPr lang="ru-RU" sz="1800" dirty="0" smtClean="0">
              <a:latin typeface="Century Gothic" pitchFamily="34" charset="0"/>
            </a:rPr>
            <a:t>;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Century Gothic" pitchFamily="34" charset="0"/>
            </a:rPr>
            <a:t>- семьи с детьми, находящиеся в трудной жизненной ситуации-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576</a:t>
          </a:r>
          <a:r>
            <a:rPr lang="ru-RU" sz="2000" b="0" dirty="0" smtClean="0">
              <a:effectLst/>
              <a:latin typeface="Century Gothic" pitchFamily="34" charset="0"/>
            </a:rPr>
            <a:t>;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Century Gothic" pitchFamily="34" charset="0"/>
            </a:rPr>
            <a:t>- выпускники учреждений для детей-сирот и детей, оставшихся без попечения родителей -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22</a:t>
          </a:r>
          <a:r>
            <a:rPr lang="ru-RU" sz="1800" dirty="0" smtClean="0">
              <a:latin typeface="Century Gothic" pitchFamily="34" charset="0"/>
            </a:rPr>
            <a:t>;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Century Gothic" pitchFamily="34" charset="0"/>
            </a:rPr>
            <a:t>- семьи, принявшие на воспитание детей-сирот и детей, оставшихся без попечения родителей  -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33</a:t>
          </a:r>
          <a:r>
            <a:rPr lang="ru-RU" sz="1800" dirty="0" smtClean="0">
              <a:latin typeface="Century Gothic" pitchFamily="34" charset="0"/>
            </a:rPr>
            <a:t>;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Century Gothic" pitchFamily="34" charset="0"/>
            </a:rPr>
            <a:t>- молодые и неполные семьи с детьми -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333</a:t>
          </a:r>
          <a:r>
            <a:rPr lang="ru-RU" sz="1800" dirty="0" smtClean="0">
              <a:latin typeface="Century Gothic" pitchFamily="34" charset="0"/>
            </a:rPr>
            <a:t>;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Century Gothic" pitchFamily="34" charset="0"/>
            </a:rPr>
            <a:t>- многодетные семьи –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686.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</dgm:t>
    </dgm:pt>
    <dgm:pt modelId="{4E895052-6A20-47E9-BCA2-760C944BC772}" type="parTrans" cxnId="{362A1F0E-44BE-41D4-9F68-EEB1138BA6F1}">
      <dgm:prSet/>
      <dgm:spPr/>
      <dgm:t>
        <a:bodyPr/>
        <a:lstStyle/>
        <a:p>
          <a:endParaRPr lang="ru-RU"/>
        </a:p>
      </dgm:t>
    </dgm:pt>
    <dgm:pt modelId="{85B263D6-A9A9-44E3-B735-741F8950816E}" type="sibTrans" cxnId="{362A1F0E-44BE-41D4-9F68-EEB1138BA6F1}">
      <dgm:prSet/>
      <dgm:spPr/>
      <dgm:t>
        <a:bodyPr/>
        <a:lstStyle/>
        <a:p>
          <a:endParaRPr lang="ru-RU"/>
        </a:p>
      </dgm:t>
    </dgm:pt>
    <dgm:pt modelId="{2DB2936E-54EE-4DF3-863A-C6A1D02F383C}" type="pres">
      <dgm:prSet presAssocID="{6B242B9F-908E-42D2-B7AC-E16692FDA8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20E3FF-DFDD-4C07-875D-C40C12A69256}" type="pres">
      <dgm:prSet presAssocID="{A6960A66-1E63-40CA-8D2B-6DB47708192C}" presName="parentText" presStyleLbl="node1" presStyleIdx="0" presStyleCnt="1" custScaleY="939524" custLinFactNeighborX="-2643" custLinFactNeighborY="-4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2A1F0E-44BE-41D4-9F68-EEB1138BA6F1}" srcId="{6B242B9F-908E-42D2-B7AC-E16692FDA825}" destId="{A6960A66-1E63-40CA-8D2B-6DB47708192C}" srcOrd="0" destOrd="0" parTransId="{4E895052-6A20-47E9-BCA2-760C944BC772}" sibTransId="{85B263D6-A9A9-44E3-B735-741F8950816E}"/>
    <dgm:cxn modelId="{F9A3CA30-5ED2-481F-9C22-A029F3F2768B}" type="presOf" srcId="{6B242B9F-908E-42D2-B7AC-E16692FDA825}" destId="{2DB2936E-54EE-4DF3-863A-C6A1D02F383C}" srcOrd="0" destOrd="0" presId="urn:microsoft.com/office/officeart/2005/8/layout/vList2"/>
    <dgm:cxn modelId="{F4EE4AF9-5D00-4BEC-879E-9A6843553DB5}" type="presOf" srcId="{A6960A66-1E63-40CA-8D2B-6DB47708192C}" destId="{C420E3FF-DFDD-4C07-875D-C40C12A69256}" srcOrd="0" destOrd="0" presId="urn:microsoft.com/office/officeart/2005/8/layout/vList2"/>
    <dgm:cxn modelId="{760FC4C8-230F-41C9-BD6F-D5EA7648BA3C}" type="presParOf" srcId="{2DB2936E-54EE-4DF3-863A-C6A1D02F383C}" destId="{C420E3FF-DFDD-4C07-875D-C40C12A692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0E3FF-DFDD-4C07-875D-C40C12A69256}">
      <dsp:nvSpPr>
        <dsp:cNvPr id="0" name=""/>
        <dsp:cNvSpPr/>
      </dsp:nvSpPr>
      <dsp:spPr>
        <a:xfrm>
          <a:off x="0" y="3566"/>
          <a:ext cx="7056784" cy="3648321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В акции приняли участие: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Представители общественных организаций -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47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,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Учреждения и организации –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65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,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Коммерческие организации -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19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, из них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Индивидуальные предприниматели –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9</a:t>
          </a: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.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8096" y="181662"/>
        <a:ext cx="6700592" cy="3292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0E3FF-DFDD-4C07-875D-C40C12A69256}">
      <dsp:nvSpPr>
        <dsp:cNvPr id="0" name=""/>
        <dsp:cNvSpPr/>
      </dsp:nvSpPr>
      <dsp:spPr>
        <a:xfrm>
          <a:off x="0" y="176170"/>
          <a:ext cx="6912768" cy="35744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rPr>
            <a:t>Проведено мероприятий -  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187</a:t>
          </a:r>
          <a:r>
            <a:rPr lang="ru-RU" sz="2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 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Приняли участие - 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39 288 </a:t>
          </a:r>
          <a:r>
            <a:rPr lang="ru-RU" sz="2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человек 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Привлечено добровольцев - 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3 878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</dsp:txBody>
      <dsp:txXfrm>
        <a:off x="174493" y="350663"/>
        <a:ext cx="6563782" cy="32255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0E3FF-DFDD-4C07-875D-C40C12A69256}">
      <dsp:nvSpPr>
        <dsp:cNvPr id="0" name=""/>
        <dsp:cNvSpPr/>
      </dsp:nvSpPr>
      <dsp:spPr>
        <a:xfrm>
          <a:off x="0" y="0"/>
          <a:ext cx="7858180" cy="45675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entury Gothic" pitchFamily="34" charset="0"/>
            </a:rPr>
            <a:t>- </a:t>
          </a:r>
          <a:r>
            <a:rPr lang="ru-RU" sz="1800" kern="1200" dirty="0" smtClean="0">
              <a:latin typeface="Century Gothic" pitchFamily="34" charset="0"/>
            </a:rPr>
            <a:t>дети, находящиеся в трудной жизненной ситуации - 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1 667   </a:t>
          </a:r>
          <a:r>
            <a:rPr lang="ru-RU" sz="1800" kern="1200" dirty="0" smtClean="0">
              <a:latin typeface="Century Gothic" pitchFamily="34" charset="0"/>
            </a:rPr>
            <a:t>в том числе: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itchFamily="34" charset="0"/>
            </a:rPr>
            <a:t>дети с ограниченными возможностями здоровья-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494</a:t>
          </a:r>
          <a:r>
            <a:rPr lang="ru-RU" sz="1800" kern="1200" dirty="0" smtClean="0">
              <a:latin typeface="Century Gothic" pitchFamily="34" charset="0"/>
            </a:rPr>
            <a:t> ,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itchFamily="34" charset="0"/>
            </a:rPr>
            <a:t> дети, находящиеся  в конфликте с законом)-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203</a:t>
          </a:r>
          <a:r>
            <a:rPr lang="ru-RU" sz="1800" kern="1200" dirty="0" smtClean="0">
              <a:latin typeface="Century Gothic" pitchFamily="34" charset="0"/>
            </a:rPr>
            <a:t>;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itchFamily="34" charset="0"/>
            </a:rPr>
            <a:t>- семьи с детьми, находящиеся в трудной жизненной ситуации-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576</a:t>
          </a:r>
          <a:r>
            <a:rPr lang="ru-RU" sz="2000" b="0" kern="1200" dirty="0" smtClean="0">
              <a:effectLst/>
              <a:latin typeface="Century Gothic" pitchFamily="34" charset="0"/>
            </a:rPr>
            <a:t>;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itchFamily="34" charset="0"/>
            </a:rPr>
            <a:t>- выпускники учреждений для детей-сирот и детей, оставшихся без попечения родителей -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22</a:t>
          </a:r>
          <a:r>
            <a:rPr lang="ru-RU" sz="1800" kern="1200" dirty="0" smtClean="0">
              <a:latin typeface="Century Gothic" pitchFamily="34" charset="0"/>
            </a:rPr>
            <a:t>;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itchFamily="34" charset="0"/>
            </a:rPr>
            <a:t>- семьи, принявшие на воспитание детей-сирот и детей, оставшихся без попечения родителей  -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33</a:t>
          </a:r>
          <a:r>
            <a:rPr lang="ru-RU" sz="1800" kern="1200" dirty="0" smtClean="0">
              <a:latin typeface="Century Gothic" pitchFamily="34" charset="0"/>
            </a:rPr>
            <a:t>;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itchFamily="34" charset="0"/>
            </a:rPr>
            <a:t>- молодые и неполные семьи с детьми -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333</a:t>
          </a:r>
          <a:r>
            <a:rPr lang="ru-RU" sz="1800" kern="1200" dirty="0" smtClean="0">
              <a:latin typeface="Century Gothic" pitchFamily="34" charset="0"/>
            </a:rPr>
            <a:t>;</a:t>
          </a:r>
        </a:p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Gothic" pitchFamily="34" charset="0"/>
            </a:rPr>
            <a:t>- многодетные семьи –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686.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  <a:cs typeface="Times New Roman" pitchFamily="18" charset="0"/>
          </a:endParaRPr>
        </a:p>
      </dsp:txBody>
      <dsp:txXfrm>
        <a:off x="222970" y="222970"/>
        <a:ext cx="7412240" cy="4121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10AF7D-AFB1-472B-8876-31A8EE8959E3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151882-3549-41EB-94C4-C5AFFCE484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7232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57F0EA-3428-4ED8-93C4-461427AA648B}" type="slidenum">
              <a:rPr lang="ru-RU" altLang="ru-RU"/>
              <a:pPr eaLnBrk="1" hangingPunct="1"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284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8B828-1D9E-4DEB-B638-48FFA7933C3B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17E72-A962-4ABF-A343-494DAF150E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77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D8532-B467-4EA3-B2ED-87B5EF926FDE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E08E6-735C-4F72-B538-776C162882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849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17104-A7E5-41BE-8628-9BEBF21761B2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4F13B-F599-4881-9F6D-5ACBFF41AE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988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AD4E-6E4C-47D7-8A8B-AA3A845C4C8E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9359F-38D8-49D9-8EB7-BF7089132E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793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65D82-E903-4678-B697-AFDC3D556F77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59652-3212-4C3E-9F34-124691613E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414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2C893-9356-4548-811A-3B8C5E36C83A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43F78-9A0E-49D7-99C3-420E5793DF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263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A581B-52ED-4826-93A2-E92A1274DD39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4C2DA-B0D7-4D64-8CA1-4F540D84B0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693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568A0-AC43-455D-8EA5-E8334BFBE91D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B89B6-F989-49AD-9234-445AB791BF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530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084DE-90BA-4D4C-B59E-8A6FC2DCACF9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ADE1C-625B-45AF-B692-D2492D0EE5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965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4995-4058-4A44-AE74-FFB718BB2440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C3C37-476C-471C-BCAF-D954ACF9BF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02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0B00-1CDE-41B1-A9D3-F0810ACDCF53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3A9F0-7ACC-4AE3-8AFD-20EDC0D89C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816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9CDE5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5B1A2A-D978-4C7A-8B32-1CC517111B60}" type="datetimeFigureOut">
              <a:rPr lang="ru-RU"/>
              <a:pPr>
                <a:defRPr/>
              </a:pPr>
              <a:t>30.07.2014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161281E-FB42-477F-8484-766D00DC4F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png"/><Relationship Id="rId7" Type="http://schemas.openxmlformats.org/officeDocument/2006/relationships/hyperlink" Target="http://pkgo.ru/uploads/posts/2014-06/1401669526_dsc_0355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hyperlink" Target="http://pkgo.ru/uploads/posts/2014-06/1401669491_dsc_0383.jpg" TargetMode="Externa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0063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4" y="2786058"/>
            <a:ext cx="7286646" cy="4071942"/>
          </a:xfrm>
          <a:gradFill>
            <a:gsLst>
              <a:gs pos="16000">
                <a:srgbClr val="00B0F0">
                  <a:alpha val="46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5000000" scaled="0"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Об итогах проведения акции «Добровольцы - детям»</a:t>
            </a:r>
            <a:br>
              <a:rPr lang="ru-RU" sz="3600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</a:br>
            <a:r>
              <a:rPr lang="ru-RU" sz="3600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в Камчатском крае</a:t>
            </a:r>
            <a:br>
              <a:rPr lang="ru-RU" sz="3600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</a:br>
            <a:r>
              <a:rPr lang="ru-RU" sz="3600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haroni" pitchFamily="2" charset="-79"/>
              </a:rPr>
              <a:t>2014 год</a:t>
            </a:r>
            <a:endParaRPr lang="ru-RU" sz="3600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2054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4" descr="_10_20090215_1716956471 2ув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429520" y="214290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50"/>
            <a:ext cx="200025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28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67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9" name="Рисунок 4" descr="_10_20090215_1716956471 2ув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613" y="620713"/>
            <a:ext cx="51546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Благотворительный фонд  «Спаси Жизнь»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9250" y="1125538"/>
            <a:ext cx="5832475" cy="2308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521CEA"/>
            </a:solidFill>
          </a:ln>
          <a:effectLst>
            <a:outerShdw blurRad="419100" dist="444500" dir="2280000" algn="ctr" rotWithShape="0">
              <a:schemeClr val="accent4">
                <a:lumMod val="40000"/>
                <a:lumOff val="6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Было привлечено средств на сумму:</a:t>
            </a: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Амбулаторное жильё –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305.000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 рублей</a:t>
            </a: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Транспортировка крови –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19.000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рублей</a:t>
            </a: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Авиабилеты –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310.807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 рублей</a:t>
            </a: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Лекарство -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330.000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 рублей.</a:t>
            </a: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Дополнительные расходы на проживание и питание, а также на иную социальную помощь подопечным составили –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2.113.000</a:t>
            </a:r>
            <a:r>
              <a:rPr lang="ru-RU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Arial" charset="0"/>
              </a:rPr>
              <a:t>рублей</a:t>
            </a:r>
          </a:p>
        </p:txBody>
      </p:sp>
      <p:sp>
        <p:nvSpPr>
          <p:cNvPr id="11272" name="Прямоугольник 7"/>
          <p:cNvSpPr>
            <a:spLocks noChangeArrowheads="1"/>
          </p:cNvSpPr>
          <p:nvPr/>
        </p:nvSpPr>
        <p:spPr bwMode="auto">
          <a:xfrm>
            <a:off x="3923928" y="3789040"/>
            <a:ext cx="4140771" cy="2586037"/>
          </a:xfrm>
          <a:prstGeom prst="rect">
            <a:avLst/>
          </a:prstGeom>
          <a:gradFill flip="none" rotWithShape="1">
            <a:gsLst>
              <a:gs pos="0">
                <a:srgbClr val="521CEA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>
            <a:outerShdw blurRad="584200" dist="571500" dir="2640000" sx="102000" sy="102000" algn="ctr" rotWithShape="0">
              <a:srgbClr val="7030A0">
                <a:alpha val="67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Мероприятия :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 «Коробка храбрости»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СТОП-Зебра</a:t>
            </a: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 «Мисс и Мистер отделение»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 «Дети помогают детям»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 «Добрый автобус»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 Субботник на бульваре </a:t>
            </a:r>
            <a:r>
              <a:rPr lang="ru-RU" b="1" dirty="0" err="1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Пийпа</a:t>
            </a:r>
            <a:endParaRPr lang="ru-RU" b="1" dirty="0">
              <a:solidFill>
                <a:srgbClr val="002060"/>
              </a:solidFill>
              <a:latin typeface="Century Gothic" pitchFamily="34" charset="0"/>
              <a:cs typeface="Arial" charset="0"/>
            </a:endParaRPr>
          </a:p>
          <a:p>
            <a:pPr>
              <a:buFont typeface="Symbol" pitchFamily="18" charset="2"/>
              <a:buChar char="¾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 «Я не курю»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Arial" charset="0"/>
              </a:rPr>
              <a:t> «Копилка добра»</a:t>
            </a:r>
          </a:p>
        </p:txBody>
      </p:sp>
      <p:pic>
        <p:nvPicPr>
          <p:cNvPr id="11275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9"/>
          <a:stretch>
            <a:fillRect/>
          </a:stretch>
        </p:blipFill>
        <p:spPr bwMode="auto">
          <a:xfrm>
            <a:off x="0" y="3427413"/>
            <a:ext cx="1857375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31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716338"/>
            <a:ext cx="3960813" cy="264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294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фотик\DSC014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549275"/>
            <a:ext cx="3678238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2" descr="D:\фотик\DSC0168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2205038"/>
            <a:ext cx="381635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advClick="0" advTm="2051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фотик\DSC012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3463"/>
            <a:ext cx="3960813" cy="263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18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фотик\DSC018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549275"/>
            <a:ext cx="3462337" cy="230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 descr="D:\фотик\DSC022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1844675"/>
            <a:ext cx="4003675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321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076">
            <a:off x="73025" y="4264025"/>
            <a:ext cx="171291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42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341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538" y="617538"/>
            <a:ext cx="4464050" cy="274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2708275"/>
            <a:ext cx="2609850" cy="348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3213100"/>
            <a:ext cx="3983037" cy="298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021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65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989138"/>
            <a:ext cx="3240087" cy="431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9838" y="1844675"/>
            <a:ext cx="4824412" cy="321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045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\\culture03\CultureLocalDoc\архивъ\2011 год\подари_жизнь и многодетные\Зеленая ленточка\AA0_7000-1.jpg"/>
          <p:cNvPicPr>
            <a:picLocks noChangeAspect="1" noChangeArrowheads="1"/>
          </p:cNvPicPr>
          <p:nvPr/>
        </p:nvPicPr>
        <p:blipFill>
          <a:blip r:embed="rId2"/>
          <a:srcRect l="30556"/>
          <a:stretch>
            <a:fillRect/>
          </a:stretch>
        </p:blipFill>
        <p:spPr bwMode="auto">
          <a:xfrm>
            <a:off x="7092950" y="1700213"/>
            <a:ext cx="1655763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Рисунок 4" descr="_10_20090215_1716956471 2ув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90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713" y="692150"/>
            <a:ext cx="5761037" cy="677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spc="50" dirty="0">
                <a:ln w="11430"/>
                <a:solidFill>
                  <a:srgbClr val="D30F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Координационный центр  защиты  материнства и детства  </a:t>
            </a:r>
            <a:r>
              <a:rPr lang="ru-RU" sz="2000" b="1" i="1" spc="50" dirty="0">
                <a:ln w="11430"/>
                <a:solidFill>
                  <a:srgbClr val="D30F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«Подари жизнь»</a:t>
            </a:r>
            <a:endParaRPr lang="ru-RU" sz="2000" i="1" dirty="0">
              <a:latin typeface="Arial" charset="0"/>
              <a:cs typeface="Arial" charset="0"/>
            </a:endParaRPr>
          </a:p>
        </p:txBody>
      </p:sp>
      <p:pic>
        <p:nvPicPr>
          <p:cNvPr id="7" name="Picture 2" descr="C:\Users\chaykina\Desktop\AA0_35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3716338"/>
            <a:ext cx="3816350" cy="252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2" descr="C:\Users\chaykina\Desktop\AA0_357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2060575"/>
            <a:ext cx="4022725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3779912" y="1628800"/>
            <a:ext cx="325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Акция «Зеленая ленточка»</a:t>
            </a:r>
            <a:endParaRPr lang="ru-RU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048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sveta\Desktop\Бабуляки\DSC09015.JPG"/>
          <p:cNvPicPr>
            <a:picLocks noChangeAspect="1" noChangeArrowheads="1"/>
          </p:cNvPicPr>
          <p:nvPr/>
        </p:nvPicPr>
        <p:blipFill>
          <a:blip r:embed="rId3"/>
          <a:srcRect r="16176"/>
          <a:stretch>
            <a:fillRect/>
          </a:stretch>
        </p:blipFill>
        <p:spPr bwMode="auto">
          <a:xfrm>
            <a:off x="250825" y="3357563"/>
            <a:ext cx="4321175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4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Прямоугольник 5"/>
          <p:cNvSpPr>
            <a:spLocks noChangeArrowheads="1"/>
          </p:cNvSpPr>
          <p:nvPr/>
        </p:nvSpPr>
        <p:spPr bwMode="auto">
          <a:xfrm>
            <a:off x="1908175" y="260350"/>
            <a:ext cx="5400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5CB8"/>
                </a:solidFill>
                <a:latin typeface="Bookman Old Style" panose="02050604050505020204" pitchFamily="18" charset="0"/>
              </a:rPr>
              <a:t>Камчатское региональное отделение партии «Единая Россия»</a:t>
            </a:r>
          </a:p>
        </p:txBody>
      </p:sp>
      <p:sp>
        <p:nvSpPr>
          <p:cNvPr id="17416" name="Прямоугольник 6"/>
          <p:cNvSpPr>
            <a:spLocks noChangeArrowheads="1"/>
          </p:cNvSpPr>
          <p:nvPr/>
        </p:nvSpPr>
        <p:spPr bwMode="auto">
          <a:xfrm>
            <a:off x="2411413" y="1125538"/>
            <a:ext cx="431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i="1">
                <a:solidFill>
                  <a:srgbClr val="002060"/>
                </a:solidFill>
                <a:latin typeface="Bookman Old Style" panose="02050604050505020204" pitchFamily="18" charset="0"/>
              </a:rPr>
              <a:t>АКЦИЯ «БАБУШКИНЫ СЕКРЕТЫ»</a:t>
            </a:r>
          </a:p>
        </p:txBody>
      </p:sp>
      <p:pic>
        <p:nvPicPr>
          <p:cNvPr id="8" name="Picture 10" descr="C:\Users\sveta\Desktop\поделк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4437063"/>
            <a:ext cx="2597150" cy="197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C:\Users\sveta\Desktop\Бабуляки\DSC0905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1989138"/>
            <a:ext cx="2260600" cy="172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2" descr="C:\Users\sveta\Desktop\Бабуляки\DSC09028.JPG"/>
          <p:cNvPicPr>
            <a:picLocks noChangeAspect="1" noChangeArrowheads="1"/>
          </p:cNvPicPr>
          <p:nvPr/>
        </p:nvPicPr>
        <p:blipFill>
          <a:blip r:embed="rId8"/>
          <a:srcRect l="4305" r="5297"/>
          <a:stretch>
            <a:fillRect/>
          </a:stretch>
        </p:blipFill>
        <p:spPr bwMode="auto">
          <a:xfrm>
            <a:off x="4211638" y="1557338"/>
            <a:ext cx="4537075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042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713" y="404813"/>
            <a:ext cx="547211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Администрация  </a:t>
            </a:r>
          </a:p>
          <a:p>
            <a:pPr algn="ctr">
              <a:defRPr/>
            </a:pP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Вилючинского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 городского округа 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0" y="4143375"/>
            <a:ext cx="5500688" cy="2586038"/>
          </a:xfrm>
          <a:prstGeom prst="rect">
            <a:avLst/>
          </a:prstGeom>
          <a:solidFill>
            <a:srgbClr val="00B0F0">
              <a:alpha val="78000"/>
            </a:srgbClr>
          </a:solidFill>
          <a:ln>
            <a:solidFill>
              <a:srgbClr val="660033"/>
            </a:solidFill>
          </a:ln>
          <a:effectLst>
            <a:outerShdw blurRad="495300" dist="50800" dir="5400000" algn="ctr" rotWithShape="0">
              <a:srgbClr val="000000">
                <a:alpha val="92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Мероприятия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Конкурс молодых семей «Любовь, гармония и радость»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Конкурс замещающих семей «Сердце в ладонях»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Акция «Радость в каждый дом»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Праздничная программа «Планета Семья»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Мероприятие, посвященное Дню защиты детей,  «Коробка с карандашами»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chemeClr val="bg1"/>
                </a:solidFill>
                <a:latin typeface="Century Gothic" pitchFamily="34" charset="0"/>
                <a:cs typeface="Arial" charset="0"/>
              </a:rPr>
              <a:t>Горячая линия «Мы вместе, мы рядом»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1500188"/>
            <a:ext cx="5040313" cy="2308225"/>
          </a:xfrm>
          <a:prstGeom prst="rect">
            <a:avLst/>
          </a:prstGeom>
          <a:gradFill>
            <a:gsLst>
              <a:gs pos="0">
                <a:srgbClr val="00B0F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5000000" scaled="0"/>
          </a:gradFill>
          <a:ln>
            <a:solidFill>
              <a:srgbClr val="660033"/>
            </a:solidFill>
          </a:ln>
          <a:effectLst>
            <a:outerShdw blurRad="927100" dist="1104900" dir="11580000" sx="75000" sy="75000" algn="ctr" rotWithShape="0">
              <a:srgbClr val="000000">
                <a:alpha val="26000"/>
              </a:srgbClr>
            </a:outerShdw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Приняли участие около 900 человек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15 многодетных семей;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7 приемных родителей;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более 200 детей;</a:t>
            </a:r>
          </a:p>
          <a:p>
            <a:pPr marL="342900" indent="-342900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45  представителей общественных объединений;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77 волонтеров;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горожане.</a:t>
            </a:r>
          </a:p>
        </p:txBody>
      </p:sp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5400"/>
            <a:ext cx="2286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28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1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zarinaev\Мои документы\Учебные года\13-14\Фото 13-14\Детский дом №4 апрель 2014\р 116.jpg"/>
          <p:cNvPicPr>
            <a:picLocks noChangeAspect="1" noChangeArrowheads="1"/>
          </p:cNvPicPr>
          <p:nvPr/>
        </p:nvPicPr>
        <p:blipFill>
          <a:blip r:embed="rId5"/>
          <a:srcRect l="10535" t="34616" r="6686"/>
          <a:stretch>
            <a:fillRect/>
          </a:stretch>
        </p:blipFill>
        <p:spPr bwMode="auto">
          <a:xfrm>
            <a:off x="1979613" y="260350"/>
            <a:ext cx="3929062" cy="232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Documents and Settings\zarinaev\Мои документы\Учебные года\13-14\Фото 13-14\Детский дом №4 апрель 2014\р 123.jpg"/>
          <p:cNvPicPr>
            <a:picLocks noChangeAspect="1" noChangeArrowheads="1"/>
          </p:cNvPicPr>
          <p:nvPr/>
        </p:nvPicPr>
        <p:blipFill>
          <a:blip r:embed="rId6"/>
          <a:srcRect t="11715" r="8316" b="10863"/>
          <a:stretch>
            <a:fillRect/>
          </a:stretch>
        </p:blipFill>
        <p:spPr bwMode="auto">
          <a:xfrm>
            <a:off x="4716463" y="2276475"/>
            <a:ext cx="4170362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G:\Фото портрет счастливой семьи\P10807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2205038"/>
            <a:ext cx="3575050" cy="268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G:\Фото Ровесник\20140521_185223_Richtone(HDR).jpg"/>
          <p:cNvPicPr>
            <a:picLocks noChangeAspect="1" noChangeArrowheads="1"/>
          </p:cNvPicPr>
          <p:nvPr/>
        </p:nvPicPr>
        <p:blipFill>
          <a:blip r:embed="rId8"/>
          <a:srcRect l="12238" t="15540" r="9962"/>
          <a:stretch>
            <a:fillRect/>
          </a:stretch>
        </p:blipFill>
        <p:spPr bwMode="auto">
          <a:xfrm>
            <a:off x="2124075" y="4221163"/>
            <a:ext cx="3932238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2028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485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1"/>
          <p:cNvSpPr>
            <a:spLocks noChangeArrowheads="1"/>
          </p:cNvSpPr>
          <p:nvPr/>
        </p:nvSpPr>
        <p:spPr bwMode="auto">
          <a:xfrm>
            <a:off x="1808163" y="168275"/>
            <a:ext cx="520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66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КГБОУ ДОД «Камчатский дворец детского</a:t>
            </a:r>
          </a:p>
          <a:p>
            <a:pPr algn="ctr"/>
            <a:r>
              <a:rPr lang="ru-RU" altLang="ru-RU" b="1">
                <a:solidFill>
                  <a:srgbClr val="66003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творчества»</a:t>
            </a:r>
          </a:p>
          <a:p>
            <a:pPr algn="ctr"/>
            <a:r>
              <a:rPr lang="ru-RU" altLang="ru-RU">
                <a:solidFill>
                  <a:srgbClr val="002060"/>
                </a:solidFill>
              </a:rPr>
              <a:t>Игровая программа «Здравствуй, лето!»</a:t>
            </a:r>
            <a:endParaRPr lang="ru-RU" altLang="ru-RU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938" name="Рисунок 5" descr="E:\Интернат\DSCN47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1773238"/>
            <a:ext cx="3738563" cy="254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9" name="Рисунок 10" descr="C:\Documents and Settings\Администратор\Рабочий стол\1 июня сайт\танец дружбы - лавата.jpg"/>
          <p:cNvPicPr>
            <a:picLocks noChangeAspect="1" noChangeArrowheads="1"/>
          </p:cNvPicPr>
          <p:nvPr/>
        </p:nvPicPr>
        <p:blipFill>
          <a:blip r:embed="rId6"/>
          <a:srcRect l="5698" r="6262"/>
          <a:stretch>
            <a:fillRect/>
          </a:stretch>
        </p:blipFill>
        <p:spPr bwMode="auto">
          <a:xfrm>
            <a:off x="5076825" y="1700213"/>
            <a:ext cx="3311525" cy="255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Рисунок 13" descr="E:\Интернат\DSCN488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5513" y="3933825"/>
            <a:ext cx="3711575" cy="270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84888" y="4581525"/>
            <a:ext cx="2663825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для воспитанников «Детского дома № 2 для детей-сирот и детей, оставшихся без попечения родителей» </a:t>
            </a:r>
          </a:p>
        </p:txBody>
      </p:sp>
      <p:pic>
        <p:nvPicPr>
          <p:cNvPr id="20491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>
            <a:fillRect/>
          </a:stretch>
        </p:blipFill>
        <p:spPr bwMode="auto">
          <a:xfrm>
            <a:off x="731838" y="3857625"/>
            <a:ext cx="148272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40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00063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5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00250" y="857250"/>
            <a:ext cx="5286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Times New Roman" pitchFamily="18" charset="0"/>
              </a:rPr>
              <a:t>Общие итоги проведения акции</a:t>
            </a:r>
            <a:endParaRPr lang="ru-RU" sz="2000" dirty="0">
              <a:solidFill>
                <a:srgbClr val="000000"/>
              </a:solidFill>
              <a:latin typeface="Century Gothic" pitchFamily="34" charset="0"/>
              <a:cs typeface="Times New Roman" pitchFamily="18" charset="0"/>
            </a:endParaRPr>
          </a:p>
          <a:p>
            <a:pPr indent="450850" algn="just" eaLnBrk="0" hangingPunct="0">
              <a:buSzPct val="150000"/>
              <a:buFont typeface="Century Gothic" pitchFamily="34" charset="0"/>
              <a:buChar char="—"/>
              <a:defRPr/>
            </a:pPr>
            <a:endParaRPr lang="ru-RU" sz="2000" dirty="0">
              <a:latin typeface="Century Gothic" pitchFamily="34" charset="0"/>
              <a:cs typeface="Arial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214414" y="2928934"/>
          <a:ext cx="7056784" cy="365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96336" y="26064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9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43063"/>
            <a:ext cx="3786188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22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509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Прямоугольник 6"/>
          <p:cNvSpPr>
            <a:spLocks noChangeArrowheads="1"/>
          </p:cNvSpPr>
          <p:nvPr/>
        </p:nvSpPr>
        <p:spPr bwMode="auto">
          <a:xfrm>
            <a:off x="2051050" y="40481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2060"/>
                </a:solidFill>
                <a:latin typeface="Century Gothic" panose="020B0502020202020204" pitchFamily="34" charset="0"/>
              </a:rPr>
              <a:t>Агентство по занятости населения и миграционной политике  Камчатского края </a:t>
            </a:r>
            <a:endParaRPr lang="ru-RU" altLang="ru-RU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6100" y="1484313"/>
            <a:ext cx="4670425" cy="862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Мероприятия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«Компас в мире профессий»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«Все работы хороши - выбирай на вкус»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388" y="2420938"/>
            <a:ext cx="5688012" cy="1354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Приняли участие: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28 детей-сирот,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14 добровольцев,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  5 представителей общественных организаций,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 4 представителя органов власти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4515" t="16649" r="14970" b="10208"/>
          <a:stretch/>
        </p:blipFill>
        <p:spPr>
          <a:xfrm>
            <a:off x="5219700" y="3500438"/>
            <a:ext cx="3500438" cy="245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F:\Выезд 20.06.14\DSC_01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4005263"/>
            <a:ext cx="3744913" cy="267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advTm="2229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533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76375" y="333375"/>
            <a:ext cx="6346825" cy="116205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Департамент социального развития </a:t>
            </a:r>
            <a:br>
              <a:rPr lang="ru-RU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администрации </a:t>
            </a:r>
            <a:r>
              <a:rPr lang="ru-RU" dirty="0" err="1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Петропавловск-Камчатского</a:t>
            </a:r>
            <a:r>
              <a:rPr lang="ru-RU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городского округа</a:t>
            </a:r>
            <a:endParaRPr lang="ru-RU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500063" y="1928813"/>
            <a:ext cx="7993062" cy="4443412"/>
          </a:xfr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5000000" scaled="0"/>
          </a:gradFill>
          <a:ln>
            <a:solidFill>
              <a:srgbClr val="521CEA"/>
            </a:solidFill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Мероприятия:</a:t>
            </a:r>
          </a:p>
          <a:p>
            <a:pPr>
              <a:spcBef>
                <a:spcPts val="0"/>
              </a:spcBef>
              <a:buFont typeface="Symbol" pitchFamily="18" charset="2"/>
              <a:buChar char="¾"/>
              <a:defRPr/>
            </a:pPr>
            <a:r>
              <a:rPr lang="ru-RU" sz="1800" dirty="0" smtClean="0"/>
              <a:t> В рамках Международного дня детского телефона доверия</a:t>
            </a:r>
          </a:p>
          <a:p>
            <a:pPr>
              <a:spcBef>
                <a:spcPts val="0"/>
              </a:spcBef>
              <a:buFont typeface="Symbol" pitchFamily="18" charset="2"/>
              <a:buChar char="¾"/>
              <a:defRPr/>
            </a:pPr>
            <a:r>
              <a:rPr lang="ru-RU" sz="1800" dirty="0" smtClean="0"/>
              <a:t> Организация посещения киноцентра «Пирамида» для детей-инвалидов и несовершеннолетних детей из малообеспеченных семей.</a:t>
            </a:r>
          </a:p>
          <a:p>
            <a:pPr>
              <a:spcBef>
                <a:spcPts val="0"/>
              </a:spcBef>
              <a:buFont typeface="Symbol" pitchFamily="18" charset="2"/>
              <a:buChar char="¾"/>
              <a:defRPr/>
            </a:pPr>
            <a:r>
              <a:rPr lang="ru-RU" sz="1800" dirty="0" smtClean="0"/>
              <a:t> Туристическая экскурсия по православным местам Петропавловска-Камчатского для детей, находящихся в трудной жизненной ситуации, и волонтеров.</a:t>
            </a:r>
          </a:p>
          <a:p>
            <a:pPr>
              <a:spcBef>
                <a:spcPts val="0"/>
              </a:spcBef>
              <a:buFont typeface="Symbol" pitchFamily="18" charset="2"/>
              <a:buChar char="¾"/>
              <a:defRPr/>
            </a:pPr>
            <a:r>
              <a:rPr lang="ru-RU" sz="1800" dirty="0" smtClean="0"/>
              <a:t>  Проведение праздничных мероприятий для детей на игровой площадке ТЦ «Евразия» и площадке МБОУ ДОД «Дом детского творчества «Юность»</a:t>
            </a:r>
          </a:p>
          <a:p>
            <a:pPr>
              <a:spcBef>
                <a:spcPts val="0"/>
              </a:spcBef>
              <a:buFont typeface="Symbol" pitchFamily="18" charset="2"/>
              <a:buChar char="¾"/>
              <a:defRPr/>
            </a:pPr>
            <a:r>
              <a:rPr lang="ru-RU" sz="1800" dirty="0" smtClean="0"/>
              <a:t> Проведение </a:t>
            </a:r>
            <a:r>
              <a:rPr lang="ru-RU" sz="1800" dirty="0" err="1" smtClean="0"/>
              <a:t>общелагерных</a:t>
            </a:r>
            <a:r>
              <a:rPr lang="ru-RU" sz="1800" dirty="0" smtClean="0"/>
              <a:t> и отрядных мероприятий «Дружба крепкая»</a:t>
            </a:r>
          </a:p>
          <a:p>
            <a:pPr>
              <a:spcBef>
                <a:spcPts val="0"/>
              </a:spcBef>
              <a:buFont typeface="Symbol" pitchFamily="18" charset="2"/>
              <a:buChar char="¾"/>
              <a:defRPr/>
            </a:pPr>
            <a:r>
              <a:rPr lang="ru-RU" sz="1800" dirty="0" smtClean="0"/>
              <a:t> Проведение спортивных соревнований между оздоровительными лагерями</a:t>
            </a:r>
          </a:p>
          <a:p>
            <a:pPr>
              <a:spcBef>
                <a:spcPts val="0"/>
              </a:spcBef>
              <a:buFont typeface="Symbol" pitchFamily="18" charset="2"/>
              <a:buChar char="¾"/>
              <a:defRPr/>
            </a:pPr>
            <a:r>
              <a:rPr lang="ru-RU" sz="1800" dirty="0" smtClean="0"/>
              <a:t> Поздравление супружеских пар, посвященное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smtClean="0"/>
              <a:t> Всероссийскому дню семьи, любви и верности</a:t>
            </a:r>
          </a:p>
          <a:p>
            <a:pPr>
              <a:spcBef>
                <a:spcPts val="0"/>
              </a:spcBef>
              <a:buFont typeface="Symbol" pitchFamily="18" charset="2"/>
              <a:buChar char="¾"/>
              <a:defRPr/>
            </a:pPr>
            <a:r>
              <a:rPr lang="ru-RU" sz="1800" dirty="0" smtClean="0"/>
              <a:t> Приобретение билетов в киноцентр и театр для детей, 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sz="1800" dirty="0" smtClean="0"/>
              <a:t>находящихся в трудной жизненной ситуации, и волонтеров.</a:t>
            </a:r>
          </a:p>
          <a:p>
            <a:pPr>
              <a:buFont typeface="Arial" charset="0"/>
              <a:buNone/>
              <a:defRPr/>
            </a:pPr>
            <a:endParaRPr lang="ru-RU" sz="1800" dirty="0" smtClean="0"/>
          </a:p>
          <a:p>
            <a:pPr>
              <a:buFont typeface="Arial" charset="0"/>
              <a:buNone/>
              <a:defRPr/>
            </a:pP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2536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3" r="25208" b="9940"/>
          <a:stretch>
            <a:fillRect/>
          </a:stretch>
        </p:blipFill>
        <p:spPr bwMode="auto">
          <a:xfrm>
            <a:off x="6261100" y="4913313"/>
            <a:ext cx="28829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28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557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В Доме творчества «Юность» прошёл праздник, посвящённый Международному дню детей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2275" y="908050"/>
            <a:ext cx="4286250" cy="285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В Доме творчества «Юность» прошёл праздник, посвящённый Международному дню детей">
            <a:hlinkClick r:id="rId7"/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6100" y="3284538"/>
            <a:ext cx="4287838" cy="285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3850" y="4365625"/>
            <a:ext cx="3743325" cy="1354138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5000000" scaled="0"/>
          </a:gradFill>
          <a:ln>
            <a:solidFill>
              <a:srgbClr val="521CEA"/>
            </a:solidFill>
          </a:ln>
          <a:effectLst>
            <a:outerShdw blurRad="901700" dist="50800" dir="54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Приняли участие: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11 390 человек,</a:t>
            </a:r>
            <a:endParaRPr lang="ru-RU" sz="1600" b="1" dirty="0">
              <a:solidFill>
                <a:srgbClr val="003300"/>
              </a:solidFill>
              <a:latin typeface="Century Gothic" pitchFamily="34" charset="0"/>
              <a:cs typeface="Arial" charset="0"/>
            </a:endParaRP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2 300 </a:t>
            </a: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добровольцев,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sz="1600" b="1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16 организаций</a:t>
            </a: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 </a:t>
            </a: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6 </a:t>
            </a: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общественных </a:t>
            </a: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организаций</a:t>
            </a:r>
            <a:endParaRPr lang="ru-RU" sz="1600" b="1" dirty="0">
              <a:solidFill>
                <a:srgbClr val="003300"/>
              </a:solidFill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ransition advTm="2160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581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75" y="357188"/>
            <a:ext cx="4929188" cy="369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0" y="3500438"/>
            <a:ext cx="4429125" cy="294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437063"/>
            <a:ext cx="26098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09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 descr="_10_20090215_1716956471 2ув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05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Краевое государственное автономное 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учреждение социальной защиты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«Камчатский социально-реабилитационный 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центр для несовершеннолетних»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1700213"/>
            <a:ext cx="5329237" cy="3816350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5000000" scaled="0"/>
          </a:gradFill>
          <a:ln cmpd="thinThick">
            <a:solidFill>
              <a:srgbClr val="521CEA"/>
            </a:solidFill>
          </a:ln>
          <a:effectLst>
            <a:outerShdw blurRad="685800" dist="50800" dir="5400000" algn="ctr" rotWithShape="0">
              <a:srgbClr val="000000">
                <a:alpha val="78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Мероприятия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акция «Планета добра»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акция «Я помню, я горжусь»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«Семья –это свято», 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клуб «Семейная академия»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акция «Вы не одни»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развлекательная программа «Добрые встречи в стране детства» 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 развлекательное мероприятие «Ты и я плюс друзья»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клуб выходного дня «В кругу друзей» для детей-инвалидов и их родителей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- цикл мероприятий, посвященных Великой отечественной войне</a:t>
            </a:r>
          </a:p>
          <a:p>
            <a:pPr>
              <a:buFont typeface="Symbol" pitchFamily="18" charset="2"/>
              <a:buChar char="¾"/>
              <a:defRPr/>
            </a:pPr>
            <a:endParaRPr lang="ru-RU" sz="1600" dirty="0">
              <a:solidFill>
                <a:srgbClr val="86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84888" y="4365625"/>
            <a:ext cx="2808287" cy="16002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5000000" scaled="0"/>
          </a:gradFill>
          <a:ln>
            <a:solidFill>
              <a:srgbClr val="521CEA"/>
            </a:solidFill>
          </a:ln>
          <a:effectLst>
            <a:outerShdw blurRad="901700" dist="50800" dir="54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Приняли участие: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1 174 человека,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558  добровольцев,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  59 организаций,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 3 общественных организации</a:t>
            </a:r>
          </a:p>
        </p:txBody>
      </p:sp>
      <p:pic>
        <p:nvPicPr>
          <p:cNvPr id="2560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714500"/>
            <a:ext cx="25463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22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629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476375" y="274638"/>
            <a:ext cx="619125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rPr>
              <a:t>Краевое государственное автономное </a:t>
            </a:r>
            <a:b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rPr>
            </a:b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rPr>
              <a:t>учреждение социальной защиты</a:t>
            </a:r>
            <a:b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rPr>
            </a:b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rPr>
              <a:t>«Камчатский центр социальной помощи</a:t>
            </a:r>
          </a:p>
          <a:p>
            <a:pPr algn="ctr" eaLnBrk="0" hangingPunct="0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rPr>
              <a:t> семье и детям»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643050"/>
            <a:ext cx="7318397" cy="4308872"/>
          </a:xfrm>
          <a:prstGeom prst="rect">
            <a:avLst/>
          </a:prstGeom>
          <a:gradFill flip="none" rotWithShape="1">
            <a:gsLst>
              <a:gs pos="0">
                <a:srgbClr val="521CEA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5000000" scaled="0"/>
            <a:tileRect/>
          </a:gradFill>
          <a:ln>
            <a:solidFill>
              <a:srgbClr val="521CEA"/>
            </a:solidFill>
          </a:ln>
          <a:effectLst>
            <a:outerShdw blurRad="952500" dist="495300" dir="12000000" sx="96000" sy="96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B w="3175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Мероприятия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</a:t>
            </a: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Акция  «Храните тепло семейного очага»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Концерт « Семья –начало всех начал»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Мероприятия в рамках Международного дня телефона доверия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 Мероприятия в рамках Международного дня защиты детей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Развлекательная  программа «Если с другом вышел в путь»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Игровая программа «Счастливое детство»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Развлекательные мероприятия в </a:t>
            </a:r>
            <a:r>
              <a:rPr lang="ru-RU" sz="1600" b="1" dirty="0" err="1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роллердроме</a:t>
            </a:r>
            <a:endParaRPr lang="ru-RU" sz="1600" b="1" dirty="0">
              <a:solidFill>
                <a:srgbClr val="860000"/>
              </a:solidFill>
              <a:latin typeface="Century Gothic" pitchFamily="34" charset="0"/>
              <a:cs typeface="Arial" charset="0"/>
            </a:endParaRP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Мероприятия, посвященные Дню Победы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Акция «Я помню, я горжусь»  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Театрализованное представление студии «Маленький капитан»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Акция «Мы за здоровый образ жизни»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b="1" dirty="0">
                <a:solidFill>
                  <a:srgbClr val="860000"/>
                </a:solidFill>
                <a:latin typeface="Century Gothic" pitchFamily="34" charset="0"/>
                <a:cs typeface="Arial" charset="0"/>
              </a:rPr>
              <a:t> Организация и проведение краевого конкурса «Семья Камчатки»</a:t>
            </a:r>
          </a:p>
          <a:p>
            <a:pPr>
              <a:buFont typeface="Symbol" pitchFamily="18" charset="2"/>
              <a:buChar char="¾"/>
              <a:defRPr/>
            </a:pPr>
            <a:endParaRPr lang="ru-RU" sz="1600" b="1" dirty="0">
              <a:solidFill>
                <a:srgbClr val="860000"/>
              </a:solidFill>
              <a:latin typeface="Century Gothic" pitchFamily="34" charset="0"/>
              <a:cs typeface="Arial" charset="0"/>
            </a:endParaRPr>
          </a:p>
          <a:p>
            <a:pPr>
              <a:buFont typeface="Symbol" pitchFamily="18" charset="2"/>
              <a:buChar char="¾"/>
              <a:defRPr/>
            </a:pPr>
            <a:endParaRPr lang="ru-RU" sz="1600" dirty="0">
              <a:solidFill>
                <a:srgbClr val="860000"/>
              </a:solidFill>
              <a:latin typeface="Century Gothic" pitchFamily="34" charset="0"/>
              <a:cs typeface="Arial" charset="0"/>
            </a:endParaRPr>
          </a:p>
          <a:p>
            <a:pPr>
              <a:buFont typeface="Symbol" pitchFamily="18" charset="2"/>
              <a:buChar char="¾"/>
              <a:defRPr/>
            </a:pPr>
            <a:endParaRPr lang="ru-RU" sz="1600" dirty="0">
              <a:solidFill>
                <a:srgbClr val="860000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26634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2571750"/>
            <a:ext cx="178593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36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653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8175" y="620713"/>
            <a:ext cx="5976938" cy="1354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Приняли участие: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27 154 человека,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931 доброволец,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  100 организаций, в том числе 13  коммерческих</a:t>
            </a:r>
          </a:p>
          <a:p>
            <a:pPr>
              <a:buFont typeface="Symbol" pitchFamily="18" charset="2"/>
              <a:buChar char="¾"/>
              <a:defRPr/>
            </a:pPr>
            <a:r>
              <a:rPr lang="ru-RU" sz="1600" dirty="0">
                <a:solidFill>
                  <a:srgbClr val="003300"/>
                </a:solidFill>
                <a:latin typeface="Century Gothic" pitchFamily="34" charset="0"/>
                <a:cs typeface="Arial" charset="0"/>
              </a:rPr>
              <a:t>   4 общественных организации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284538"/>
            <a:ext cx="3744913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2133600"/>
            <a:ext cx="4562475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229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8677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071688"/>
            <a:ext cx="4319587" cy="287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333375"/>
            <a:ext cx="3460750" cy="259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429000"/>
            <a:ext cx="4186237" cy="314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508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01" name="Рисунок 5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700213"/>
            <a:ext cx="4295775" cy="322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2852738"/>
            <a:ext cx="4319588" cy="324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255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25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1773238"/>
            <a:ext cx="4437063" cy="294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1844675"/>
            <a:ext cx="3168650" cy="476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"/>
          <a:stretch>
            <a:fillRect/>
          </a:stretch>
        </p:blipFill>
        <p:spPr bwMode="auto">
          <a:xfrm>
            <a:off x="6286500" y="4857750"/>
            <a:ext cx="24622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0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63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099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96336" y="26064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1" name="Рисунок 5" descr="_10_20090215_1716956471 2ув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Схема 10"/>
          <p:cNvGraphicFramePr/>
          <p:nvPr/>
        </p:nvGraphicFramePr>
        <p:xfrm>
          <a:off x="1475656" y="2060848"/>
          <a:ext cx="6912768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49338"/>
            <a:ext cx="428625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6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3675"/>
            <a:ext cx="9144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1749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404813"/>
            <a:ext cx="4319588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3716338"/>
            <a:ext cx="3948112" cy="263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3573463"/>
            <a:ext cx="3960813" cy="264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151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288" y="214313"/>
            <a:ext cx="11763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773" name="Рисунок 4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1350" y="3201988"/>
            <a:ext cx="4224338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333375"/>
            <a:ext cx="3960812" cy="297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3357563"/>
            <a:ext cx="3703638" cy="277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076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0063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23" name="Рисунок 5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96336" y="26064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Схема 8"/>
          <p:cNvGraphicFramePr/>
          <p:nvPr/>
        </p:nvGraphicFramePr>
        <p:xfrm>
          <a:off x="214282" y="2000240"/>
          <a:ext cx="785818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857500"/>
            <a:ext cx="1376362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14500" y="428625"/>
            <a:ext cx="5715000" cy="10890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222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Целевые группы, которым в ходе Акции была оказана адресная поддержка:</a:t>
            </a:r>
          </a:p>
        </p:txBody>
      </p:sp>
    </p:spTree>
  </p:cSld>
  <p:clrMapOvr>
    <a:masterClrMapping/>
  </p:clrMapOvr>
  <p:transition advTm="2500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88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7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5" descr="_10_20090215_1716956471 2ув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357166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1928794" y="571480"/>
            <a:ext cx="557216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  <a:cs typeface="Arial" charset="0"/>
              </a:rPr>
              <a:t>Камчатская краевая научная библиотека им. С.П. Крашенинникова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772816"/>
            <a:ext cx="8429684" cy="4678204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rgbClr val="521CEA"/>
            </a:solidFill>
          </a:ln>
          <a:effectLst>
            <a:outerShdw blurRad="952500" dist="431800" dir="13260000" sx="92000" sy="92000" algn="ctr" rotWithShape="0">
              <a:srgbClr val="00B0F0">
                <a:alpha val="69000"/>
              </a:srgbClr>
            </a:outerShdw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Приняли участие около 3 000 человек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15 многодетных семей;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более 200 детей, находящихся на лечении;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более 40 студентов;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50 волонтеров;</a:t>
            </a:r>
          </a:p>
          <a:p>
            <a:pPr marL="342900" indent="-342900" algn="just">
              <a:buFontTx/>
              <a:buChar char="-"/>
              <a:defRPr/>
            </a:pPr>
            <a:r>
              <a:rPr lang="ru-RU" b="1" dirty="0">
                <a:solidFill>
                  <a:srgbClr val="521CEA"/>
                </a:solidFill>
                <a:latin typeface="Century Gothic" pitchFamily="34" charset="0"/>
                <a:cs typeface="Times New Roman" pitchFamily="18" charset="0"/>
              </a:rPr>
              <a:t>горожане.</a:t>
            </a:r>
          </a:p>
          <a:p>
            <a:pPr marL="342900" indent="-342900" algn="just"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Мероприятия:</a:t>
            </a:r>
          </a:p>
          <a:p>
            <a:pPr>
              <a:buFont typeface="Times New Roman" pitchFamily="18" charset="0"/>
              <a:buChar char="―"/>
              <a:defRPr/>
            </a:pPr>
            <a:r>
              <a:rPr lang="ru-RU" sz="1600" b="1" dirty="0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Фотовыставка Яны Пискун «Этот священный дар – жизнь!» </a:t>
            </a:r>
          </a:p>
          <a:p>
            <a:pPr>
              <a:buFont typeface="Times New Roman" pitchFamily="18" charset="0"/>
              <a:buChar char="―"/>
              <a:defRPr/>
            </a:pPr>
            <a:r>
              <a:rPr lang="ru-RU" sz="1600" b="1" dirty="0">
                <a:ln w="10541" cmpd="sng">
                  <a:noFill/>
                  <a:prstDash val="solid"/>
                </a:ln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Благотворительный проект для детей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, </a:t>
            </a:r>
            <a:r>
              <a:rPr lang="ru-RU" sz="1600" b="1" dirty="0">
                <a:ln w="10541" cmpd="sng">
                  <a:noFill/>
                  <a:prstDash val="solid"/>
                </a:ln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находящихся на лечении </a:t>
            </a:r>
            <a:r>
              <a:rPr lang="ru-RU" sz="1600" b="1" dirty="0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 «Радуга жизни»</a:t>
            </a:r>
          </a:p>
          <a:p>
            <a:pPr>
              <a:buFont typeface="Times New Roman" pitchFamily="18" charset="0"/>
              <a:buChar char="―"/>
              <a:defRPr/>
            </a:pPr>
            <a:r>
              <a:rPr lang="ru-RU" sz="1600" b="1" dirty="0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Акция «Подари ребенку книжку»</a:t>
            </a:r>
          </a:p>
          <a:p>
            <a:pPr>
              <a:buFont typeface="Times New Roman" pitchFamily="18" charset="0"/>
              <a:buChar char="―"/>
              <a:defRPr/>
            </a:pPr>
            <a:r>
              <a:rPr lang="ru-RU" sz="1600" b="1" dirty="0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Беседа  и викторина «Эти </a:t>
            </a:r>
            <a:r>
              <a:rPr lang="ru-RU" sz="1600" b="1" dirty="0" err="1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замурчательные</a:t>
            </a:r>
            <a:r>
              <a:rPr lang="ru-RU" sz="1600" b="1" dirty="0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 кошки!»</a:t>
            </a:r>
          </a:p>
          <a:p>
            <a:pPr>
              <a:buFont typeface="Times New Roman" pitchFamily="18" charset="0"/>
              <a:buChar char="―"/>
              <a:defRPr/>
            </a:pPr>
            <a:r>
              <a:rPr lang="ru-RU" sz="1600" b="1" dirty="0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Мастер-класс по изготовлению русской тряпичной куклы</a:t>
            </a:r>
          </a:p>
          <a:p>
            <a:pPr>
              <a:buFont typeface="Times New Roman" pitchFamily="18" charset="0"/>
              <a:buChar char="―"/>
              <a:defRPr/>
            </a:pPr>
            <a:r>
              <a:rPr lang="ru-RU" sz="1600" b="1" dirty="0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Семейный вечер «Крепка семья – крепка Камчатка»</a:t>
            </a:r>
          </a:p>
          <a:p>
            <a:pPr>
              <a:buFont typeface="Times New Roman" pitchFamily="18" charset="0"/>
              <a:buChar char="―"/>
              <a:defRPr/>
            </a:pPr>
            <a:r>
              <a:rPr lang="ru-RU" sz="1600" b="1" dirty="0"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Цикл бесед «О любви, семье и верности» для молодежи</a:t>
            </a:r>
          </a:p>
          <a:p>
            <a:pPr>
              <a:buFont typeface="Times New Roman" pitchFamily="18" charset="0"/>
              <a:buChar char="―"/>
              <a:defRPr/>
            </a:pPr>
            <a:r>
              <a:rPr lang="ru-RU" sz="1600" b="1" dirty="0">
                <a:ln w="1905">
                  <a:noFill/>
                </a:ln>
                <a:solidFill>
                  <a:srgbClr val="0070C0"/>
                </a:solidFill>
                <a:latin typeface="Century Gothic" pitchFamily="34" charset="0"/>
                <a:cs typeface="Times New Roman" pitchFamily="18" charset="0"/>
              </a:rPr>
              <a:t>Информационно-просветительская акция «Зеленая ленточка»</a:t>
            </a:r>
          </a:p>
          <a:p>
            <a:pPr marL="342900" indent="-342900"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2" name="Picture 10" descr="F:\!!Дети\Children\Без имени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4286250"/>
            <a:ext cx="13287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52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57188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1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14290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3" descr="C:\Users\chaykina\Desktop\IMAG02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642938"/>
            <a:ext cx="1643063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 descr="C:\Users\chaykina\Desktop\DSC_0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2643188"/>
            <a:ext cx="4071937" cy="312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 descr="C:\Users\chaykina\Desktop\DSC_00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3286125"/>
            <a:ext cx="4429125" cy="293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177" name="Прямоугольник 9"/>
          <p:cNvSpPr>
            <a:spLocks noChangeArrowheads="1"/>
          </p:cNvSpPr>
          <p:nvPr/>
        </p:nvSpPr>
        <p:spPr bwMode="auto">
          <a:xfrm>
            <a:off x="4572000" y="164306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Char char="―"/>
            </a:pPr>
            <a:r>
              <a:rPr lang="ru-RU" altLang="ru-RU" b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Фотовыставка Яны Пискун «Этот священный дар – жизнь!» </a:t>
            </a:r>
          </a:p>
        </p:txBody>
      </p:sp>
    </p:spTree>
  </p:cSld>
  <p:clrMapOvr>
    <a:masterClrMapping/>
  </p:clrMapOvr>
  <p:transition advTm="2024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63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5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00958" y="214290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7" name="Рисунок 4" descr="_10_20090215_1716956471 2ув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BASES\tmp\Отдел по связям с общественностью\Кузнецова\DSC_01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50" y="285750"/>
            <a:ext cx="4138613" cy="274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4429124" y="30003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Благотворительный проект для детей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, </a:t>
            </a:r>
            <a:r>
              <a:rPr lang="ru-RU" sz="1600" b="1" dirty="0">
                <a:ln w="10541" cmpd="sng">
                  <a:noFill/>
                  <a:prstDash val="solid"/>
                </a:ln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находящихся на лечении </a:t>
            </a:r>
            <a:r>
              <a:rPr lang="ru-RU" sz="16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«Радуга жизни»</a:t>
            </a:r>
          </a:p>
        </p:txBody>
      </p:sp>
      <p:pic>
        <p:nvPicPr>
          <p:cNvPr id="10" name="Picture 3" descr="C:\Users\chaykina\Desktop\DSC_00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63" y="3643313"/>
            <a:ext cx="4518025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201" name="Прямоугольник 10"/>
          <p:cNvSpPr>
            <a:spLocks noChangeArrowheads="1"/>
          </p:cNvSpPr>
          <p:nvPr/>
        </p:nvSpPr>
        <p:spPr bwMode="auto">
          <a:xfrm>
            <a:off x="642938" y="5643563"/>
            <a:ext cx="3614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Акция «Подари ребенку книжку»</a:t>
            </a:r>
          </a:p>
        </p:txBody>
      </p:sp>
      <p:pic>
        <p:nvPicPr>
          <p:cNvPr id="8202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49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7188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219" name="Рисунок 4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3" descr="\\BASES\tmp\Отдел по связям с общественностью\Кузнецова\DSC_01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3" y="3429000"/>
            <a:ext cx="4687887" cy="311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223" name="Прямоугольник 11"/>
          <p:cNvSpPr>
            <a:spLocks noChangeArrowheads="1"/>
          </p:cNvSpPr>
          <p:nvPr/>
        </p:nvSpPr>
        <p:spPr bwMode="auto">
          <a:xfrm>
            <a:off x="684213" y="5084763"/>
            <a:ext cx="3786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Мастер-класс по изготовлению русской тряпичной куклы</a:t>
            </a:r>
          </a:p>
        </p:txBody>
      </p:sp>
      <p:pic>
        <p:nvPicPr>
          <p:cNvPr id="13" name="Picture 2" descr="C:\Users\chaykina\Desktop\DSC067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38" y="357188"/>
            <a:ext cx="4429125" cy="332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225" name="Прямоугольник 13"/>
          <p:cNvSpPr>
            <a:spLocks noChangeArrowheads="1"/>
          </p:cNvSpPr>
          <p:nvPr/>
        </p:nvSpPr>
        <p:spPr bwMode="auto">
          <a:xfrm>
            <a:off x="285750" y="3714750"/>
            <a:ext cx="328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Беседа  и викторина «Эти замурчательные кошки!»</a:t>
            </a:r>
          </a:p>
        </p:txBody>
      </p:sp>
    </p:spTree>
  </p:cSld>
  <p:clrMapOvr>
    <a:masterClrMapping/>
  </p:clrMapOvr>
  <p:transition advTm="2028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88" y="214313"/>
            <a:ext cx="1214437" cy="107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3" name="Рисунок 2" descr="_10_20090215_1716956471 2у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86BCE8"/>
              </a:clrFrom>
              <a:clrTo>
                <a:srgbClr val="86BC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59080" t="16667" r="9148" b="30555"/>
          <a:stretch>
            <a:fillRect/>
          </a:stretch>
        </p:blipFill>
        <p:spPr bwMode="auto">
          <a:xfrm>
            <a:off x="7572396" y="285728"/>
            <a:ext cx="1285884" cy="1357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45" name="Рисунок 3" descr="Герб Камчатского кра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2144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Прямоугольник 6"/>
          <p:cNvSpPr>
            <a:spLocks noChangeArrowheads="1"/>
          </p:cNvSpPr>
          <p:nvPr/>
        </p:nvSpPr>
        <p:spPr bwMode="auto">
          <a:xfrm>
            <a:off x="1714500" y="785813"/>
            <a:ext cx="571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2060"/>
                </a:solidFill>
                <a:latin typeface="Century Gothic" panose="020B0502020202020204" pitchFamily="34" charset="0"/>
                <a:ea typeface="GungsuhChe" panose="02030609000101010101" pitchFamily="49" charset="-127"/>
              </a:rPr>
              <a:t>Государственное  бюджетное учреждение здравоохранения «Камчатская краевая детская больница»</a:t>
            </a:r>
            <a:endParaRPr lang="en-US" altLang="ru-RU" b="1">
              <a:solidFill>
                <a:srgbClr val="002060"/>
              </a:solidFill>
              <a:latin typeface="Century Gothic" panose="020B0502020202020204" pitchFamily="34" charset="0"/>
              <a:ea typeface="GungsuhChe" panose="02030609000101010101" pitchFamily="49" charset="-127"/>
            </a:endParaRPr>
          </a:p>
          <a:p>
            <a:pPr algn="ctr" eaLnBrk="1" hangingPunct="1"/>
            <a:r>
              <a:rPr lang="ru-RU" altLang="ru-RU">
                <a:solidFill>
                  <a:schemeClr val="bg1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endParaRPr lang="en-US" altLang="ru-RU">
              <a:solidFill>
                <a:schemeClr val="bg1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sp>
        <p:nvSpPr>
          <p:cNvPr id="10247" name="Прямоугольник 7"/>
          <p:cNvSpPr>
            <a:spLocks noChangeArrowheads="1"/>
          </p:cNvSpPr>
          <p:nvPr/>
        </p:nvSpPr>
        <p:spPr bwMode="auto">
          <a:xfrm>
            <a:off x="142875" y="1785938"/>
            <a:ext cx="47863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Century Gothic" panose="020B0502020202020204" pitchFamily="34" charset="0"/>
                <a:ea typeface="GungsuhChe" panose="02030609000101010101" pitchFamily="49" charset="-127"/>
              </a:rPr>
              <a:t>Организация досуга, праздника, детям </a:t>
            </a:r>
            <a:endParaRPr lang="ru-RU" altLang="ru-RU" sz="16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Century Gothic" panose="020B0502020202020204" pitchFamily="34" charset="0"/>
                <a:ea typeface="GungsuhChe" panose="02030609000101010101" pitchFamily="49" charset="-127"/>
              </a:rPr>
              <a:t>находящимся на лечении в стационарном </a:t>
            </a:r>
            <a:endParaRPr lang="ru-RU" altLang="ru-RU" sz="16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Century Gothic" panose="020B0502020202020204" pitchFamily="34" charset="0"/>
                <a:ea typeface="GungsuhChe" panose="02030609000101010101" pitchFamily="49" charset="-127"/>
              </a:rPr>
              <a:t>учреждении здравоохранения </a:t>
            </a:r>
            <a:endParaRPr lang="ru-RU" altLang="ru-RU" sz="16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Century Gothic" panose="020B0502020202020204" pitchFamily="34" charset="0"/>
                <a:ea typeface="GungsuhChe" panose="02030609000101010101" pitchFamily="49" charset="-127"/>
              </a:rPr>
              <a:t>Камчатского края</a:t>
            </a:r>
          </a:p>
        </p:txBody>
      </p:sp>
      <p:pic>
        <p:nvPicPr>
          <p:cNvPr id="9" name="Picture 2" descr="IMG_50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5" y="1714500"/>
            <a:ext cx="3143250" cy="23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IMG_02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3000375"/>
            <a:ext cx="3500437" cy="262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IMG_0292"/>
          <p:cNvPicPr>
            <a:picLocks noChangeAspect="1" noChangeArrowheads="1"/>
          </p:cNvPicPr>
          <p:nvPr/>
        </p:nvPicPr>
        <p:blipFill>
          <a:blip r:embed="rId7"/>
          <a:srcRect b="18680"/>
          <a:stretch>
            <a:fillRect/>
          </a:stretch>
        </p:blipFill>
        <p:spPr bwMode="auto">
          <a:xfrm>
            <a:off x="4857750" y="4357688"/>
            <a:ext cx="3429000" cy="209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20281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999</Words>
  <Application>Microsoft Office PowerPoint</Application>
  <PresentationFormat>Экран (4:3)</PresentationFormat>
  <Paragraphs>152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Gothic</vt:lpstr>
      <vt:lpstr>Aharoni</vt:lpstr>
      <vt:lpstr>Times New Roman</vt:lpstr>
      <vt:lpstr>GungsuhChe</vt:lpstr>
      <vt:lpstr>Symbol</vt:lpstr>
      <vt:lpstr>Bookman Old Style</vt:lpstr>
      <vt:lpstr>Тема Office</vt:lpstr>
      <vt:lpstr>Об итогах проведения акции «Добровольцы - детям» в Камчатском крае 2014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Департамент социального развития  администрации Петропавловск-Камчатского  городского округа</vt:lpstr>
      <vt:lpstr>Презентация PowerPoint</vt:lpstr>
      <vt:lpstr>Презентация PowerPoint</vt:lpstr>
      <vt:lpstr>Краевое государственное автономное  учреждение социальной защиты «Камчатский социально-реабилитационный  центр для несовершеннолетних»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Казакова</dc:creator>
  <cp:lastModifiedBy>Бондаренко Григорий Владимирович</cp:lastModifiedBy>
  <cp:revision>242</cp:revision>
  <dcterms:created xsi:type="dcterms:W3CDTF">2014-01-24T23:51:53Z</dcterms:created>
  <dcterms:modified xsi:type="dcterms:W3CDTF">2014-07-30T05:56:59Z</dcterms:modified>
</cp:coreProperties>
</file>