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1" r:id="rId2"/>
    <p:sldMasterId id="2147483723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4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56;&#1072;&#1073;&#1086;&#1095;&#1080;&#1081;%20&#1089;&#1090;&#1086;&#1083;\&#1054;&#1041;&#1056;&#1040;&#1065;&#1045;&#1053;&#1048;&#1071;%209%20&#1084;&#1077;&#1089;&#1103;&#1094;&#1077;&#1074;%202018%20&#1075;&#1086;&#1076;&#1072;\&#1076;&#1083;&#1103;%20&#1089;&#1072;&#1081;&#1090;&#1072;%201%20&#1087;&#1086;&#1083;&#1091;&#1075;&#1086;&#1076;&#1080;&#1077;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56;&#1072;&#1073;&#1086;&#1095;&#1080;&#1081;%20&#1089;&#1090;&#1086;&#1083;\&#1054;&#1041;&#1056;&#1040;&#1065;&#1045;&#1053;&#1048;&#1071;%209%20&#1084;&#1077;&#1089;&#1103;&#1094;&#1077;&#1074;%202018%20&#1075;&#1086;&#1076;&#1072;\&#1076;&#1083;&#1103;%20&#1089;&#1072;&#1081;&#1090;&#1072;%201%20&#1087;&#1086;&#1083;&#1091;&#1075;&#1086;&#1076;&#1080;&#1077;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56;&#1072;&#1073;&#1086;&#1095;&#1080;&#1081;%20&#1089;&#1090;&#1086;&#1083;\&#1054;&#1041;&#1056;&#1040;&#1065;&#1045;&#1053;&#1048;&#1071;%209%20&#1084;&#1077;&#1089;&#1103;&#1094;&#1077;&#1074;%202018%20&#1075;&#1086;&#1076;&#1072;\&#1076;&#1083;&#1103;%20&#1089;&#1072;&#1081;&#1090;&#1072;%201%20&#1087;&#1086;&#1083;&#1091;&#1075;&#1086;&#1076;&#1080;&#1077;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56;&#1072;&#1073;&#1086;&#1095;&#1080;&#1081;%20&#1089;&#1090;&#1086;&#1083;\&#1054;&#1041;&#1056;&#1040;&#1065;&#1045;&#1053;&#1048;&#1071;%209%20&#1084;&#1077;&#1089;&#1103;&#1094;&#1077;&#1074;%202018%20&#1075;&#1086;&#1076;&#1072;\&#1076;&#1083;&#1103;%20&#1089;&#1072;&#1081;&#1090;&#1072;%201%20&#1087;&#1086;&#1083;&#1091;&#1075;&#1086;&#1076;&#1080;&#1077;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56;&#1072;&#1073;&#1086;&#1095;&#1080;&#1081;%20&#1089;&#1090;&#1086;&#1083;\&#1054;&#1041;&#1056;&#1040;&#1065;&#1045;&#1053;&#1048;&#1071;%209%20&#1084;&#1077;&#1089;&#1103;&#1094;&#1077;&#1074;%202018%20&#1075;&#1086;&#1076;&#1072;\&#1076;&#1083;&#1103;%20&#1089;&#1072;&#1081;&#1090;&#1072;%201%20&#1087;&#1086;&#1083;&#1091;&#1075;&#1086;&#1076;&#1080;&#1077;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Лист1!$F$3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Лист1!$E$4:$E$16</c:f>
              <c:strCache>
                <c:ptCount val="10"/>
                <c:pt idx="0">
                  <c:v>Усть-Камчатский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Тигильский район</c:v>
                </c:pt>
              </c:strCache>
            </c:strRef>
          </c:cat>
          <c:val>
            <c:numRef>
              <c:f>Лист1!$F$4:$F$16</c:f>
              <c:numCache>
                <c:formatCode>General</c:formatCode>
                <c:ptCount val="10"/>
                <c:pt idx="0">
                  <c:v>0</c:v>
                </c:pt>
                <c:pt idx="1">
                  <c:v>17.100000000000001</c:v>
                </c:pt>
                <c:pt idx="2">
                  <c:v>4.3</c:v>
                </c:pt>
                <c:pt idx="3">
                  <c:v>12.9</c:v>
                </c:pt>
                <c:pt idx="4">
                  <c:v>4.3</c:v>
                </c:pt>
                <c:pt idx="5">
                  <c:v>41.4</c:v>
                </c:pt>
                <c:pt idx="6">
                  <c:v>4.3</c:v>
                </c:pt>
                <c:pt idx="7">
                  <c:v>1.4</c:v>
                </c:pt>
                <c:pt idx="8">
                  <c:v>12.9</c:v>
                </c:pt>
                <c:pt idx="9">
                  <c:v>1.4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Лист1!$E$4:$E$16</c:f>
              <c:strCache>
                <c:ptCount val="10"/>
                <c:pt idx="0">
                  <c:v>Усть-Камчатский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Тигильский район</c:v>
                </c:pt>
              </c:strCache>
            </c:strRef>
          </c:cat>
          <c:val>
            <c:numRef>
              <c:f>Лист1!$G$4:$G$16</c:f>
              <c:numCache>
                <c:formatCode>General</c:formatCode>
                <c:ptCount val="10"/>
                <c:pt idx="0">
                  <c:v>2.2000000000000002</c:v>
                </c:pt>
                <c:pt idx="1">
                  <c:v>0</c:v>
                </c:pt>
                <c:pt idx="2">
                  <c:v>2.2000000000000002</c:v>
                </c:pt>
                <c:pt idx="3">
                  <c:v>10.9</c:v>
                </c:pt>
                <c:pt idx="4">
                  <c:v>2.2000000000000002</c:v>
                </c:pt>
                <c:pt idx="5">
                  <c:v>58.6</c:v>
                </c:pt>
                <c:pt idx="6">
                  <c:v>0</c:v>
                </c:pt>
                <c:pt idx="7">
                  <c:v>0</c:v>
                </c:pt>
                <c:pt idx="8">
                  <c:v>21.7</c:v>
                </c:pt>
                <c:pt idx="9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944384"/>
        <c:axId val="82945920"/>
      </c:barChart>
      <c:catAx>
        <c:axId val="82944384"/>
        <c:scaling>
          <c:orientation val="maxMin"/>
        </c:scaling>
        <c:delete val="0"/>
        <c:axPos val="l"/>
        <c:numFmt formatCode="#\ ?/?" sourceLinked="0"/>
        <c:majorTickMark val="out"/>
        <c:minorTickMark val="none"/>
        <c:tickLblPos val="nextTo"/>
        <c:txPr>
          <a:bodyPr anchor="ctr" anchorCtr="1"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945920"/>
        <c:crosses val="autoZero"/>
        <c:auto val="0"/>
        <c:lblAlgn val="ctr"/>
        <c:lblOffset val="100"/>
        <c:noMultiLvlLbl val="0"/>
      </c:catAx>
      <c:valAx>
        <c:axId val="829459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2944384"/>
        <c:crosses val="max"/>
        <c:crossBetween val="between"/>
      </c:valAx>
      <c:spPr>
        <a:solidFill>
          <a:srgbClr val="0000FF"/>
        </a:solidFill>
        <a:effectLst>
          <a:outerShdw dist="50800" sx="1000" sy="1000" algn="ctr" rotWithShape="0">
            <a:srgbClr val="000000"/>
          </a:outerShdw>
        </a:effectLst>
      </c:spPr>
    </c:plotArea>
    <c:legend>
      <c:legendPos val="r"/>
      <c:layout/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000099"/>
    </a:solidFill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Лист1!$A$4:$A$15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Лист1!$B$4:$B$15</c:f>
              <c:numCache>
                <c:formatCode>General</c:formatCode>
                <c:ptCount val="9"/>
                <c:pt idx="0">
                  <c:v>5</c:v>
                </c:pt>
                <c:pt idx="1">
                  <c:v>6</c:v>
                </c:pt>
                <c:pt idx="2">
                  <c:v>15</c:v>
                </c:pt>
                <c:pt idx="3">
                  <c:v>8</c:v>
                </c:pt>
                <c:pt idx="4">
                  <c:v>9</c:v>
                </c:pt>
                <c:pt idx="5">
                  <c:v>5</c:v>
                </c:pt>
                <c:pt idx="6">
                  <c:v>13</c:v>
                </c:pt>
                <c:pt idx="7">
                  <c:v>7</c:v>
                </c:pt>
                <c:pt idx="8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Лист1!$A$4:$A$15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Лист1!$C$4:$C$15</c:f>
              <c:numCache>
                <c:formatCode>General</c:formatCode>
                <c:ptCount val="9"/>
                <c:pt idx="0">
                  <c:v>3</c:v>
                </c:pt>
                <c:pt idx="1">
                  <c:v>8</c:v>
                </c:pt>
                <c:pt idx="2">
                  <c:v>13</c:v>
                </c:pt>
                <c:pt idx="3">
                  <c:v>3</c:v>
                </c:pt>
                <c:pt idx="4">
                  <c:v>3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014400"/>
        <c:axId val="83015936"/>
      </c:barChart>
      <c:catAx>
        <c:axId val="83014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3015936"/>
        <c:crosses val="autoZero"/>
        <c:auto val="1"/>
        <c:lblAlgn val="ctr"/>
        <c:lblOffset val="100"/>
        <c:noMultiLvlLbl val="0"/>
      </c:catAx>
      <c:valAx>
        <c:axId val="83015936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  <a:effectLst>
              <a:outerShdw dist="50800" sx="1000" sy="1000" algn="ctr" rotWithShape="0">
                <a:srgbClr val="000000">
                  <a:alpha val="0"/>
                </a:srgbClr>
              </a:outerShdw>
            </a:effectLst>
          </c:spPr>
        </c:majorGridlines>
        <c:numFmt formatCode="General" sourceLinked="1"/>
        <c:majorTickMark val="none"/>
        <c:minorTickMark val="none"/>
        <c:tickLblPos val="high"/>
        <c:txPr>
          <a:bodyPr rot="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3014400"/>
        <c:crosses val="autoZero"/>
        <c:crossBetween val="between"/>
      </c:valAx>
      <c:spPr>
        <a:solidFill>
          <a:srgbClr val="0000FF"/>
        </a:solidFill>
      </c:spPr>
    </c:plotArea>
    <c:legend>
      <c:legendPos val="r"/>
      <c:layout/>
      <c:overlay val="0"/>
      <c:spPr>
        <a:solidFill>
          <a:srgbClr val="0000FF"/>
        </a:solidFill>
      </c:spPr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000099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8095238095238099E-2"/>
          <c:w val="0.96376811594202894"/>
          <c:h val="0.51820645496236051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explosion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explosion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explosion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bubble3D val="0"/>
            <c:explosion val="0"/>
            <c:spPr>
              <a:solidFill>
                <a:schemeClr val="tx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bubble3D val="0"/>
            <c:explosion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6"/>
            <c:bubble3D val="0"/>
            <c:explosion val="0"/>
            <c:spPr>
              <a:solidFill>
                <a:srgbClr val="00FFCC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7"/>
            <c:bubble3D val="0"/>
            <c:explosion val="0"/>
            <c:spPr>
              <a:solidFill>
                <a:schemeClr val="accent6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8"/>
            <c:bubble3D val="0"/>
            <c:explosion val="0"/>
            <c:spPr>
              <a:solidFill>
                <a:srgbClr val="9900FF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9"/>
            <c:bubble3D val="0"/>
            <c:explosion val="0"/>
            <c:spPr>
              <a:solidFill>
                <a:srgbClr val="FF3399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0"/>
            <c:bubble3D val="0"/>
            <c:explosion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1"/>
            <c:bubble3D val="0"/>
            <c:explosion val="0"/>
            <c:spPr>
              <a:solidFill>
                <a:srgbClr val="D12D8F"/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Лист1!$L$3:$L$9</c:f>
              <c:strCache>
                <c:ptCount val="7"/>
                <c:pt idx="0">
                  <c:v>Вопросы управления особо охраняемыми природными территориями регионального значения</c:v>
                </c:pt>
                <c:pt idx="1">
                  <c:v>Использование минерально-сырьевых ресурсов</c:v>
                </c:pt>
                <c:pt idx="2">
                  <c:v>Вопросы охраны окружающей среды</c:v>
                </c:pt>
                <c:pt idx="3">
                  <c:v>Вопросы экологии</c:v>
                </c:pt>
                <c:pt idx="4">
                  <c:v>Вопросы использования и охраны водных объектов</c:v>
                </c:pt>
                <c:pt idx="5">
                  <c:v>Вопросы трудоустройства</c:v>
                </c:pt>
                <c:pt idx="6">
                  <c:v>Другие вопросы</c:v>
                </c:pt>
              </c:strCache>
            </c:strRef>
          </c:cat>
          <c:val>
            <c:numRef>
              <c:f>Лист1!$M$3:$M$9</c:f>
              <c:numCache>
                <c:formatCode>General</c:formatCode>
                <c:ptCount val="7"/>
                <c:pt idx="0">
                  <c:v>26.2</c:v>
                </c:pt>
                <c:pt idx="1">
                  <c:v>21.7</c:v>
                </c:pt>
                <c:pt idx="2">
                  <c:v>15.2</c:v>
                </c:pt>
                <c:pt idx="3">
                  <c:v>13</c:v>
                </c:pt>
                <c:pt idx="4">
                  <c:v>4.3</c:v>
                </c:pt>
                <c:pt idx="5">
                  <c:v>2.2000000000000002</c:v>
                </c:pt>
                <c:pt idx="6">
                  <c:v>17.399999999999999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11284919548099966"/>
          <c:y val="0.61578832547521267"/>
          <c:w val="0.72176537715394273"/>
          <c:h val="0.3585191366597722"/>
        </c:manualLayout>
      </c:layout>
      <c:overlay val="0"/>
      <c:spPr>
        <a:solidFill>
          <a:schemeClr val="tx2">
            <a:lumMod val="60000"/>
            <a:lumOff val="40000"/>
          </a:schemeClr>
        </a:solidFill>
      </c:spPr>
      <c:txPr>
        <a:bodyPr/>
        <a:lstStyle/>
        <a:p>
          <a:pPr>
            <a:defRPr sz="105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56"/>
          <c:h val="0.884259259259259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56"/>
          <c:h val="0.8842592592592593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Лист1!$I$3:$I$5</c:f>
              <c:strCache>
                <c:ptCount val="3"/>
                <c:pt idx="0">
                  <c:v>Даны разъяснения</c:v>
                </c:pt>
                <c:pt idx="1">
                  <c:v>Направлено по подведомственности</c:v>
                </c:pt>
                <c:pt idx="2">
                  <c:v>Находятся на рассмотрении</c:v>
                </c:pt>
              </c:strCache>
            </c:strRef>
          </c:cat>
          <c:val>
            <c:numRef>
              <c:f>Лист1!$J$3:$J$5</c:f>
              <c:numCache>
                <c:formatCode>General</c:formatCode>
                <c:ptCount val="3"/>
                <c:pt idx="0">
                  <c:v>69.599999999999994</c:v>
                </c:pt>
                <c:pt idx="1">
                  <c:v>23.9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D1370-76D5-48BD-A640-E23F729A357F}" type="slidenum">
              <a:rPr lang="ru-RU"/>
              <a:pPr/>
              <a:t>3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A3382-A4EF-4BED-A298-BAEAE461A14C}" type="slidenum">
              <a:rPr lang="ru-RU"/>
              <a:pPr/>
              <a:t>4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6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7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6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7FA184-EC0A-4EE1-8250-B5CB6F914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6A364-2ADD-4C12-97EF-53BA8A6987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4FCE3-1341-49C8-B493-6AE596CF91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CDB47-ED7F-4362-AF32-71163FF7C8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A19DD2-6569-4D89-9F6A-16301DD69A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C09ED-AF26-427B-B9E4-38E889BBE8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0CE7C-9CAC-46A7-8AB5-12F37FE506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E470E-CFE3-49E2-9D06-A61044D416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5B6D7-809F-49F1-BE13-7D810191D2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71F8F-276C-4D5A-833F-35A8FFA7BD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A475EA-D84A-466A-A0F7-50E67B9309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394647F-F4A3-42F6-A0F6-305818E545D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16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2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chemeClr val="bg2"/>
                </a:solidFill>
              </a:rPr>
              <a:t>  </a:t>
            </a:r>
            <a:r>
              <a:rPr lang="ru-RU" sz="2800" b="1" dirty="0">
                <a:solidFill>
                  <a:schemeClr val="bg2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800" b="1" dirty="0">
                <a:solidFill>
                  <a:schemeClr val="bg2"/>
                </a:solidFill>
              </a:rPr>
              <a:t>за </a:t>
            </a:r>
            <a:r>
              <a:rPr lang="ru-RU" sz="2800" b="1" dirty="0" smtClean="0">
                <a:solidFill>
                  <a:schemeClr val="bg2"/>
                </a:solidFill>
              </a:rPr>
              <a:t>9 месяцев 2018 год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424862" cy="3589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За 9 месяцев  2018 года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46 обращений граждан</a:t>
            </a:r>
            <a:r>
              <a:rPr lang="ru-RU" sz="2000" dirty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dirty="0">
                <a:latin typeface="Arial" charset="0"/>
              </a:rPr>
              <a:t> В сравнении с </a:t>
            </a:r>
            <a:r>
              <a:rPr lang="ru-RU" sz="2000" dirty="0" smtClean="0">
                <a:latin typeface="Arial" charset="0"/>
              </a:rPr>
              <a:t>аналогичным периодом 2017 года общее </a:t>
            </a:r>
            <a:r>
              <a:rPr lang="ru-RU" sz="2000" dirty="0">
                <a:latin typeface="Arial" charset="0"/>
              </a:rPr>
              <a:t>количество обращений </a:t>
            </a:r>
            <a:r>
              <a:rPr lang="ru-RU" sz="2000" dirty="0" smtClean="0">
                <a:latin typeface="Arial" charset="0"/>
              </a:rPr>
              <a:t>уменьшилось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на 34,3 %</a:t>
            </a:r>
            <a:r>
              <a:rPr lang="ru-RU" sz="2000" b="1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(за 9 месяцев 2017 года </a:t>
            </a:r>
            <a:r>
              <a:rPr lang="ru-RU" sz="2000" dirty="0">
                <a:latin typeface="Arial" charset="0"/>
              </a:rPr>
              <a:t>поступило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70 обращений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граждан).</a:t>
            </a:r>
          </a:p>
          <a:p>
            <a:endParaRPr lang="ru-RU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сентябре  2018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4 обращения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>
                <a:latin typeface="Arial" charset="0"/>
              </a:rPr>
              <a:t>за аналогичный период  </a:t>
            </a:r>
            <a:r>
              <a:rPr lang="ru-RU" sz="2000" dirty="0" smtClean="0">
                <a:latin typeface="Arial" charset="0"/>
              </a:rPr>
              <a:t>2017 </a:t>
            </a:r>
            <a:r>
              <a:rPr lang="ru-RU" sz="2000" dirty="0">
                <a:latin typeface="Arial" charset="0"/>
              </a:rPr>
              <a:t>года  </a:t>
            </a:r>
            <a:r>
              <a:rPr lang="ru-RU" sz="2000" dirty="0" smtClean="0">
                <a:latin typeface="Arial" charset="0"/>
              </a:rPr>
              <a:t>поступило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2 обращения </a:t>
            </a:r>
            <a:r>
              <a:rPr lang="ru-RU" sz="2000" dirty="0" smtClean="0">
                <a:latin typeface="Arial" charset="0"/>
              </a:rPr>
              <a:t>граждан</a:t>
            </a:r>
            <a:r>
              <a:rPr lang="ru-RU" sz="2000" dirty="0">
                <a:latin typeface="Arial" charset="0"/>
              </a:rPr>
              <a:t>.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2000" dirty="0">
                <a:latin typeface="Arial Unicode MS" pitchFamily="34" charset="-128"/>
              </a:rPr>
              <a:t>Количество  обращений  поступивших  </a:t>
            </a:r>
            <a:r>
              <a:rPr lang="ru-RU" sz="2000" dirty="0" smtClean="0">
                <a:latin typeface="Arial Unicode MS" pitchFamily="34" charset="-128"/>
              </a:rPr>
              <a:t>за 9 месяцев  2018  года в сравнении </a:t>
            </a:r>
            <a:r>
              <a:rPr lang="ru-RU" sz="2000" dirty="0">
                <a:latin typeface="Arial Unicode MS" pitchFamily="34" charset="-128"/>
              </a:rPr>
              <a:t>с </a:t>
            </a:r>
            <a:r>
              <a:rPr lang="ru-RU" sz="2000" dirty="0" smtClean="0">
                <a:latin typeface="Arial Unicode MS" pitchFamily="34" charset="-128"/>
              </a:rPr>
              <a:t>обращениями</a:t>
            </a:r>
            <a:r>
              <a:rPr lang="ru-RU" sz="2000" dirty="0">
                <a:latin typeface="Arial Unicode MS" pitchFamily="34" charset="-128"/>
              </a:rPr>
              <a:t>, </a:t>
            </a:r>
            <a:r>
              <a:rPr lang="ru-RU" sz="2000" dirty="0" smtClean="0">
                <a:latin typeface="Arial Unicode MS" pitchFamily="34" charset="-128"/>
              </a:rPr>
              <a:t>поступившими </a:t>
            </a:r>
            <a:r>
              <a:rPr lang="ru-RU" sz="2000" dirty="0" smtClean="0">
                <a:latin typeface="Arial Unicode MS" pitchFamily="34" charset="-128"/>
              </a:rPr>
              <a:t> за  </a:t>
            </a:r>
            <a:r>
              <a:rPr lang="ru-RU" sz="2000" dirty="0" smtClean="0">
                <a:latin typeface="Arial Unicode MS" pitchFamily="34" charset="-128"/>
              </a:rPr>
              <a:t>9 месяцев  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2017  года </a:t>
            </a:r>
            <a:r>
              <a:rPr lang="ru-RU" sz="2000" dirty="0">
                <a:latin typeface="Arial Unicode MS" pitchFamily="34" charset="-128"/>
              </a:rPr>
              <a:t>, </a:t>
            </a:r>
            <a:r>
              <a:rPr lang="ru-RU" sz="2000" dirty="0" smtClean="0">
                <a:latin typeface="Arial Unicode MS" pitchFamily="34" charset="-128"/>
              </a:rPr>
              <a:t>с  </a:t>
            </a:r>
            <a:r>
              <a:rPr lang="ru-RU" sz="2000" dirty="0">
                <a:latin typeface="Arial Unicode MS" pitchFamily="34" charset="-128"/>
              </a:rPr>
              <a:t>распределением  по  районам  Камчатского  края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0215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ru-RU" sz="1800" dirty="0">
                <a:latin typeface="Arial" charset="0"/>
              </a:rPr>
              <a:t>Количество обращений поступивших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в Министерство природных ресурсов и  экологии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Камчатского края  </a:t>
            </a:r>
            <a:r>
              <a:rPr lang="ru-RU" sz="1800" dirty="0" smtClean="0">
                <a:latin typeface="Arial" charset="0"/>
              </a:rPr>
              <a:t>за 9 месяцев  2017  и   за  9 месяцев 2018 годов</a:t>
            </a:r>
            <a:endParaRPr lang="ru-RU" sz="1800" dirty="0">
              <a:latin typeface="Arial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783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за 9 месяцев 2018 года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1331913" y="1916113"/>
            <a:ext cx="5715000" cy="3771900"/>
            <a:chOff x="2439" y="1641"/>
            <a:chExt cx="7059" cy="4598"/>
          </a:xfrm>
        </p:grpSpPr>
        <p:sp>
          <p:nvSpPr>
            <p:cNvPr id="118904" name="AutoShape 120"/>
            <p:cNvSpPr>
              <a:spLocks noChangeAspect="1" noChangeArrowheads="1" noTextEdit="1"/>
            </p:cNvSpPr>
            <p:nvPr/>
          </p:nvSpPr>
          <p:spPr bwMode="auto">
            <a:xfrm>
              <a:off x="2439" y="1641"/>
              <a:ext cx="7059" cy="459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2439" y="5403"/>
              <a:ext cx="2541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На 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3</a:t>
              </a:r>
              <a:r>
                <a:rPr lang="ru-RU" b="1" dirty="0" smtClean="0">
                  <a:cs typeface="Times New Roman" pitchFamily="18" charset="0"/>
                </a:rPr>
                <a:t> обращения (6,5 %)</a:t>
              </a:r>
              <a:endParaRPr lang="ru-RU" dirty="0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5545" y="2059"/>
              <a:ext cx="1694" cy="404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Министерством природных 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рассмотрены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32 (69,6 </a:t>
              </a:r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11 (23,9 %) 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 направлены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подведомствен</a:t>
              </a:r>
            </a:p>
            <a:p>
              <a:pPr algn="ctr" eaLnBrk="0" hangingPunct="0"/>
              <a:r>
                <a:rPr lang="ru-RU" dirty="0" err="1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ности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18901" name="Line 117"/>
            <p:cNvSpPr>
              <a:spLocks noChangeShapeType="1"/>
            </p:cNvSpPr>
            <p:nvPr/>
          </p:nvSpPr>
          <p:spPr bwMode="auto">
            <a:xfrm>
              <a:off x="4968" y="2338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964" y="3731"/>
              <a:ext cx="58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959" y="4846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980" y="5821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804" y="3731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Исполнительные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7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804" y="5125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Органы местного самоуправления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1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обращение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804" y="2432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Федеральные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3 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обращения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7239" y="3174"/>
              <a:ext cx="565" cy="6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7239" y="4149"/>
              <a:ext cx="5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7239" y="4428"/>
              <a:ext cx="565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905" name="Rectangle 121"/>
          <p:cNvSpPr>
            <a:spLocks noChangeArrowheads="1"/>
          </p:cNvSpPr>
          <p:nvPr/>
        </p:nvSpPr>
        <p:spPr bwMode="auto">
          <a:xfrm>
            <a:off x="971550" y="1628775"/>
            <a:ext cx="2489200" cy="12446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Отдел по организации работы с обращениями граждан Главного контрольного управления Губернатора и Правительства Камчатского края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19 обращений (41,3 %) </a:t>
            </a:r>
            <a:endParaRPr lang="ru-RU" dirty="0"/>
          </a:p>
        </p:txBody>
      </p: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971550" y="3068638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факс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23 обращений  (71,8 %)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971550" y="4076700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10 обращений (21,7 %)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тем в общем количестве вопросов, содержащихся в обращениях, </a:t>
            </a:r>
            <a:r>
              <a:rPr lang="ru-RU" sz="2000" dirty="0" smtClean="0">
                <a:latin typeface="Times New Roman" pitchFamily="18" charset="0"/>
              </a:rPr>
              <a:t>рассмотренных  за 9 месяцев 2018 года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5118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за 9 месяцев 2018 года</a:t>
            </a:r>
            <a:endParaRPr lang="ru-RU" sz="2000" dirty="0">
              <a:latin typeface="Arial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747888"/>
              </p:ext>
            </p:extLst>
          </p:nvPr>
        </p:nvGraphicFramePr>
        <p:xfrm>
          <a:off x="1544637" y="2105025"/>
          <a:ext cx="605472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427651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чение">
  <a:themeElements>
    <a:clrScheme name="1_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1213</TotalTime>
  <Words>225</Words>
  <Application>Microsoft Office PowerPoint</Application>
  <PresentationFormat>Экран (4:3)</PresentationFormat>
  <Paragraphs>42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Течение</vt:lpstr>
      <vt:lpstr>1_Течение</vt:lpstr>
      <vt:lpstr>Океан</vt:lpstr>
      <vt:lpstr>Информационно-статистический  обзор  коллективных  и индивидуальных  обращений  граждан  за 9 месяцев 2018 год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 обращений  поступивших  за 9 месяцев  2018  года в сравнении с обращениями, поступившими  за  9 месяцев   2017  года , с  распределением  по  районам  Камчатского  края</vt:lpstr>
      <vt:lpstr>Количество обращений поступивших  в Министерство природных ресурсов и  экологии  Камчатского края  за 9 месяцев  2017  и   за  9 месяцев 2018 годов</vt:lpstr>
      <vt:lpstr>Поступление, рассмотрение и направление по компетенции обращений  граждан  за 9 месяцев 2018 года</vt:lpstr>
      <vt:lpstr>Доля тем в общем количестве вопросов, содержащихся в обращениях, рассмотренных  за 9 месяцев 2018 года</vt:lpstr>
      <vt:lpstr>Результаты  рассмотрения  обращений граждан,  поступивших  в  Министерство  природных ресурсов  и экологии  Камчатского  края  за 9 месяцев 2018 года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Шепелева Светлана Николаевна</cp:lastModifiedBy>
  <cp:revision>238</cp:revision>
  <dcterms:created xsi:type="dcterms:W3CDTF">2011-01-31T10:29:36Z</dcterms:created>
  <dcterms:modified xsi:type="dcterms:W3CDTF">2018-10-02T22:24:58Z</dcterms:modified>
</cp:coreProperties>
</file>