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050;&#1085;&#1080;&#1075;&#1072;1-&#1086;&#1073;&#1088;&#1072;&#1097;&#1077;&#1085;&#1080;&#1103;%202014%20&#1075;&#1086;&#1076;%201.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Вилючинский городской округ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11.8</c:v>
                </c:pt>
                <c:pt idx="1">
                  <c:v>5.9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76.400000000000006</c:v>
                </c:pt>
                <c:pt idx="6">
                  <c:v>0</c:v>
                </c:pt>
                <c:pt idx="7">
                  <c:v>0</c:v>
                </c:pt>
                <c:pt idx="8">
                  <c:v>5.9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Вилючинский городской округ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0</c:v>
                </c:pt>
                <c:pt idx="1">
                  <c:v>1.4</c:v>
                </c:pt>
                <c:pt idx="2">
                  <c:v>0</c:v>
                </c:pt>
                <c:pt idx="3">
                  <c:v>17.600000000000001</c:v>
                </c:pt>
                <c:pt idx="4">
                  <c:v>1.4</c:v>
                </c:pt>
                <c:pt idx="5">
                  <c:v>51.2</c:v>
                </c:pt>
                <c:pt idx="6">
                  <c:v>0</c:v>
                </c:pt>
                <c:pt idx="7">
                  <c:v>0</c:v>
                </c:pt>
                <c:pt idx="8">
                  <c:v>16.2</c:v>
                </c:pt>
                <c:pt idx="9">
                  <c:v>9.5</c:v>
                </c:pt>
                <c:pt idx="10">
                  <c:v>2.7</c:v>
                </c:pt>
                <c:pt idx="11">
                  <c:v>0</c:v>
                </c:pt>
              </c:numCache>
            </c:numRef>
          </c:val>
        </c:ser>
        <c:axId val="69644672"/>
        <c:axId val="69647360"/>
      </c:barChart>
      <c:catAx>
        <c:axId val="69644672"/>
        <c:scaling>
          <c:orientation val="maxMin"/>
        </c:scaling>
        <c:axPos val="l"/>
        <c:numFmt formatCode="#&quot; &quot;?/?" sourceLinked="0"/>
        <c:tickLblPos val="nextTo"/>
        <c:txPr>
          <a:bodyPr anchor="ctr" anchorCtr="1"/>
          <a:lstStyle/>
          <a:p>
            <a:pPr>
              <a:defRPr sz="11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69647360"/>
        <c:crosses val="autoZero"/>
        <c:lblAlgn val="ctr"/>
        <c:lblOffset val="100"/>
      </c:catAx>
      <c:valAx>
        <c:axId val="696473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00" b="1" i="0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69644672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txPr>
        <a:bodyPr/>
        <a:lstStyle/>
        <a:p>
          <a:pPr>
            <a:defRPr sz="1100" b="1" i="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14</c:v>
                </c:pt>
                <c:pt idx="1">
                  <c:v>32</c:v>
                </c:pt>
                <c:pt idx="2">
                  <c:v>28</c:v>
                </c:pt>
              </c:numCache>
            </c:numRef>
          </c:val>
        </c:ser>
        <c:axId val="34593024"/>
        <c:axId val="35023488"/>
      </c:barChart>
      <c:catAx>
        <c:axId val="34593024"/>
        <c:scaling>
          <c:orientation val="minMax"/>
        </c:scaling>
        <c:axPos val="b"/>
        <c:tickLblPos val="nextTo"/>
        <c:crossAx val="35023488"/>
        <c:crosses val="autoZero"/>
        <c:auto val="1"/>
        <c:lblAlgn val="ctr"/>
        <c:lblOffset val="100"/>
      </c:catAx>
      <c:valAx>
        <c:axId val="35023488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tickLblPos val="high"/>
        <c:txPr>
          <a:bodyPr rot="0" vert="horz"/>
          <a:lstStyle/>
          <a:p>
            <a:pPr>
              <a:defRPr/>
            </a:pPr>
            <a:endParaRPr lang="ru-RU"/>
          </a:p>
        </c:txPr>
        <c:crossAx val="34593024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spPr>
        <a:solidFill>
          <a:srgbClr val="0000FF"/>
        </a:solidFill>
      </c:spPr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</c:chart>
  <c:spPr>
    <a:solidFill>
      <a:srgbClr val="000099"/>
    </a:solidFill>
  </c:spPr>
  <c:txPr>
    <a:bodyPr/>
    <a:lstStyle/>
    <a:p>
      <a:pPr>
        <a:defRPr sz="1100" b="1" i="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8095238095238099E-2"/>
          <c:w val="0.96376811594202849"/>
          <c:h val="0.51820645496235973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охраны и использования животного мира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8.1</c:v>
                </c:pt>
                <c:pt idx="1">
                  <c:v>9.5</c:v>
                </c:pt>
                <c:pt idx="2">
                  <c:v>4.0999999999999996</c:v>
                </c:pt>
                <c:pt idx="3">
                  <c:v>52.6</c:v>
                </c:pt>
                <c:pt idx="4">
                  <c:v>8.1</c:v>
                </c:pt>
                <c:pt idx="5">
                  <c:v>12.2</c:v>
                </c:pt>
                <c:pt idx="6">
                  <c:v>5.4</c:v>
                </c:pt>
              </c:numCache>
            </c:numRef>
          </c:val>
        </c:ser>
      </c:pie3DChart>
    </c:plotArea>
    <c:legend>
      <c:legendPos val="b"/>
      <c:legendEntry>
        <c:idx val="0"/>
        <c:txPr>
          <a:bodyPr/>
          <a:lstStyle/>
          <a:p>
            <a:pPr>
              <a:defRPr sz="1050" b="1" baseline="0">
                <a:solidFill>
                  <a:schemeClr val="bg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1633059454524706"/>
          <c:h val="0.34386709353638489"/>
        </c:manualLayout>
      </c:layout>
      <c:spPr>
        <a:solidFill>
          <a:schemeClr val="bg1">
            <a:lumMod val="60000"/>
            <a:lumOff val="40000"/>
          </a:schemeClr>
        </a:solidFill>
      </c:spPr>
      <c:txPr>
        <a:bodyPr/>
        <a:lstStyle/>
        <a:p>
          <a:pPr>
            <a:defRPr sz="1050" b="1" baseline="0">
              <a:solidFill>
                <a:schemeClr val="bg2"/>
              </a:solidFill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34E-2"/>
          <c:y val="5.3240740740740748E-2"/>
          <c:w val="0.53055555555555567"/>
          <c:h val="0.88425925925925941"/>
        </c:manualLayout>
      </c:layout>
      <c:pieChart>
        <c:varyColors val="1"/>
        <c:dLbls/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</c:chart>
  <c:spPr>
    <a:solidFill>
      <a:srgbClr val="0000FF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 baseline="0">
                    <a:solidFill>
                      <a:sysClr val="windowText" lastClr="000000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77</c:v>
                </c:pt>
                <c:pt idx="1">
                  <c:v>16.2</c:v>
                </c:pt>
                <c:pt idx="2">
                  <c:v>6.8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bg1">
            <a:lumMod val="20000"/>
            <a:lumOff val="8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 i="0" baseline="0">
              <a:solidFill>
                <a:schemeClr val="bg2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rgbClr val="0000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CB50-E225-4855-BC87-A1E98CE882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2021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1 квартале 2021 года поступило  74 обращения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2020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4,4 раза </a:t>
            </a:r>
            <a:r>
              <a:rPr lang="ru-RU" sz="2000" dirty="0" smtClean="0">
                <a:latin typeface="Arial" charset="0"/>
              </a:rPr>
              <a:t>(в 1 квартале 2020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17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 2021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28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2020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9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в 1 квартале 2021 года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сравнении с количеством обращений,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поступивших в 1 квартале 2020 года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распределением по районам Камчатского края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обращений поступивших </a:t>
            </a:r>
            <a:b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Министерство природных ресурсов и экологии Камчатского края в  1 квартале 2020  года  и  в 1 квартале 2021 года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 1 квартале 2021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071538" y="1571612"/>
            <a:ext cx="5975375" cy="4288249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4 обращения (5,4%)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57 (77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12 (16,2%)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>
                  <a:latin typeface="Arial" charset="0"/>
                  <a:cs typeface="Times New Roman" pitchFamily="18" charset="0"/>
                </a:rPr>
                <a:t>5</a:t>
              </a:r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15 о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Управление по работе с </a:t>
            </a:r>
            <a:r>
              <a:rPr lang="ru-RU" b="1" dirty="0">
                <a:cs typeface="Times New Roman" pitchFamily="18" charset="0"/>
              </a:rPr>
              <a:t>обращениями граждан </a:t>
            </a:r>
            <a:r>
              <a:rPr lang="ru-RU" b="1" dirty="0" smtClean="0">
                <a:cs typeface="Times New Roman" pitchFamily="18" charset="0"/>
              </a:rPr>
              <a:t>Аппарата </a:t>
            </a:r>
            <a:r>
              <a:rPr lang="ru-RU" b="1" dirty="0">
                <a:cs typeface="Times New Roman" pitchFamily="18" charset="0"/>
              </a:rPr>
              <a:t>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21 обращение (28,4 %)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39 обращений  (52,6 %)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23 обращения (31,1 %)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</a:t>
            </a:r>
            <a:r>
              <a:rPr lang="ru-RU" sz="2000" dirty="0" smtClean="0">
                <a:latin typeface="Times New Roman" pitchFamily="18" charset="0"/>
              </a:rPr>
              <a:t>2021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 </a:t>
            </a:r>
            <a:r>
              <a:rPr lang="ru-RU" sz="2000" dirty="0" smtClean="0">
                <a:latin typeface="Arial" charset="0"/>
              </a:rPr>
              <a:t>2021 </a:t>
            </a:r>
            <a:r>
              <a:rPr lang="ru-RU" sz="2000" dirty="0" smtClean="0">
                <a:latin typeface="Arial" charset="0"/>
              </a:rPr>
              <a:t>году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1861</TotalTime>
  <Words>211</Words>
  <Application>Microsoft Office PowerPoint</Application>
  <PresentationFormat>Экран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квартал 2021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обращений поступивших в 1 квартале 2021 года  в сравнении с количеством обращений, поступивших в 1 квартале 2020 года  с распределением по районам Камчатского края</vt:lpstr>
      <vt:lpstr>Количество обращений поступивших  в Министерство природных ресурсов и экологии Камчатского края в  1 квартале 2020  года  и  в 1 квартале 2021 года</vt:lpstr>
      <vt:lpstr>Поступление, рассмотрение и направление по компетенции обращений  граждан  в  1 квартале 2021 года</vt:lpstr>
      <vt:lpstr>Доля тем в общем количестве вопросов, содержащихся в обращениях, рассмотренных  в  2021 году</vt:lpstr>
      <vt:lpstr>Результаты  рассмотрения  обращений граждан,  поступивших  в  Министерство  природных ресурсов  и экологии  Камчатского  края  в  2021 году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424</cp:revision>
  <dcterms:created xsi:type="dcterms:W3CDTF">2011-01-31T10:29:36Z</dcterms:created>
  <dcterms:modified xsi:type="dcterms:W3CDTF">2021-03-24T08:35:17Z</dcterms:modified>
</cp:coreProperties>
</file>