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7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Лист1!$F$3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Лист1!$F$4:$F$15</c:f>
              <c:numCache>
                <c:formatCode>General</c:formatCode>
                <c:ptCount val="12"/>
                <c:pt idx="0">
                  <c:v>0</c:v>
                </c:pt>
                <c:pt idx="1">
                  <c:v>2.6</c:v>
                </c:pt>
                <c:pt idx="2">
                  <c:v>0</c:v>
                </c:pt>
                <c:pt idx="3">
                  <c:v>7.7</c:v>
                </c:pt>
                <c:pt idx="4">
                  <c:v>0</c:v>
                </c:pt>
                <c:pt idx="5">
                  <c:v>66.599999999999994</c:v>
                </c:pt>
                <c:pt idx="6">
                  <c:v>7.7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Лист1!$G$3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Лист1!$E$4:$E$15</c:f>
              <c:strCache>
                <c:ptCount val="12"/>
                <c:pt idx="0">
                  <c:v>Алеутский район</c:v>
                </c:pt>
                <c:pt idx="1">
                  <c:v>Быстринский район</c:v>
                </c:pt>
                <c:pt idx="2">
                  <c:v>Вилючинский городской округ</c:v>
                </c:pt>
                <c:pt idx="3">
                  <c:v>Елизовский район</c:v>
                </c:pt>
                <c:pt idx="4">
                  <c:v>Мильковский район</c:v>
                </c:pt>
                <c:pt idx="5">
                  <c:v>Петропавловск-Камчатский городской округ</c:v>
                </c:pt>
                <c:pt idx="6">
                  <c:v>Усть-Большерецкий район</c:v>
                </c:pt>
                <c:pt idx="7">
                  <c:v>Усть-Камчатский район</c:v>
                </c:pt>
                <c:pt idx="8">
                  <c:v>Пенжинский  район</c:v>
                </c:pt>
                <c:pt idx="9">
                  <c:v>Олюторский район</c:v>
                </c:pt>
                <c:pt idx="10">
                  <c:v>Карагинский район</c:v>
                </c:pt>
                <c:pt idx="11">
                  <c:v>За пределами Камчатского края</c:v>
                </c:pt>
              </c:strCache>
            </c:strRef>
          </c:cat>
          <c:val>
            <c:numRef>
              <c:f>Лист1!$G$4:$G$15</c:f>
              <c:numCache>
                <c:formatCode>General</c:formatCode>
                <c:ptCount val="12"/>
                <c:pt idx="0">
                  <c:v>1.6</c:v>
                </c:pt>
                <c:pt idx="1">
                  <c:v>1.6</c:v>
                </c:pt>
                <c:pt idx="2">
                  <c:v>1.6</c:v>
                </c:pt>
                <c:pt idx="3">
                  <c:v>23.8</c:v>
                </c:pt>
                <c:pt idx="4">
                  <c:v>0</c:v>
                </c:pt>
                <c:pt idx="5">
                  <c:v>53.9</c:v>
                </c:pt>
                <c:pt idx="6">
                  <c:v>0</c:v>
                </c:pt>
                <c:pt idx="7">
                  <c:v>4.8</c:v>
                </c:pt>
                <c:pt idx="8">
                  <c:v>0</c:v>
                </c:pt>
                <c:pt idx="9">
                  <c:v>1.6</c:v>
                </c:pt>
                <c:pt idx="10">
                  <c:v>0</c:v>
                </c:pt>
                <c:pt idx="11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63136"/>
        <c:axId val="100913664"/>
      </c:barChart>
      <c:catAx>
        <c:axId val="143963136"/>
        <c:scaling>
          <c:orientation val="maxMin"/>
        </c:scaling>
        <c:delete val="0"/>
        <c:axPos val="l"/>
        <c:numFmt formatCode="#\ ?/?" sourceLinked="0"/>
        <c:majorTickMark val="out"/>
        <c:minorTickMark val="none"/>
        <c:tickLblPos val="nextTo"/>
        <c:txPr>
          <a:bodyPr anchor="ctr" anchorCtr="1"/>
          <a:lstStyle/>
          <a:p>
            <a:pPr>
              <a:defRPr b="1"/>
            </a:pPr>
            <a:endParaRPr lang="ru-RU"/>
          </a:p>
        </c:txPr>
        <c:crossAx val="100913664"/>
        <c:crosses val="autoZero"/>
        <c:auto val="0"/>
        <c:lblAlgn val="ctr"/>
        <c:lblOffset val="100"/>
        <c:noMultiLvlLbl val="0"/>
      </c:catAx>
      <c:valAx>
        <c:axId val="100913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3963136"/>
        <c:crosses val="max"/>
        <c:crossBetween val="between"/>
      </c:valAx>
      <c:spPr>
        <a:solidFill>
          <a:srgbClr val="0000FF"/>
        </a:solidFill>
        <a:effectLst>
          <a:outerShdw dist="50800" sx="1000" sy="1000" algn="ctr" rotWithShape="0">
            <a:srgbClr val="000000"/>
          </a:outerShdw>
        </a:effectLst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000099"/>
    </a:solidFill>
  </c:spPr>
  <c:txPr>
    <a:bodyPr/>
    <a:lstStyle/>
    <a:p>
      <a:pPr>
        <a:defRPr>
          <a:solidFill>
            <a:schemeClr val="bg1"/>
          </a:solidFill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Лист1!$B$4:$B$9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  <c:pt idx="4">
                  <c:v>7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Лист1!$A$4:$A$9</c:f>
              <c:strCache>
                <c:ptCount val="6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10</c:v>
                </c:pt>
                <c:pt idx="1">
                  <c:v>13</c:v>
                </c:pt>
                <c:pt idx="2">
                  <c:v>9</c:v>
                </c:pt>
                <c:pt idx="3">
                  <c:v>9</c:v>
                </c:pt>
                <c:pt idx="4">
                  <c:v>5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65184"/>
        <c:axId val="104064128"/>
      </c:barChart>
      <c:catAx>
        <c:axId val="1439651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chemeClr val="bg1"/>
                </a:solidFill>
              </a:defRPr>
            </a:pPr>
            <a:endParaRPr lang="ru-RU"/>
          </a:p>
        </c:txPr>
        <c:crossAx val="104064128"/>
        <c:crosses val="autoZero"/>
        <c:auto val="1"/>
        <c:lblAlgn val="ctr"/>
        <c:lblOffset val="100"/>
        <c:noMultiLvlLbl val="0"/>
      </c:catAx>
      <c:valAx>
        <c:axId val="104064128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  <a:effectLst>
              <a:outerShdw dist="50800" sx="1000" sy="1000" algn="ctr" rotWithShape="0">
                <a:srgbClr val="000000">
                  <a:alpha val="0"/>
                </a:srgbClr>
              </a:outerShdw>
            </a:effectLst>
          </c:spPr>
        </c:majorGridlines>
        <c:numFmt formatCode="General" sourceLinked="1"/>
        <c:majorTickMark val="none"/>
        <c:minorTickMark val="none"/>
        <c:tickLblPos val="high"/>
        <c:txPr>
          <a:bodyPr rot="0" vert="horz"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43965184"/>
        <c:crosses val="autoZero"/>
        <c:crossBetween val="between"/>
      </c:valAx>
      <c:spPr>
        <a:solidFill>
          <a:srgbClr val="0000FF"/>
        </a:solidFill>
      </c:spPr>
    </c:plotArea>
    <c:legend>
      <c:legendPos val="r"/>
      <c:layout/>
      <c:overlay val="0"/>
      <c:spPr>
        <a:solidFill>
          <a:srgbClr val="0000FF"/>
        </a:solidFill>
      </c:spPr>
    </c:legend>
    <c:plotVisOnly val="1"/>
    <c:dispBlanksAs val="gap"/>
    <c:showDLblsOverMax val="0"/>
  </c:chart>
  <c:spPr>
    <a:solidFill>
      <a:srgbClr val="000099"/>
    </a:solidFill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927536231884056E-2"/>
          <c:y val="4.1025641025641026E-2"/>
          <c:w val="0.96376811594202894"/>
          <c:h val="0.51820645496236051"/>
        </c:manualLayout>
      </c:layout>
      <c:pie3DChart>
        <c:varyColors val="1"/>
        <c:ser>
          <c:idx val="0"/>
          <c:order val="0"/>
          <c:spPr>
            <a:ln>
              <a:solidFill>
                <a:sysClr val="windowText" lastClr="000000"/>
              </a:solidFill>
            </a:ln>
          </c:spPr>
          <c:explosion val="4"/>
          <c:dPt>
            <c:idx val="0"/>
            <c:bubble3D val="0"/>
            <c:explosion val="0"/>
            <c:spPr>
              <a:solidFill>
                <a:schemeClr val="accent6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explosion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explosion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3"/>
            <c:bubble3D val="0"/>
            <c:explosion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4"/>
            <c:bubble3D val="0"/>
            <c:explosion val="0"/>
            <c:spPr>
              <a:solidFill>
                <a:schemeClr val="tx2">
                  <a:lumMod val="75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bubble3D val="0"/>
            <c:explosion val="0"/>
            <c:spPr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6"/>
            <c:bubble3D val="0"/>
            <c:explosion val="0"/>
            <c:spPr>
              <a:solidFill>
                <a:srgbClr val="00FFCC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7"/>
            <c:bubble3D val="0"/>
            <c:explosion val="0"/>
            <c:spPr>
              <a:solidFill>
                <a:schemeClr val="accent6">
                  <a:lumMod val="50000"/>
                </a:schemeClr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8"/>
            <c:bubble3D val="0"/>
            <c:explosion val="0"/>
            <c:spPr>
              <a:solidFill>
                <a:srgbClr val="9900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9"/>
            <c:bubble3D val="0"/>
            <c:explosion val="0"/>
            <c:spPr>
              <a:solidFill>
                <a:srgbClr val="FF3399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0"/>
            <c:bubble3D val="0"/>
            <c:explosion val="0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1"/>
            <c:bubble3D val="0"/>
            <c:explosion val="0"/>
            <c:spPr>
              <a:solidFill>
                <a:srgbClr val="D12D8F"/>
              </a:solidFill>
              <a:ln>
                <a:solidFill>
                  <a:sysClr val="windowText" lastClr="000000"/>
                </a:solidFill>
              </a:ln>
            </c:spPr>
          </c:dPt>
          <c:cat>
            <c:strRef>
              <c:f>Лист1!$L$3:$L$13</c:f>
              <c:strCache>
                <c:ptCount val="11"/>
                <c:pt idx="0">
                  <c:v>Вопросы сбора, хранения, транспортирования, утилизации твердых коммунальных отходов</c:v>
                </c:pt>
                <c:pt idx="1">
                  <c:v>Вопросы использования минерально-сырьевых ресурсов</c:v>
                </c:pt>
                <c:pt idx="2">
                  <c:v>Вопросы охраны окружающей среды</c:v>
                </c:pt>
                <c:pt idx="3">
                  <c:v>Вопросы экологии</c:v>
                </c:pt>
                <c:pt idx="4">
                  <c:v>Вопросы использования и охраны водных объектов</c:v>
                </c:pt>
                <c:pt idx="5">
                  <c:v>Вопросы создания, преобразования объектов особо охраняемых природных территорий</c:v>
                </c:pt>
                <c:pt idx="6">
                  <c:v>Вопросы ликвидации несанкционированных свалок автомобильных шин, строительного мусора</c:v>
                </c:pt>
                <c:pt idx="7">
                  <c:v>Вопросы переработки отходов,осадков промышленных и коммунальных стоков</c:v>
                </c:pt>
                <c:pt idx="8">
                  <c:v>Вопросы тушения лесных пожаров</c:v>
                </c:pt>
                <c:pt idx="9">
                  <c:v>Вопросы несвоевренной выплаты заработной платы</c:v>
                </c:pt>
                <c:pt idx="10">
                  <c:v>Другие вопросы</c:v>
                </c:pt>
              </c:strCache>
            </c:strRef>
          </c:cat>
          <c:val>
            <c:numRef>
              <c:f>Лист1!$M$3:$M$13</c:f>
              <c:numCache>
                <c:formatCode>General</c:formatCode>
                <c:ptCount val="11"/>
                <c:pt idx="0">
                  <c:v>11.1</c:v>
                </c:pt>
                <c:pt idx="1">
                  <c:v>11.1</c:v>
                </c:pt>
                <c:pt idx="2">
                  <c:v>12.8</c:v>
                </c:pt>
                <c:pt idx="3">
                  <c:v>11.1</c:v>
                </c:pt>
                <c:pt idx="4">
                  <c:v>7.9</c:v>
                </c:pt>
                <c:pt idx="5">
                  <c:v>15.9</c:v>
                </c:pt>
                <c:pt idx="6">
                  <c:v>9.5</c:v>
                </c:pt>
                <c:pt idx="7">
                  <c:v>7.9</c:v>
                </c:pt>
                <c:pt idx="8">
                  <c:v>1.6</c:v>
                </c:pt>
                <c:pt idx="9">
                  <c:v>1.6</c:v>
                </c:pt>
                <c:pt idx="10">
                  <c:v>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284919548099966"/>
          <c:y val="0.57681451357041913"/>
          <c:w val="0.73806972498002954"/>
          <c:h val="0.3850902483343428"/>
        </c:manualLayout>
      </c:layout>
      <c:overlay val="0"/>
      <c:spPr>
        <a:solidFill>
          <a:schemeClr val="tx2">
            <a:lumMod val="60000"/>
            <a:lumOff val="40000"/>
          </a:schemeClr>
        </a:solidFill>
      </c:spPr>
      <c:txPr>
        <a:bodyPr/>
        <a:lstStyle/>
        <a:p>
          <a:pPr>
            <a:defRPr sz="900" b="1"/>
          </a:pPr>
          <a:endParaRPr lang="ru-RU"/>
        </a:p>
      </c:tx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56"/>
          <c:h val="0.8842592592592593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  <a:ln>
              <a:solidFill>
                <a:sysClr val="windowText" lastClr="000000"/>
              </a:solidFill>
            </a:ln>
          </c:spPr>
          <c:dPt>
            <c:idx val="0"/>
            <c:bubble3D val="0"/>
            <c:spPr>
              <a:solidFill>
                <a:srgbClr val="00FF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ysClr val="windowText" lastClr="000000"/>
                </a:solidFill>
              </a:ln>
            </c:spPr>
          </c:dPt>
          <c:dLbls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80.900000000000006</c:v>
                </c:pt>
                <c:pt idx="1">
                  <c:v>15.9</c:v>
                </c:pt>
                <c:pt idx="2">
                  <c:v>3.2</c:v>
                </c:pt>
              </c:numCache>
            </c:numRef>
          </c:val>
        </c:ser>
        <c:ser>
          <c:idx val="1"/>
          <c:order val="1"/>
          <c:cat>
            <c:strRef>
              <c:f>Лист1!$I$3:$I$5</c:f>
              <c:strCache>
                <c:ptCount val="3"/>
                <c:pt idx="0">
                  <c:v>Даны разъяснения</c:v>
                </c:pt>
                <c:pt idx="1">
                  <c:v>Направлено по подведомственности</c:v>
                </c:pt>
                <c:pt idx="2">
                  <c:v>Находятся на рассмотрении</c:v>
                </c:pt>
              </c:strCache>
            </c:strRef>
          </c:cat>
          <c:val>
            <c:numRef>
              <c:f>Лист1!$J$3:$J$5</c:f>
              <c:numCache>
                <c:formatCode>General</c:formatCode>
                <c:ptCount val="3"/>
                <c:pt idx="0">
                  <c:v>80.900000000000006</c:v>
                </c:pt>
                <c:pt idx="1">
                  <c:v>15.9</c:v>
                </c:pt>
                <c:pt idx="2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spPr>
    <a:solidFill>
      <a:srgbClr val="0000FF"/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 </a:t>
            </a:r>
            <a:r>
              <a:rPr lang="ru-RU" sz="2800" b="1" dirty="0" smtClean="0">
                <a:solidFill>
                  <a:schemeClr val="bg2"/>
                </a:solidFill>
              </a:rPr>
              <a:t>1 полугодие  2016 года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1 полугодии 2016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63 обращения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1 полугодием 2015 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увеличилось 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62 </a:t>
            </a:r>
            <a:r>
              <a:rPr lang="en-US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1 полугодии 2015 года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39 обращений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июне 2016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17 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2015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3 обращения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квартале 2016 года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по </a:t>
            </a:r>
            <a:r>
              <a:rPr lang="ru-RU" sz="2000" dirty="0">
                <a:latin typeface="Arial Unicode MS" pitchFamily="34" charset="-128"/>
              </a:rPr>
              <a:t>сравнению  с  обращениями,  поступившими  </a:t>
            </a:r>
            <a:r>
              <a:rPr lang="ru-RU" sz="2000" dirty="0" smtClean="0">
                <a:latin typeface="Arial Unicode MS" pitchFamily="34" charset="-128"/>
              </a:rPr>
              <a:t>в 1 полугодии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2016 года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/>
          </a:p>
          <a:p>
            <a:endParaRPr lang="ru-RU"/>
          </a:p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1 полугодии  2015   </a:t>
            </a:r>
            <a:r>
              <a:rPr lang="ru-RU" sz="1800" dirty="0">
                <a:latin typeface="Arial" charset="0"/>
              </a:rPr>
              <a:t>и </a:t>
            </a:r>
            <a:r>
              <a:rPr lang="ru-RU" sz="1800" dirty="0" smtClean="0">
                <a:latin typeface="Arial" charset="0"/>
              </a:rPr>
              <a:t> 1 полугодии 2016 годов</a:t>
            </a:r>
            <a:endParaRPr lang="ru-RU" sz="1800" dirty="0">
              <a:latin typeface="Arial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в 1 полугодии 2016 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1 обращений (1,6 %)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51 (81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обращение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10 (15,9%)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4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0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6 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обращений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21 обращение (33,3 %)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38 обращений  (60,3%)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20 обращений (31,7 </a:t>
            </a:r>
            <a:r>
              <a:rPr lang="ru-RU" b="1" dirty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рассмотренных </a:t>
            </a:r>
            <a:r>
              <a:rPr lang="ru-RU" sz="2000" dirty="0" smtClean="0">
                <a:latin typeface="Times New Roman" pitchFamily="18" charset="0"/>
              </a:rPr>
              <a:t>1 полугодии 2016 года</a:t>
            </a:r>
            <a:endParaRPr lang="ru-RU" sz="2000" dirty="0">
              <a:latin typeface="Times New Roman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508710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в 1 полугодии 2016 года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592</TotalTime>
  <Words>214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 1 полугодие  2016 года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квартале 2016 года  по сравнению  с  обращениями,  поступившими  в 1 полугодии  2016 года ,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1 полугодии  2015   и  1 полугодии 2016 годов</vt:lpstr>
      <vt:lpstr>Поступление, рассмотрение и направление по компетенции обращений  граждан  в 1 полугодии 2016 года</vt:lpstr>
      <vt:lpstr>Доля тем в общем количестве вопросов, содержащихся в обращениях, рассмотренных 1 полугодии 2016 года</vt:lpstr>
      <vt:lpstr>Результаты  рассмотрения  обращений граждан,  поступивших  в  Министерство  природных ресурсов  и экологии  Камчатского  края  в 1 полугодии 2016 года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SVETLANA</cp:lastModifiedBy>
  <cp:revision>90</cp:revision>
  <dcterms:created xsi:type="dcterms:W3CDTF">2011-01-31T10:29:36Z</dcterms:created>
  <dcterms:modified xsi:type="dcterms:W3CDTF">2016-07-14T19:11:48Z</dcterms:modified>
</cp:coreProperties>
</file>