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6413" cy="97504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BC4494"/>
    <a:srgbClr val="990033"/>
    <a:srgbClr val="660066"/>
    <a:srgbClr val="FF99FF"/>
    <a:srgbClr val="990000"/>
    <a:srgbClr val="66FFFF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615" autoAdjust="0"/>
    <p:restoredTop sz="86380" autoAdjust="0"/>
  </p:normalViewPr>
  <p:slideViewPr>
    <p:cSldViewPr>
      <p:cViewPr varScale="1">
        <p:scale>
          <a:sx n="106" d="100"/>
          <a:sy n="106" d="100"/>
        </p:scale>
        <p:origin x="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405594405594526E-2"/>
          <c:y val="7.434944237918216E-2"/>
          <c:w val="0.89976689976689961"/>
          <c:h val="0.6059479553903346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2014 г.</c:v>
                </c:pt>
              </c:strCache>
            </c:strRef>
          </c:tx>
          <c:spPr>
            <a:ln w="41713">
              <a:solidFill>
                <a:srgbClr val="00FFFF"/>
              </a:solidFill>
              <a:prstDash val="solid"/>
            </a:ln>
          </c:spPr>
          <c:marker>
            <c:symbol val="x"/>
            <c:size val="6"/>
            <c:spPr>
              <a:solidFill>
                <a:srgbClr val="00FFFF"/>
              </a:solidFill>
              <a:ln>
                <a:solidFill>
                  <a:srgbClr val="00FFFF"/>
                </a:solidFill>
                <a:prstDash val="solid"/>
              </a:ln>
            </c:spPr>
          </c:marker>
          <c:dLbls>
            <c:spPr>
              <a:noFill/>
              <a:ln w="27808">
                <a:noFill/>
              </a:ln>
            </c:spPr>
            <c:txPr>
              <a:bodyPr/>
              <a:lstStyle/>
              <a:p>
                <a:pPr>
                  <a:defRPr sz="1095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389</c:v>
                </c:pt>
                <c:pt idx="1">
                  <c:v>478</c:v>
                </c:pt>
                <c:pt idx="2">
                  <c:v>607</c:v>
                </c:pt>
                <c:pt idx="3">
                  <c:v>532</c:v>
                </c:pt>
                <c:pt idx="4">
                  <c:v>378</c:v>
                </c:pt>
                <c:pt idx="5">
                  <c:v>328</c:v>
                </c:pt>
                <c:pt idx="6">
                  <c:v>397</c:v>
                </c:pt>
                <c:pt idx="7">
                  <c:v>371</c:v>
                </c:pt>
                <c:pt idx="8">
                  <c:v>370</c:v>
                </c:pt>
                <c:pt idx="9">
                  <c:v>589</c:v>
                </c:pt>
                <c:pt idx="10">
                  <c:v>471</c:v>
                </c:pt>
                <c:pt idx="11">
                  <c:v>512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2013 г.</c:v>
                </c:pt>
              </c:strCache>
            </c:strRef>
          </c:tx>
          <c:spPr>
            <a:ln w="41713">
              <a:solidFill>
                <a:srgbClr val="00FF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dLbls>
            <c:spPr>
              <a:noFill/>
              <a:ln w="27808">
                <a:noFill/>
              </a:ln>
            </c:spPr>
            <c:txPr>
              <a:bodyPr/>
              <a:lstStyle/>
              <a:p>
                <a:pPr>
                  <a:defRPr sz="1095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447</c:v>
                </c:pt>
                <c:pt idx="1">
                  <c:v>403</c:v>
                </c:pt>
                <c:pt idx="2">
                  <c:v>395</c:v>
                </c:pt>
                <c:pt idx="3">
                  <c:v>433</c:v>
                </c:pt>
                <c:pt idx="4">
                  <c:v>295</c:v>
                </c:pt>
                <c:pt idx="5">
                  <c:v>212</c:v>
                </c:pt>
                <c:pt idx="6">
                  <c:v>343</c:v>
                </c:pt>
                <c:pt idx="7">
                  <c:v>308</c:v>
                </c:pt>
                <c:pt idx="8">
                  <c:v>323</c:v>
                </c:pt>
                <c:pt idx="9">
                  <c:v>460</c:v>
                </c:pt>
                <c:pt idx="10">
                  <c:v>385</c:v>
                </c:pt>
                <c:pt idx="11">
                  <c:v>538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2015 г.</c:v>
                </c:pt>
              </c:strCache>
            </c:strRef>
          </c:tx>
          <c:spPr>
            <a:ln w="41713">
              <a:solidFill>
                <a:srgbClr val="FF0000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spPr>
              <a:noFill/>
              <a:ln w="27808">
                <a:noFill/>
              </a:ln>
            </c:spPr>
            <c:txPr>
              <a:bodyPr/>
              <a:lstStyle/>
              <a:p>
                <a:pPr>
                  <a:defRPr sz="1095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361</c:v>
                </c:pt>
                <c:pt idx="1">
                  <c:v>563</c:v>
                </c:pt>
                <c:pt idx="2">
                  <c:v>477</c:v>
                </c:pt>
                <c:pt idx="3">
                  <c:v>476</c:v>
                </c:pt>
                <c:pt idx="4">
                  <c:v>340</c:v>
                </c:pt>
                <c:pt idx="5">
                  <c:v>393</c:v>
                </c:pt>
                <c:pt idx="6">
                  <c:v>434</c:v>
                </c:pt>
                <c:pt idx="7">
                  <c:v>445</c:v>
                </c:pt>
                <c:pt idx="8">
                  <c:v>552</c:v>
                </c:pt>
                <c:pt idx="9">
                  <c:v>843</c:v>
                </c:pt>
                <c:pt idx="10">
                  <c:v>618</c:v>
                </c:pt>
                <c:pt idx="11">
                  <c:v>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2016 г.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421</c:v>
                </c:pt>
                <c:pt idx="1">
                  <c:v>581</c:v>
                </c:pt>
                <c:pt idx="2">
                  <c:v>525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5333648"/>
        <c:axId val="146053696"/>
      </c:lineChart>
      <c:catAx>
        <c:axId val="14533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7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Comic Sans MS"/>
                <a:ea typeface="Comic Sans MS"/>
                <a:cs typeface="Comic Sans MS"/>
              </a:defRPr>
            </a:pPr>
            <a:endParaRPr lang="ru-RU"/>
          </a:p>
        </c:txPr>
        <c:crossAx val="14605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053696"/>
        <c:scaling>
          <c:orientation val="minMax"/>
          <c:max val="850"/>
          <c:min val="2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4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Comic Sans MS"/>
                <a:ea typeface="Comic Sans MS"/>
                <a:cs typeface="Comic Sans MS"/>
              </a:defRPr>
            </a:pPr>
            <a:endParaRPr lang="ru-RU"/>
          </a:p>
        </c:txPr>
        <c:crossAx val="145333648"/>
        <c:crosses val="autoZero"/>
        <c:crossBetween val="between"/>
        <c:majorUnit val="50"/>
      </c:valAx>
      <c:spPr>
        <a:noFill/>
        <a:ln w="13905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7039626416124785"/>
          <c:y val="0.93308552167019765"/>
          <c:w val="0.46722689075630253"/>
          <c:h val="5.0165559587913411E-2"/>
        </c:manualLayout>
      </c:layout>
      <c:overlay val="0"/>
      <c:spPr>
        <a:noFill/>
        <a:ln w="3476">
          <a:solidFill>
            <a:schemeClr val="tx1"/>
          </a:solidFill>
          <a:prstDash val="solid"/>
        </a:ln>
      </c:spPr>
      <c:txPr>
        <a:bodyPr/>
        <a:lstStyle/>
        <a:p>
          <a:pPr>
            <a:defRPr sz="1204" b="1" i="0" u="none" strike="noStrike" baseline="0">
              <a:solidFill>
                <a:schemeClr val="tx1"/>
              </a:solidFill>
              <a:latin typeface="Comic Sans MS"/>
              <a:ea typeface="Comic Sans MS"/>
              <a:cs typeface="Comic Sans M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42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54385389326335"/>
          <c:y val="0"/>
          <c:w val="0.70456960680127523"/>
          <c:h val="0.857237099808336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2014 год**</c:v>
                </c:pt>
              </c:strCache>
            </c:strRef>
          </c:tx>
          <c:spPr>
            <a:solidFill>
              <a:schemeClr val="accent1"/>
            </a:solidFill>
            <a:ln w="1227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Sheet1!$B$1:$N$1</c:f>
              <c:strCache>
                <c:ptCount val="13"/>
                <c:pt idx="0">
                  <c:v>Пенжинский район</c:v>
                </c:pt>
                <c:pt idx="1">
                  <c:v>Олюторский район</c:v>
                </c:pt>
                <c:pt idx="2">
                  <c:v>Карагинский район</c:v>
                </c:pt>
                <c:pt idx="3">
                  <c:v>Усть-Камчатский район</c:v>
                </c:pt>
                <c:pt idx="4">
                  <c:v>Тигильский район</c:v>
                </c:pt>
                <c:pt idx="5">
                  <c:v>Алеутский район</c:v>
                </c:pt>
                <c:pt idx="6">
                  <c:v>Быстринский район</c:v>
                </c:pt>
                <c:pt idx="7">
                  <c:v>Усть-Большерецкий район</c:v>
                </c:pt>
                <c:pt idx="8">
                  <c:v>Вилючинский ГО</c:v>
                </c:pt>
                <c:pt idx="9">
                  <c:v>Елизовский район</c:v>
                </c:pt>
                <c:pt idx="10">
                  <c:v>Петропавловск-Камчатский ГО</c:v>
                </c:pt>
                <c:pt idx="11">
                  <c:v>Мильковский район</c:v>
                </c:pt>
                <c:pt idx="12">
                  <c:v>Соболевский район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4</c:v>
                </c:pt>
                <c:pt idx="1">
                  <c:v>9</c:v>
                </c:pt>
                <c:pt idx="2">
                  <c:v>6</c:v>
                </c:pt>
                <c:pt idx="3">
                  <c:v>40</c:v>
                </c:pt>
                <c:pt idx="4">
                  <c:v>18</c:v>
                </c:pt>
                <c:pt idx="5">
                  <c:v>1</c:v>
                </c:pt>
                <c:pt idx="6">
                  <c:v>7</c:v>
                </c:pt>
                <c:pt idx="7">
                  <c:v>79</c:v>
                </c:pt>
                <c:pt idx="8">
                  <c:v>228</c:v>
                </c:pt>
                <c:pt idx="9">
                  <c:v>632</c:v>
                </c:pt>
                <c:pt idx="10">
                  <c:v>4365</c:v>
                </c:pt>
                <c:pt idx="11">
                  <c:v>28</c:v>
                </c:pt>
                <c:pt idx="1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2013 год*</c:v>
                </c:pt>
              </c:strCache>
            </c:strRef>
          </c:tx>
          <c:spPr>
            <a:solidFill>
              <a:schemeClr val="accent2"/>
            </a:solidFill>
            <a:ln w="1227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Sheet1!$B$1:$N$1</c:f>
              <c:strCache>
                <c:ptCount val="13"/>
                <c:pt idx="0">
                  <c:v>Пенжинский район</c:v>
                </c:pt>
                <c:pt idx="1">
                  <c:v>Олюторский район</c:v>
                </c:pt>
                <c:pt idx="2">
                  <c:v>Карагинский район</c:v>
                </c:pt>
                <c:pt idx="3">
                  <c:v>Усть-Камчатский район</c:v>
                </c:pt>
                <c:pt idx="4">
                  <c:v>Тигильский район</c:v>
                </c:pt>
                <c:pt idx="5">
                  <c:v>Алеутский район</c:v>
                </c:pt>
                <c:pt idx="6">
                  <c:v>Быстринский район</c:v>
                </c:pt>
                <c:pt idx="7">
                  <c:v>Усть-Большерецкий район</c:v>
                </c:pt>
                <c:pt idx="8">
                  <c:v>Вилючинский ГО</c:v>
                </c:pt>
                <c:pt idx="9">
                  <c:v>Елизовский район</c:v>
                </c:pt>
                <c:pt idx="10">
                  <c:v>Петропавловск-Камчатский ГО</c:v>
                </c:pt>
                <c:pt idx="11">
                  <c:v>Мильковский район</c:v>
                </c:pt>
                <c:pt idx="12">
                  <c:v>Соболевский район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45</c:v>
                </c:pt>
                <c:pt idx="4">
                  <c:v>13</c:v>
                </c:pt>
                <c:pt idx="5">
                  <c:v>13</c:v>
                </c:pt>
                <c:pt idx="6">
                  <c:v>3</c:v>
                </c:pt>
                <c:pt idx="7">
                  <c:v>77</c:v>
                </c:pt>
                <c:pt idx="8">
                  <c:v>159</c:v>
                </c:pt>
                <c:pt idx="9">
                  <c:v>676</c:v>
                </c:pt>
                <c:pt idx="10">
                  <c:v>3506</c:v>
                </c:pt>
                <c:pt idx="11">
                  <c:v>40</c:v>
                </c:pt>
                <c:pt idx="1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2016 год****</c:v>
                </c:pt>
              </c:strCache>
            </c:strRef>
          </c:tx>
          <c:spPr>
            <a:solidFill>
              <a:schemeClr val="hlink"/>
            </a:solidFill>
            <a:ln w="1227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Sheet1!$B$1:$N$1</c:f>
              <c:strCache>
                <c:ptCount val="13"/>
                <c:pt idx="0">
                  <c:v>Пенжинский район</c:v>
                </c:pt>
                <c:pt idx="1">
                  <c:v>Олюторский район</c:v>
                </c:pt>
                <c:pt idx="2">
                  <c:v>Карагинский район</c:v>
                </c:pt>
                <c:pt idx="3">
                  <c:v>Усть-Камчатский район</c:v>
                </c:pt>
                <c:pt idx="4">
                  <c:v>Тигильский район</c:v>
                </c:pt>
                <c:pt idx="5">
                  <c:v>Алеутский район</c:v>
                </c:pt>
                <c:pt idx="6">
                  <c:v>Быстринский район</c:v>
                </c:pt>
                <c:pt idx="7">
                  <c:v>Усть-Большерецкий район</c:v>
                </c:pt>
                <c:pt idx="8">
                  <c:v>Вилючинский ГО</c:v>
                </c:pt>
                <c:pt idx="9">
                  <c:v>Елизовский район</c:v>
                </c:pt>
                <c:pt idx="10">
                  <c:v>Петропавловск-Камчатский ГО</c:v>
                </c:pt>
                <c:pt idx="11">
                  <c:v>Мильковский район</c:v>
                </c:pt>
                <c:pt idx="12">
                  <c:v>Соболевский район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  <c:pt idx="8">
                  <c:v>170</c:v>
                </c:pt>
                <c:pt idx="9">
                  <c:v>124</c:v>
                </c:pt>
                <c:pt idx="10">
                  <c:v>1216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2015 год ***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Пенжинский район</c:v>
                </c:pt>
                <c:pt idx="1">
                  <c:v>Олюторский район</c:v>
                </c:pt>
                <c:pt idx="2">
                  <c:v>Карагинский район</c:v>
                </c:pt>
                <c:pt idx="3">
                  <c:v>Усть-Камчатский район</c:v>
                </c:pt>
                <c:pt idx="4">
                  <c:v>Тигильский район</c:v>
                </c:pt>
                <c:pt idx="5">
                  <c:v>Алеутский район</c:v>
                </c:pt>
                <c:pt idx="6">
                  <c:v>Быстринский район</c:v>
                </c:pt>
                <c:pt idx="7">
                  <c:v>Усть-Большерецкий район</c:v>
                </c:pt>
                <c:pt idx="8">
                  <c:v>Вилючинский ГО</c:v>
                </c:pt>
                <c:pt idx="9">
                  <c:v>Елизовский район</c:v>
                </c:pt>
                <c:pt idx="10">
                  <c:v>Петропавловск-Камчатский ГО</c:v>
                </c:pt>
                <c:pt idx="11">
                  <c:v>Мильковский район</c:v>
                </c:pt>
                <c:pt idx="12">
                  <c:v>Соболевский район</c:v>
                </c:pt>
              </c:strCache>
            </c:strRef>
          </c:cat>
          <c:val>
            <c:numRef>
              <c:f>Sheet1!$B$5:$N$5</c:f>
              <c:numCache>
                <c:formatCode>General</c:formatCode>
                <c:ptCount val="13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25</c:v>
                </c:pt>
                <c:pt idx="4">
                  <c:v>9</c:v>
                </c:pt>
                <c:pt idx="5">
                  <c:v>0</c:v>
                </c:pt>
                <c:pt idx="6">
                  <c:v>7</c:v>
                </c:pt>
                <c:pt idx="7">
                  <c:v>46</c:v>
                </c:pt>
                <c:pt idx="8">
                  <c:v>253</c:v>
                </c:pt>
                <c:pt idx="9">
                  <c:v>552</c:v>
                </c:pt>
                <c:pt idx="10">
                  <c:v>5121</c:v>
                </c:pt>
                <c:pt idx="11">
                  <c:v>34</c:v>
                </c:pt>
                <c:pt idx="1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53776"/>
        <c:axId val="146154336"/>
      </c:barChart>
      <c:catAx>
        <c:axId val="146153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0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615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154336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35" b="1" i="0" u="none" strike="noStrike" baseline="0">
                <a:solidFill>
                  <a:schemeClr val="tx1"/>
                </a:solidFill>
                <a:latin typeface="Garamond"/>
                <a:ea typeface="Garamond"/>
                <a:cs typeface="Garamond"/>
              </a:defRPr>
            </a:pPr>
            <a:endParaRPr lang="ru-RU"/>
          </a:p>
        </c:txPr>
        <c:crossAx val="146153776"/>
        <c:crosses val="autoZero"/>
        <c:crossBetween val="between"/>
        <c:minorUnit val="20"/>
      </c:valAx>
      <c:spPr>
        <a:noFill/>
        <a:ln w="12273">
          <a:solidFill>
            <a:schemeClr val="tx1"/>
          </a:solidFill>
          <a:prstDash val="solid"/>
        </a:ln>
      </c:spPr>
    </c:plotArea>
    <c:legend>
      <c:legendPos val="r"/>
      <c:legendEntry>
        <c:idx val="1"/>
        <c:txPr>
          <a:bodyPr/>
          <a:lstStyle/>
          <a:p>
            <a:pPr>
              <a:defRPr sz="1334" b="1" i="0" u="none" strike="noStrike" baseline="0">
                <a:solidFill>
                  <a:schemeClr val="tx1"/>
                </a:solidFill>
                <a:latin typeface="Times New Roman" pitchFamily="18" charset="0"/>
                <a:ea typeface="Garamond"/>
                <a:cs typeface="Garamond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34" b="1" i="0" u="none" strike="noStrike" baseline="0">
                <a:solidFill>
                  <a:schemeClr val="tx1"/>
                </a:solidFill>
                <a:latin typeface="Times New Roman" pitchFamily="18" charset="0"/>
                <a:ea typeface="Garamond"/>
                <a:cs typeface="Garamond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34" b="1" i="0" u="none" strike="noStrike" baseline="0">
                <a:solidFill>
                  <a:schemeClr val="tx1"/>
                </a:solidFill>
                <a:latin typeface="Times New Roman" pitchFamily="18" charset="0"/>
                <a:ea typeface="Garamond"/>
                <a:cs typeface="Garamond"/>
              </a:defRPr>
            </a:pPr>
            <a:endParaRPr lang="ru-RU"/>
          </a:p>
        </c:txPr>
      </c:legendEntry>
      <c:layout>
        <c:manualLayout>
          <c:xMode val="edge"/>
          <c:yMode val="edge"/>
          <c:x val="0.81402766841644791"/>
          <c:y val="0.33470762875951982"/>
          <c:w val="0.1318951224846894"/>
          <c:h val="0.21347074838923913"/>
        </c:manualLayout>
      </c:layout>
      <c:overlay val="0"/>
      <c:spPr>
        <a:noFill/>
        <a:ln w="3068">
          <a:solidFill>
            <a:schemeClr val="tx1"/>
          </a:solidFill>
          <a:prstDash val="solid"/>
        </a:ln>
      </c:spPr>
      <c:txPr>
        <a:bodyPr/>
        <a:lstStyle/>
        <a:p>
          <a:pPr>
            <a:defRPr sz="1334" b="1" i="0" u="none" strike="noStrike" baseline="0">
              <a:solidFill>
                <a:schemeClr val="tx1"/>
              </a:solidFill>
              <a:latin typeface="Garamond"/>
              <a:ea typeface="Garamond"/>
              <a:cs typeface="Garamond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0" b="1" i="0" u="none" strike="noStrike" baseline="0">
          <a:solidFill>
            <a:schemeClr val="tx1"/>
          </a:solidFill>
          <a:latin typeface="Garamond"/>
          <a:ea typeface="Garamond"/>
          <a:cs typeface="Garamond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187978332854524E-2"/>
          <c:y val="3.4460862025172331E-2"/>
          <c:w val="0.78839957035445762"/>
          <c:h val="0.52244165170556567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66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00FF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rgbClr val="0000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3"/>
            <c:bubble3D val="0"/>
            <c:spPr>
              <a:solidFill>
                <a:srgbClr val="FF00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4"/>
            <c:bubble3D val="0"/>
            <c:spPr>
              <a:solidFill>
                <a:srgbClr val="008080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5"/>
            <c:bubble3D val="0"/>
            <c:spPr>
              <a:solidFill>
                <a:srgbClr val="0000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6"/>
            <c:bubble3D val="0"/>
            <c:spPr>
              <a:solidFill>
                <a:srgbClr val="00CC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7"/>
            <c:bubble3D val="0"/>
            <c:spPr>
              <a:solidFill>
                <a:srgbClr val="CCFF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8"/>
            <c:bubble3D val="0"/>
            <c:spPr>
              <a:solidFill>
                <a:srgbClr val="CCFFCC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19"/>
            <c:bubble3D val="0"/>
            <c:spPr>
              <a:solidFill>
                <a:srgbClr val="FFFF99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0"/>
            <c:bubble3D val="0"/>
            <c:spPr>
              <a:solidFill>
                <a:srgbClr val="99CC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1"/>
            <c:bubble3D val="0"/>
            <c:spPr>
              <a:solidFill>
                <a:srgbClr val="FF99CC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2"/>
            <c:bubble3D val="0"/>
            <c:spPr>
              <a:solidFill>
                <a:srgbClr val="CC99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3"/>
            <c:bubble3D val="0"/>
            <c:spPr>
              <a:solidFill>
                <a:srgbClr val="FFCC99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4"/>
            <c:bubble3D val="0"/>
            <c:spPr>
              <a:solidFill>
                <a:srgbClr val="3366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5"/>
            <c:bubble3D val="0"/>
            <c:spPr>
              <a:solidFill>
                <a:srgbClr val="33CCCC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6"/>
            <c:bubble3D val="0"/>
            <c:spPr>
              <a:solidFill>
                <a:srgbClr val="99CC00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7"/>
            <c:bubble3D val="0"/>
            <c:spPr>
              <a:solidFill>
                <a:srgbClr val="FF99FF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8"/>
            <c:bubble3D val="0"/>
            <c:spPr>
              <a:solidFill>
                <a:srgbClr val="FFC000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Pt>
            <c:idx val="29"/>
            <c:bubble3D val="0"/>
            <c:spPr>
              <a:solidFill>
                <a:srgbClr val="990033"/>
              </a:solidFill>
              <a:ln w="1266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2846793591017753E-2"/>
                  <c:y val="-8.901579182468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300977244666326E-2"/>
                  <c:y val="3.88804708643899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71012303538194E-2"/>
                  <c:y val="-1.136590962837098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8569620334205637E-2"/>
                  <c:y val="-2.842747897097344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2962694256427503E-2"/>
                  <c:y val="8.14526398024504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3.5817617823965871E-2"/>
                  <c:y val="-2.082765828875925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3.4799976585331342E-2"/>
                  <c:y val="-4.85088616583473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2.852423852900343E-3"/>
                  <c:y val="-4.911524152275076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 w="25337">
                <a:noFill/>
              </a:ln>
            </c:spPr>
            <c:txPr>
              <a:bodyPr/>
              <a:lstStyle/>
              <a:p>
                <a:pPr>
                  <a:defRPr sz="109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Sheet1!$B$1:$Q$1</c:f>
              <c:strCache>
                <c:ptCount val="16"/>
                <c:pt idx="0">
                  <c:v>капремонт, ремонт фасадов</c:v>
                </c:pt>
                <c:pt idx="1">
                  <c:v>ремонт подъезда, содержание, уборка территории, лест. клеток</c:v>
                </c:pt>
                <c:pt idx="2">
                  <c:v>ОДПУ</c:v>
                </c:pt>
                <c:pt idx="3">
                  <c:v>аварийное состояние дома</c:v>
                </c:pt>
                <c:pt idx="4">
                  <c:v>перепланировка, переоборудование, использование не по назначению, заливают соседи</c:v>
                </c:pt>
                <c:pt idx="5">
                  <c:v>протечка кровли, стен, ремонт двере, окон, вентиляция, освещение</c:v>
                </c:pt>
                <c:pt idx="6">
                  <c:v>теплоснабжение, ГВС, водоснабжение, ХВС, ремонт системы отопления и ГВС, санитарные нормы</c:v>
                </c:pt>
                <c:pt idx="7">
                  <c:v>отключение электроэнергии</c:v>
                </c:pt>
                <c:pt idx="8">
                  <c:v>неисполнение предписания ГЖИ</c:v>
                </c:pt>
                <c:pt idx="9">
                  <c:v>КНС, затопление/гидроизоляция подвалов, дезинфекция</c:v>
                </c:pt>
                <c:pt idx="10">
                  <c:v>избрание УО, прослемы ТСЖ/ЖСК</c:v>
                </c:pt>
                <c:pt idx="11">
                  <c:v>ОДН</c:v>
                </c:pt>
                <c:pt idx="12">
                  <c:v>другие вопросы</c:v>
                </c:pt>
                <c:pt idx="13">
                  <c:v>запрос сведений о лицензии</c:v>
                </c:pt>
                <c:pt idx="14">
                  <c:v>вопросы квартплаты</c:v>
                </c:pt>
                <c:pt idx="15">
                  <c:v>вопросы раскрытия информации</c:v>
                </c:pt>
              </c:strCache>
            </c:strRef>
          </c:cat>
          <c:val>
            <c:numRef>
              <c:f>Sheet1!$B$2:$Q$2</c:f>
              <c:numCache>
                <c:formatCode>General</c:formatCode>
                <c:ptCount val="16"/>
                <c:pt idx="0">
                  <c:v>20</c:v>
                </c:pt>
                <c:pt idx="1">
                  <c:v>129</c:v>
                </c:pt>
                <c:pt idx="2">
                  <c:v>23</c:v>
                </c:pt>
                <c:pt idx="3">
                  <c:v>17</c:v>
                </c:pt>
                <c:pt idx="4">
                  <c:v>60</c:v>
                </c:pt>
                <c:pt idx="5">
                  <c:v>173</c:v>
                </c:pt>
                <c:pt idx="6">
                  <c:v>359</c:v>
                </c:pt>
                <c:pt idx="7">
                  <c:v>12</c:v>
                </c:pt>
                <c:pt idx="8">
                  <c:v>65</c:v>
                </c:pt>
                <c:pt idx="9">
                  <c:v>91</c:v>
                </c:pt>
                <c:pt idx="10">
                  <c:v>15</c:v>
                </c:pt>
                <c:pt idx="11">
                  <c:v>77</c:v>
                </c:pt>
                <c:pt idx="12">
                  <c:v>249</c:v>
                </c:pt>
                <c:pt idx="13">
                  <c:v>0</c:v>
                </c:pt>
                <c:pt idx="14">
                  <c:v>344</c:v>
                </c:pt>
                <c:pt idx="15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2.792696025778733E-2"/>
          <c:y val="0.57551873034780543"/>
          <c:w val="0.97207303974221249"/>
          <c:h val="0.39036987729147871"/>
        </c:manualLayout>
      </c:layout>
      <c:overlay val="0"/>
      <c:spPr>
        <a:solidFill>
          <a:schemeClr val="bg1"/>
        </a:solidFill>
        <a:ln w="3167">
          <a:solidFill>
            <a:schemeClr val="tx1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94" b="1" i="0" u="none" strike="noStrike" baseline="0">
          <a:solidFill>
            <a:schemeClr val="tx1"/>
          </a:solidFill>
          <a:latin typeface="Garamond"/>
          <a:ea typeface="Garamond"/>
          <a:cs typeface="Garamond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4583333333333576E-2"/>
          <c:y val="6.2630480167014613E-2"/>
          <c:w val="0.92500000000000004"/>
          <c:h val="0.655532359081419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устные</c:v>
                </c:pt>
              </c:strCache>
            </c:strRef>
          </c:tx>
          <c:spPr>
            <a:solidFill>
              <a:srgbClr val="FF0000"/>
            </a:solidFill>
            <a:ln w="1507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1879061992251E-2"/>
                  <c:y val="-3.0842911468008171E-2"/>
                </c:manualLayout>
              </c:layout>
              <c:spPr>
                <a:noFill/>
                <a:ln w="30154">
                  <a:noFill/>
                </a:ln>
              </c:spPr>
              <c:txPr>
                <a:bodyPr/>
                <a:lstStyle/>
                <a:p>
                  <a:pPr>
                    <a:defRPr sz="1425" b="1" i="0" u="none" strike="noStrike" baseline="0">
                      <a:solidFill>
                        <a:schemeClr val="tx1"/>
                      </a:solidFill>
                      <a:latin typeface="Garamond"/>
                      <a:ea typeface="Garamond"/>
                      <a:cs typeface="Garamond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376522131162167E-2"/>
                  <c:y val="-3.7069907623760223E-2"/>
                </c:manualLayout>
              </c:layout>
              <c:spPr>
                <a:noFill/>
                <a:ln w="30154">
                  <a:noFill/>
                </a:ln>
              </c:spPr>
              <c:txPr>
                <a:bodyPr/>
                <a:lstStyle/>
                <a:p>
                  <a:pPr>
                    <a:defRPr sz="1425" b="1" i="0" u="none" strike="noStrike" baseline="0">
                      <a:solidFill>
                        <a:schemeClr val="tx1"/>
                      </a:solidFill>
                      <a:latin typeface="Garamond"/>
                      <a:ea typeface="Garamond"/>
                      <a:cs typeface="Garamond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265422179370359E-2"/>
                  <c:y val="-3.7069907623760223E-2"/>
                </c:manualLayout>
              </c:layout>
              <c:spPr>
                <a:noFill/>
                <a:ln w="30154">
                  <a:noFill/>
                </a:ln>
              </c:spPr>
              <c:txPr>
                <a:bodyPr/>
                <a:lstStyle/>
                <a:p>
                  <a:pPr>
                    <a:defRPr sz="1425" b="1" i="0" u="none" strike="noStrike" baseline="0">
                      <a:solidFill>
                        <a:schemeClr val="tx1"/>
                      </a:solidFill>
                      <a:latin typeface="Garamond"/>
                      <a:ea typeface="Garamond"/>
                      <a:cs typeface="Garamond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5875180780973547E-3"/>
                  <c:y val="-2.875522879577385E-2"/>
                </c:manualLayout>
              </c:layout>
              <c:spPr>
                <a:noFill/>
                <a:ln w="30154">
                  <a:noFill/>
                </a:ln>
              </c:spPr>
              <c:txPr>
                <a:bodyPr/>
                <a:lstStyle/>
                <a:p>
                  <a:pPr>
                    <a:defRPr sz="1425" b="1" i="0" u="none" strike="noStrike" baseline="0">
                      <a:solidFill>
                        <a:schemeClr val="tx1"/>
                      </a:solidFill>
                      <a:latin typeface="Garamond"/>
                      <a:ea typeface="Garamond"/>
                      <a:cs typeface="Garamond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30154">
                <a:noFill/>
              </a:ln>
            </c:spPr>
            <c:txPr>
              <a:bodyPr/>
              <a:lstStyle/>
              <a:p>
                <a:pPr>
                  <a:defRPr sz="1187" b="1" i="0" u="none" strike="noStrike" baseline="0">
                    <a:solidFill>
                      <a:schemeClr val="tx1"/>
                    </a:solidFill>
                    <a:latin typeface="Garamond"/>
                    <a:ea typeface="Garamond"/>
                    <a:cs typeface="Garamond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письменные</c:v>
                </c:pt>
              </c:strCache>
            </c:strRef>
          </c:tx>
          <c:spPr>
            <a:solidFill>
              <a:srgbClr val="FFFF00"/>
            </a:solidFill>
            <a:ln w="1507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954936436516843E-2"/>
                  <c:y val="-4.677180227210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100139268305738E-2"/>
                  <c:y val="-3.1660707729905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9474619244022261E-3"/>
                  <c:y val="-9.30415626543554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7946953059438882E-3"/>
                  <c:y val="-2.3953986832021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30154">
                <a:noFill/>
              </a:ln>
            </c:spPr>
            <c:txPr>
              <a:bodyPr/>
              <a:lstStyle/>
              <a:p>
                <a:pPr>
                  <a:defRPr sz="1661" b="1" i="0" u="none" strike="noStrike" baseline="0">
                    <a:solidFill>
                      <a:schemeClr val="tx1"/>
                    </a:solidFill>
                    <a:latin typeface="Garamond"/>
                    <a:ea typeface="Garamond"/>
                    <a:cs typeface="Garamond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421</c:v>
                </c:pt>
                <c:pt idx="1">
                  <c:v>581</c:v>
                </c:pt>
                <c:pt idx="2">
                  <c:v>525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6227232"/>
        <c:axId val="146227792"/>
        <c:axId val="0"/>
      </c:bar3DChart>
      <c:catAx>
        <c:axId val="1462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769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61" b="1" i="0" u="none" strike="noStrike" baseline="0">
                <a:solidFill>
                  <a:schemeClr val="tx1"/>
                </a:solidFill>
                <a:latin typeface="Arial" pitchFamily="34" charset="0"/>
                <a:ea typeface="Garamond"/>
                <a:cs typeface="Garamond"/>
              </a:defRPr>
            </a:pPr>
            <a:endParaRPr lang="ru-RU"/>
          </a:p>
        </c:txPr>
        <c:crossAx val="14622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227792"/>
        <c:scaling>
          <c:orientation val="minMax"/>
          <c:max val="850"/>
          <c:min val="0"/>
        </c:scaling>
        <c:delete val="0"/>
        <c:axPos val="l"/>
        <c:majorGridlines>
          <c:spPr>
            <a:ln w="37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63" b="1" i="0" u="none" strike="noStrike" baseline="0">
                <a:solidFill>
                  <a:schemeClr val="tx1"/>
                </a:solidFill>
                <a:latin typeface="Garamond"/>
                <a:ea typeface="Garamond"/>
                <a:cs typeface="Garamond"/>
              </a:defRPr>
            </a:pPr>
            <a:endParaRPr lang="ru-RU"/>
          </a:p>
        </c:txPr>
        <c:crossAx val="146227232"/>
        <c:crosses val="autoZero"/>
        <c:crossBetween val="between"/>
        <c:majorUnit val="50"/>
        <c:minorUnit val="5"/>
      </c:valAx>
      <c:spPr>
        <a:noFill/>
        <a:ln w="26340">
          <a:noFill/>
        </a:ln>
      </c:spPr>
    </c:plotArea>
    <c:legend>
      <c:legendPos val="b"/>
      <c:layout>
        <c:manualLayout>
          <c:xMode val="edge"/>
          <c:yMode val="edge"/>
          <c:x val="0.37813512344120687"/>
          <c:y val="0.85759017622797151"/>
          <c:w val="0.23437501071437622"/>
          <c:h val="0.10170562652894809"/>
        </c:manualLayout>
      </c:layout>
      <c:overlay val="0"/>
      <c:spPr>
        <a:noFill/>
        <a:ln w="3769">
          <a:solidFill>
            <a:schemeClr val="tx1"/>
          </a:solidFill>
          <a:prstDash val="solid"/>
        </a:ln>
      </c:spPr>
      <c:txPr>
        <a:bodyPr/>
        <a:lstStyle/>
        <a:p>
          <a:pPr>
            <a:defRPr sz="1525" b="1" i="0" u="none" strike="noStrike" baseline="0">
              <a:solidFill>
                <a:schemeClr val="tx1"/>
              </a:solidFill>
              <a:latin typeface="Arial" pitchFamily="34" charset="0"/>
              <a:ea typeface="Garamond"/>
              <a:cs typeface="Garamond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63" b="1" i="0" u="none" strike="noStrike" baseline="0">
          <a:solidFill>
            <a:schemeClr val="tx1"/>
          </a:solidFill>
          <a:latin typeface="Garamond"/>
          <a:ea typeface="Garamond"/>
          <a:cs typeface="Garamond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90969679010555E-2"/>
          <c:y val="1.8042323410568412E-2"/>
          <c:w val="0.90589451913133401"/>
          <c:h val="0.6203208556149756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 w="12661">
              <a:solidFill>
                <a:schemeClr val="tx1"/>
              </a:solidFill>
              <a:prstDash val="solid"/>
            </a:ln>
          </c:spPr>
          <c:explosion val="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FF00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explosion val="3"/>
            <c:spPr>
              <a:solidFill>
                <a:schemeClr val="tx2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-9.6362723722056357E-2"/>
                  <c:y val="-0.135702156097886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572065070850715E-2"/>
                  <c:y val="-1.58030093070019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" sourceLinked="0"/>
            <c:spPr>
              <a:noFill/>
              <a:ln w="25322">
                <a:noFill/>
              </a:ln>
            </c:spPr>
            <c:txPr>
              <a:bodyPr/>
              <a:lstStyle/>
              <a:p>
                <a:pPr>
                  <a:defRPr sz="119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Sheet1!$B$1:$I$1</c:f>
              <c:strCache>
                <c:ptCount val="8"/>
                <c:pt idx="0">
                  <c:v>вопросы не входящие в компетенцию инспекции</c:v>
                </c:pt>
                <c:pt idx="1">
                  <c:v>предписание, на контроле</c:v>
                </c:pt>
                <c:pt idx="2">
                  <c:v>рекомендовано обратиться в суд</c:v>
                </c:pt>
                <c:pt idx="3">
                  <c:v>нарушения устранены</c:v>
                </c:pt>
                <c:pt idx="4">
                  <c:v>отправлено по подведомственности</c:v>
                </c:pt>
                <c:pt idx="5">
                  <c:v>протокол, адм. дело</c:v>
                </c:pt>
                <c:pt idx="6">
                  <c:v>исполнено, снято с контроля</c:v>
                </c:pt>
                <c:pt idx="7">
                  <c:v>в процессе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</c:v>
                </c:pt>
                <c:pt idx="1">
                  <c:v>350</c:v>
                </c:pt>
                <c:pt idx="2">
                  <c:v>1</c:v>
                </c:pt>
                <c:pt idx="3">
                  <c:v>7</c:v>
                </c:pt>
                <c:pt idx="4">
                  <c:v>124</c:v>
                </c:pt>
                <c:pt idx="5">
                  <c:v>5</c:v>
                </c:pt>
                <c:pt idx="6">
                  <c:v>826</c:v>
                </c:pt>
                <c:pt idx="7">
                  <c:v>213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661">
              <a:solidFill>
                <a:schemeClr val="tx1"/>
              </a:solidFill>
              <a:prstDash val="solid"/>
            </a:ln>
          </c:spPr>
          <c:explosion val="13"/>
          <c:dPt>
            <c:idx val="0"/>
            <c:bubble3D val="0"/>
            <c:spPr>
              <a:solidFill>
                <a:schemeClr val="accent1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661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Sheet1!$B$1:$I$1</c:f>
              <c:strCache>
                <c:ptCount val="8"/>
                <c:pt idx="0">
                  <c:v>вопросы не входящие в компетенцию инспекции</c:v>
                </c:pt>
                <c:pt idx="1">
                  <c:v>предписание, на контроле</c:v>
                </c:pt>
                <c:pt idx="2">
                  <c:v>рекомендовано обратиться в суд</c:v>
                </c:pt>
                <c:pt idx="3">
                  <c:v>нарушения устранены</c:v>
                </c:pt>
                <c:pt idx="4">
                  <c:v>отправлено по подведомственности</c:v>
                </c:pt>
                <c:pt idx="5">
                  <c:v>протокол, адм. дело</c:v>
                </c:pt>
                <c:pt idx="6">
                  <c:v>исполнено, снято с контроля</c:v>
                </c:pt>
                <c:pt idx="7">
                  <c:v>в процессе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86">
          <a:noFill/>
        </a:ln>
      </c:spPr>
    </c:plotArea>
    <c:legend>
      <c:legendPos val="b"/>
      <c:layout>
        <c:manualLayout>
          <c:xMode val="edge"/>
          <c:yMode val="edge"/>
          <c:x val="2.2750819360015242E-2"/>
          <c:y val="0.73796794150731149"/>
          <c:w val="0.95036198713502751"/>
          <c:h val="0.18716572928383968"/>
        </c:manualLayout>
      </c:layout>
      <c:overlay val="0"/>
      <c:spPr>
        <a:noFill/>
        <a:ln w="3165">
          <a:solidFill>
            <a:schemeClr val="tx1"/>
          </a:solidFill>
          <a:prstDash val="solid"/>
        </a:ln>
      </c:spPr>
      <c:txPr>
        <a:bodyPr/>
        <a:lstStyle/>
        <a:p>
          <a:pPr>
            <a:defRPr sz="1007" b="0" i="0" u="none" strike="noStrike" baseline="0">
              <a:solidFill>
                <a:schemeClr val="tx1"/>
              </a:solidFill>
              <a:latin typeface="Time New Romans"/>
              <a:ea typeface="Time New Romans"/>
              <a:cs typeface="Time New Roman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18" b="1" i="0" u="none" strike="noStrike" baseline="0">
          <a:solidFill>
            <a:schemeClr val="tx1"/>
          </a:solidFill>
          <a:latin typeface="Garamond"/>
          <a:ea typeface="Garamond"/>
          <a:cs typeface="Garamond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3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0826725095502234E-2"/>
          <c:y val="2.3759541387522908E-2"/>
          <c:w val="0.94002068252326865"/>
          <c:h val="0.722797927461142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ст. 7.21 КоАП</c:v>
                </c:pt>
              </c:strCache>
            </c:strRef>
          </c:tx>
          <c:spPr>
            <a:solidFill>
              <a:schemeClr val="accent1"/>
            </a:solidFill>
            <a:ln w="12658">
              <a:noFill/>
              <a:prstDash val="solid"/>
            </a:ln>
          </c:spPr>
          <c:invertIfNegative val="0"/>
          <c:dLbls>
            <c:spPr>
              <a:noFill/>
              <a:ln w="25315">
                <a:noFill/>
              </a:ln>
            </c:spPr>
            <c:txPr>
              <a:bodyPr/>
              <a:lstStyle/>
              <a:p>
                <a:pPr>
                  <a:defRPr sz="1495" b="1" i="0" u="none" strike="noStrike" baseline="0">
                    <a:solidFill>
                      <a:schemeClr val="tx1"/>
                    </a:solidFill>
                    <a:latin typeface="Garamond"/>
                    <a:ea typeface="Garamond"/>
                    <a:cs typeface="Garamond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Sheet1!$B$2:$C$2</c:f>
              <c:numCache>
                <c:formatCode>General</c:formatCode>
                <c:ptCount val="2"/>
                <c:pt idx="0">
                  <c:v>35</c:v>
                </c:pt>
                <c:pt idx="1">
                  <c:v>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ст. 7.22 КоАП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Sheet1!$B$3:$C$3</c:f>
              <c:numCache>
                <c:formatCode>General</c:formatCode>
                <c:ptCount val="2"/>
                <c:pt idx="0">
                  <c:v>88</c:v>
                </c:pt>
                <c:pt idx="1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ст. 7.23 КоАП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Sheet1!$B$4:$C$4</c:f>
              <c:numCache>
                <c:formatCode>General</c:formatCode>
                <c:ptCount val="2"/>
                <c:pt idx="0">
                  <c:v>63</c:v>
                </c:pt>
                <c:pt idx="1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ст. 9.16 КоАП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Sheet1!$B$5:$C$5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ст. 19.4 КоАП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Sheet1!$B$6:$C$6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ст. 19.5 КоАП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Sheet1!$B$7:$C$7</c:f>
              <c:numCache>
                <c:formatCode>General</c:formatCode>
                <c:ptCount val="2"/>
                <c:pt idx="0">
                  <c:v>446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ст. 19.7 КоАП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Sheet1!$B$8:$C$8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ст. 20.25 КоАП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Sheet1!$B$9:$C$9</c:f>
              <c:numCache>
                <c:formatCode>General</c:formatCode>
                <c:ptCount val="2"/>
                <c:pt idx="0">
                  <c:v>11</c:v>
                </c:pt>
                <c:pt idx="1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ст. 19.4.1 КоАП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Sheet1!$B$10:$C$10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ч. 1 ст. 13.19.2 КоАП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Sheet1!$B$11:$C$11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ч. 1 ст. 14.1.3 КоАП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Sheet1!$B$12:$C$12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ч. 1 ст. 7.23.3 КоАП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Sheet1!$B$13:$C$13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ч. 1 ст. 19.6 КоАП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Sheet1!$B$14:$C$14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2015 (665 протоколов)</c:v>
                      </c:pt>
                      <c:pt idx="1">
                        <c:v>1 квартал 2016 (48 протоколов)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8391920"/>
        <c:axId val="148392480"/>
        <c:axId val="0"/>
      </c:bar3DChart>
      <c:catAx>
        <c:axId val="14839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solidFill>
            <a:srgbClr val="002060"/>
          </a:solidFill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95" b="1" i="0" u="none" strike="noStrike" baseline="0">
                <a:solidFill>
                  <a:schemeClr val="tx1"/>
                </a:solidFill>
                <a:latin typeface="Arial" pitchFamily="34" charset="0"/>
                <a:ea typeface="Garamond"/>
                <a:cs typeface="Garamond"/>
              </a:defRPr>
            </a:pPr>
            <a:endParaRPr lang="ru-RU"/>
          </a:p>
        </c:txPr>
        <c:crossAx val="148392480"/>
        <c:crossesAt val="0"/>
        <c:auto val="1"/>
        <c:lblAlgn val="ctr"/>
        <c:lblOffset val="100"/>
        <c:tickLblSkip val="255"/>
        <c:tickMarkSkip val="1"/>
        <c:noMultiLvlLbl val="0"/>
      </c:catAx>
      <c:valAx>
        <c:axId val="148392480"/>
        <c:scaling>
          <c:orientation val="minMax"/>
          <c:max val="450"/>
          <c:min val="0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@" sourceLinked="0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95" b="1" i="0" u="none" strike="noStrike" baseline="0">
                <a:solidFill>
                  <a:schemeClr val="tx1"/>
                </a:solidFill>
                <a:latin typeface="Garamond"/>
                <a:ea typeface="Garamond"/>
                <a:cs typeface="Garamond"/>
              </a:defRPr>
            </a:pPr>
            <a:endParaRPr lang="ru-RU"/>
          </a:p>
        </c:txPr>
        <c:crossAx val="148391920"/>
        <c:crossesAt val="1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"/>
          <c:y val="0.77031473831204178"/>
          <c:w val="0.97761414679979863"/>
          <c:h val="0.22968526168795805"/>
        </c:manualLayout>
      </c:layout>
      <c:overlay val="0"/>
      <c:spPr>
        <a:noFill/>
        <a:ln w="3165">
          <a:solidFill>
            <a:schemeClr val="tx1"/>
          </a:solidFill>
          <a:prstDash val="solid"/>
        </a:ln>
      </c:spPr>
      <c:txPr>
        <a:bodyPr/>
        <a:lstStyle/>
        <a:p>
          <a:pPr>
            <a:defRPr sz="1376" b="1" i="0" u="none" strike="noStrike" baseline="0">
              <a:solidFill>
                <a:schemeClr val="tx1"/>
              </a:solidFill>
              <a:latin typeface="Arial" pitchFamily="34" charset="0"/>
              <a:ea typeface="Garamond"/>
              <a:cs typeface="Garamond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95" b="1" i="0" u="none" strike="noStrike" baseline="0">
          <a:solidFill>
            <a:schemeClr val="tx1"/>
          </a:solidFill>
          <a:latin typeface="Garamond"/>
          <a:ea typeface="Garamond"/>
          <a:cs typeface="Garamond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941 h 1906"/>
                <a:gd name="T4" fmla="*/ 5921 w 5740"/>
                <a:gd name="T5" fmla="*/ 941 h 1906"/>
                <a:gd name="T6" fmla="*/ 592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76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76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7BC-D8EE-4811-90B1-D6C6124F1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5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F93-DD52-4E41-8432-26CC6F5A1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8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E70FE-B44B-4D3B-A1A1-40D361B0F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64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2D0BF-AB16-4886-9E01-75E8FAF8F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60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DF4AD-5F34-48EF-B1F2-62A60EF2F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2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6A3C4-AEDD-4237-BA72-EB609131E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6CCA-B968-44F5-8503-36A5081C4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1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F23F-CBAB-49D2-B972-8362626D5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7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87414-5A00-411E-A378-CA1587F27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8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FF5F7-2AE4-49AC-977E-FD186F153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9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DDDF3-B562-4FAC-A0BC-BE0BF8D9F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6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82868-7836-46DD-BE1E-A437F48D4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5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51368E-F461-4431-9AF5-E8E6A3CB0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8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75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5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5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5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75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941 h 1906"/>
                <a:gd name="T4" fmla="*/ 5921 w 5740"/>
                <a:gd name="T5" fmla="*/ 941 h 1906"/>
                <a:gd name="T6" fmla="*/ 592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75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5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5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6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  <p:sldLayoutId id="214748427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05000"/>
            <a:ext cx="8503096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latin typeface="Arial" pitchFamily="34" charset="0"/>
              </a:rPr>
              <a:t>Обзор</a:t>
            </a:r>
            <a:r>
              <a:rPr lang="ru-RU" sz="5400" dirty="0" smtClean="0"/>
              <a:t> </a:t>
            </a:r>
            <a:r>
              <a:rPr lang="ru-RU" sz="5400" dirty="0" smtClean="0">
                <a:latin typeface="Arial" pitchFamily="34" charset="0"/>
              </a:rPr>
              <a:t>статистических данных за </a:t>
            </a:r>
            <a:br>
              <a:rPr lang="ru-RU" sz="5400" dirty="0" smtClean="0">
                <a:latin typeface="Arial" pitchFamily="34" charset="0"/>
              </a:rPr>
            </a:br>
            <a:r>
              <a:rPr lang="ru-RU" sz="5400" dirty="0" smtClean="0">
                <a:latin typeface="Arial" pitchFamily="34" charset="0"/>
              </a:rPr>
              <a:t>2013 – 1 квартал 2016 гг</a:t>
            </a:r>
            <a:r>
              <a:rPr lang="ru-RU" sz="5400" dirty="0" smtClean="0"/>
              <a:t>.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5562600"/>
            <a:ext cx="6032500" cy="10033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Государственная жилищная инспекция Камчатского края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Количество обращений граждан поступивших                            в Государственную жилищную инспекцию Камчатского края за 2013 – 1 квартал 2016 гг.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167942"/>
              </p:ext>
            </p:extLst>
          </p:nvPr>
        </p:nvGraphicFramePr>
        <p:xfrm>
          <a:off x="0" y="983030"/>
          <a:ext cx="9067800" cy="572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0"/>
            <a:ext cx="8839200" cy="908720"/>
          </a:xfrm>
        </p:spPr>
        <p:txBody>
          <a:bodyPr>
            <a:noAutofit/>
          </a:bodyPr>
          <a:lstStyle/>
          <a:p>
            <a:pPr eaLnBrk="1" hangingPunct="1"/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Количество обращений поступивших за 2016 год по сравнению с обращениями, поступившими  в 2013-2015 гг.,                                                            с распределением по районам Камчатского края.</a:t>
            </a:r>
          </a:p>
        </p:txBody>
      </p:sp>
      <p:graphicFrame>
        <p:nvGraphicFramePr>
          <p:cNvPr id="5" name="Object 1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5367882"/>
              </p:ext>
            </p:extLst>
          </p:nvPr>
        </p:nvGraphicFramePr>
        <p:xfrm>
          <a:off x="0" y="980728"/>
          <a:ext cx="9144000" cy="496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78341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781617"/>
              </p:ext>
            </p:extLst>
          </p:nvPr>
        </p:nvGraphicFramePr>
        <p:xfrm>
          <a:off x="152400" y="5517232"/>
          <a:ext cx="8763000" cy="1435076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12961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обращений граждан, поступивших за 201</a:t>
                      </a:r>
                      <a:r>
                        <a:rPr kumimoji="0" lang="en-US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 в Госжилинспекцию составляет </a:t>
                      </a:r>
                      <a:r>
                        <a:rPr kumimoji="0" lang="en-US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4542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При численности населения Камчатского края 320549 человек, на 1000 человек приходится 14 обращений.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 Количество обращений граждан, поступивших за 2014 год в Госжилинспекцию составляет 5423. При численности населения Камчатского края 319864 человека, на 1000 человек приходится 17 обращений.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обращений граждан, поступивших за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Госжилинспекцию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Камчатского края составляет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6058. 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численности населения Камчатского края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317269 человек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на 1000 человек приходится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обращений.</a:t>
                      </a:r>
                      <a:endParaRPr kumimoji="0" lang="ru-RU" sz="105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****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обращений граждан, поступивших за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квартал 2016 года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Госжилинспекцию составляет 1527. 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численности населения Камчатского края </a:t>
                      </a:r>
                      <a:r>
                        <a:rPr lang="ru-RU" sz="105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316 328 чел.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человек, на 1000 человек приходится  </a:t>
                      </a:r>
                      <a:r>
                        <a:rPr kumimoji="0" lang="ru-RU" sz="105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обращений.</a:t>
                      </a:r>
                      <a:endParaRPr kumimoji="0" lang="en-US" sz="105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454" marB="454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500" i="1" spc="-100" dirty="0" smtClean="0">
                <a:effectLst/>
                <a:latin typeface="Times New Roman" pitchFamily="18" charset="0"/>
                <a:cs typeface="Times New Roman" pitchFamily="18" charset="0"/>
              </a:rPr>
              <a:t>Тематический классификатор обращений поступивших               в Государственную жилищную инспекцию и их долевое соотношение  за 1 квартал 2016 года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49632"/>
              </p:ext>
            </p:extLst>
          </p:nvPr>
        </p:nvGraphicFramePr>
        <p:xfrm>
          <a:off x="153988" y="1295400"/>
          <a:ext cx="8942387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500" i="1" dirty="0" smtClean="0">
                <a:effectLst/>
                <a:latin typeface="Times New Roman" pitchFamily="18" charset="0"/>
                <a:cs typeface="Times New Roman" pitchFamily="18" charset="0"/>
              </a:rPr>
              <a:t>Соотношение письменных и устных обращений поступивших в инспекцию за 1 квартал 2016 года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125091"/>
              </p:ext>
            </p:extLst>
          </p:nvPr>
        </p:nvGraphicFramePr>
        <p:xfrm>
          <a:off x="-49213" y="1371600"/>
          <a:ext cx="9166226" cy="529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sz="25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рассмотрения обращений, поступивших  за 1 квартал 2016 года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989566"/>
              </p:ext>
            </p:extLst>
          </p:nvPr>
        </p:nvGraphicFramePr>
        <p:xfrm>
          <a:off x="-93663" y="1330325"/>
          <a:ext cx="9283701" cy="542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07504" y="76200"/>
            <a:ext cx="8960296" cy="1120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2500" i="1" dirty="0" smtClean="0">
                <a:effectLst/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Количество </a:t>
            </a:r>
            <a:r>
              <a:rPr lang="ru-RU" sz="2500" i="1" dirty="0" smtClean="0">
                <a:effectLst/>
                <a:latin typeface="Times New Roman" pitchFamily="18" charset="0"/>
                <a:cs typeface="Times New Roman" pitchFamily="18" charset="0"/>
              </a:rPr>
              <a:t>составленных</a:t>
            </a:r>
            <a:r>
              <a:rPr lang="ru-RU" sz="2500" i="1" dirty="0" smtClean="0">
                <a:effectLst/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ru-RU" sz="2500" i="1" dirty="0" smtClean="0">
                <a:effectLst/>
                <a:latin typeface="Times New Roman" pitchFamily="18" charset="0"/>
                <a:cs typeface="Times New Roman" pitchFamily="18" charset="0"/>
              </a:rPr>
              <a:t>протоколов </a:t>
            </a:r>
            <a:r>
              <a:rPr lang="ru-RU" sz="2500" i="1" dirty="0" smtClean="0">
                <a:effectLst/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Государственной жилищной инспекцией Камчатского края                                              за </a:t>
            </a:r>
            <a:r>
              <a:rPr lang="ru-RU" sz="2500" i="1" dirty="0" smtClean="0">
                <a:effectLst/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2015 </a:t>
            </a:r>
            <a:r>
              <a:rPr lang="ru-RU" sz="2500" i="1" dirty="0" smtClean="0">
                <a:effectLst/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– 1 квартал 2016 гг.</a:t>
            </a: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260171"/>
              </p:ext>
            </p:extLst>
          </p:nvPr>
        </p:nvGraphicFramePr>
        <p:xfrm>
          <a:off x="107504" y="970002"/>
          <a:ext cx="9053977" cy="5432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900">
                <a:latin typeface="GulimChe" pitchFamily="49" charset="-127"/>
              </a:rPr>
              <a:t>	</a:t>
            </a:r>
            <a:endParaRPr lang="ru-RU" sz="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8003</TotalTime>
  <Words>246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GulimChe</vt:lpstr>
      <vt:lpstr>Arial</vt:lpstr>
      <vt:lpstr>Garamond</vt:lpstr>
      <vt:lpstr>Times New Roman</vt:lpstr>
      <vt:lpstr>Wingdings</vt:lpstr>
      <vt:lpstr>Течение</vt:lpstr>
      <vt:lpstr>Обзор статистических данных за  2013 – 1 квартал 2016 гг.</vt:lpstr>
      <vt:lpstr>Количество обращений граждан поступивших                            в Государственную жилищную инспекцию Камчатского края за 2013 – 1 квартал 2016 гг.</vt:lpstr>
      <vt:lpstr>Количество обращений поступивших за 2016 год по сравнению с обращениями, поступившими  в 2013-2015 гг.,                                                            с распределением по районам Камчатского края.</vt:lpstr>
      <vt:lpstr>Тематический классификатор обращений поступивших               в Государственную жилищную инспекцию и их долевое соотношение  за 1 квартал 2016 года</vt:lpstr>
      <vt:lpstr>Соотношение письменных и устных обращений поступивших в инспекцию за 1 квартал 2016 года</vt:lpstr>
      <vt:lpstr>Результаты рассмотрения обращений, поступивших  за 1 квартал 2016 года</vt:lpstr>
      <vt:lpstr>Количество составленных протоколов Государственной жилищной инспекцией Камчатского края                                              за 2015 – 1 квартал 2016 гг.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Степанова Ольга Олеговна</dc:creator>
  <cp:lastModifiedBy>Трунова Анна Александровна</cp:lastModifiedBy>
  <cp:revision>286</cp:revision>
  <cp:lastPrinted>1601-01-01T00:00:00Z</cp:lastPrinted>
  <dcterms:created xsi:type="dcterms:W3CDTF">1601-01-01T00:00:00Z</dcterms:created>
  <dcterms:modified xsi:type="dcterms:W3CDTF">2016-04-21T00:28:14Z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