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7" r:id="rId2"/>
    <p:sldMasterId id="2147483747" r:id="rId3"/>
  </p:sldMasterIdLst>
  <p:notesMasterIdLst>
    <p:notesMasterId r:id="rId7"/>
  </p:notesMasterIdLst>
  <p:sldIdLst>
    <p:sldId id="263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58CE-C19D-4FE1-8F8E-13598288EAA3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C104A-0D4D-4E04-A80A-090A2993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8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AF7B-7030-48DE-BCF3-86343D19091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8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AF7B-7030-48DE-BCF3-86343D19091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8626"/>
            <a:ext cx="9144000" cy="686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3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9404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2750" y="6100209"/>
            <a:ext cx="1178501" cy="120769"/>
          </a:xfrm>
        </p:spPr>
        <p:txBody>
          <a:bodyPr/>
          <a:lstStyle>
            <a:lvl1pPr algn="ctr">
              <a:defRPr/>
            </a:lvl1pPr>
          </a:lstStyle>
          <a:p>
            <a:fld id="{50DB965D-0A73-4DCA-83BF-E4C63B9BAC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50" y="6356020"/>
            <a:ext cx="1178501" cy="3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33BE-22BD-42AA-998B-A0EDA379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A81B-0F6C-427F-89A3-E892A05DA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3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2C4E-509A-427D-8417-F62A847047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EA2C-1D86-4728-B440-837D1483C1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9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899F-6307-4096-9C75-A18256E21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8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8626"/>
            <a:ext cx="9144000" cy="686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3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9404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2750" y="6100209"/>
            <a:ext cx="1178501" cy="120769"/>
          </a:xfrm>
        </p:spPr>
        <p:txBody>
          <a:bodyPr/>
          <a:lstStyle>
            <a:lvl1pPr algn="ctr">
              <a:defRPr/>
            </a:lvl1pPr>
          </a:lstStyle>
          <a:p>
            <a:fld id="{50DB965D-0A73-4DCA-83BF-E4C63B9BAC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50" y="6356020"/>
            <a:ext cx="1178501" cy="3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5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4" y="966158"/>
            <a:ext cx="8647648" cy="54605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041-D004-42D0-A74A-BCCCD99C00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5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5820" r="22946" b="16754"/>
          <a:stretch/>
        </p:blipFill>
        <p:spPr>
          <a:xfrm>
            <a:off x="227763" y="724619"/>
            <a:ext cx="8695173" cy="570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4" y="966158"/>
            <a:ext cx="8647648" cy="54605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6C6-4188-4104-AF76-76A7677254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54812" y="112143"/>
            <a:ext cx="8655611" cy="61247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28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0BA-0696-4A90-838D-19EA80962F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"/>
          <a:stretch/>
        </p:blipFill>
        <p:spPr>
          <a:xfrm>
            <a:off x="327804" y="1199418"/>
            <a:ext cx="8488392" cy="4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4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BC3-97CF-44A3-8708-460534ED17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4" y="966158"/>
            <a:ext cx="8647648" cy="54605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041-D004-42D0-A74A-BCCCD99C00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4" y="948907"/>
            <a:ext cx="4252076" cy="539150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48907"/>
            <a:ext cx="4281271" cy="539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7FE-7DCD-4112-AA43-1FF6AE316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94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4" y="959959"/>
            <a:ext cx="4252076" cy="2921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59959"/>
            <a:ext cx="4281271" cy="2921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D797-8C3C-45C9-911F-E070C71BD9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62774" y="3994030"/>
            <a:ext cx="8647648" cy="23377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39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77D-6A01-4A7B-9C19-B4035A6A3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4AD-6F4E-4562-8DFB-6E5A78702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42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33BE-22BD-42AA-998B-A0EDA379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99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A81B-0F6C-427F-89A3-E892A05DA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2C4E-509A-427D-8417-F62A847047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2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EA2C-1D86-4728-B440-837D1483C1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17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899F-6307-4096-9C75-A18256E21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8626"/>
            <a:ext cx="9144000" cy="686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3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9404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2750" y="6100209"/>
            <a:ext cx="1178501" cy="120769"/>
          </a:xfrm>
        </p:spPr>
        <p:txBody>
          <a:bodyPr/>
          <a:lstStyle>
            <a:lvl1pPr algn="ctr">
              <a:defRPr/>
            </a:lvl1pPr>
          </a:lstStyle>
          <a:p>
            <a:fld id="{50DB965D-0A73-4DCA-83BF-E4C63B9BAC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50" y="6356020"/>
            <a:ext cx="1178501" cy="3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5820" r="22946" b="16754"/>
          <a:stretch/>
        </p:blipFill>
        <p:spPr>
          <a:xfrm>
            <a:off x="227763" y="724619"/>
            <a:ext cx="8695173" cy="570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4" y="966158"/>
            <a:ext cx="8647648" cy="54605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6C6-4188-4104-AF76-76A7677254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54812" y="112143"/>
            <a:ext cx="8655611" cy="61247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1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4" y="966158"/>
            <a:ext cx="8647648" cy="54605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041-D004-42D0-A74A-BCCCD99C00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87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5820" r="22946" b="16754"/>
          <a:stretch/>
        </p:blipFill>
        <p:spPr>
          <a:xfrm>
            <a:off x="227763" y="724619"/>
            <a:ext cx="8695173" cy="570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4" y="966158"/>
            <a:ext cx="8647648" cy="54605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6C6-4188-4104-AF76-76A7677254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54812" y="112143"/>
            <a:ext cx="8655611" cy="61247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0BA-0696-4A90-838D-19EA80962F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"/>
          <a:stretch/>
        </p:blipFill>
        <p:spPr>
          <a:xfrm>
            <a:off x="327804" y="1199418"/>
            <a:ext cx="8488392" cy="4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BC3-97CF-44A3-8708-460534ED17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4" y="948907"/>
            <a:ext cx="4252076" cy="539150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48907"/>
            <a:ext cx="4281271" cy="539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7FE-7DCD-4112-AA43-1FF6AE316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22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4" y="959959"/>
            <a:ext cx="4252076" cy="2921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59959"/>
            <a:ext cx="4281271" cy="2921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D797-8C3C-45C9-911F-E070C71BD9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62774" y="3994030"/>
            <a:ext cx="8647648" cy="23377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77D-6A01-4A7B-9C19-B4035A6A3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41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4AD-6F4E-4562-8DFB-6E5A78702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70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33BE-22BD-42AA-998B-A0EDA379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8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A81B-0F6C-427F-89A3-E892A05DA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0BA-0696-4A90-838D-19EA80962F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"/>
          <a:stretch/>
        </p:blipFill>
        <p:spPr>
          <a:xfrm>
            <a:off x="327804" y="1199418"/>
            <a:ext cx="8488392" cy="4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3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2C4E-509A-427D-8417-F62A847047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04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EA2C-1D86-4728-B440-837D1483C1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94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899F-6307-4096-9C75-A18256E21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BC3-97CF-44A3-8708-460534ED17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4" y="948907"/>
            <a:ext cx="4252076" cy="539150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48907"/>
            <a:ext cx="4281271" cy="539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7FE-7DCD-4112-AA43-1FF6AE316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4" y="959959"/>
            <a:ext cx="4252076" cy="2921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59959"/>
            <a:ext cx="4281271" cy="2921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D797-8C3C-45C9-911F-E070C71BD9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62774" y="3994030"/>
            <a:ext cx="8647648" cy="23377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77D-6A01-4A7B-9C19-B4035A6A3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6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4AD-6F4E-4562-8DFB-6E5A78702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-1" y="853192"/>
            <a:ext cx="3758464" cy="20814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983411"/>
            <a:ext cx="8313210" cy="5452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4812" y="112143"/>
            <a:ext cx="8655611" cy="61247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12144"/>
            <a:ext cx="8313210" cy="6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8626"/>
            <a:ext cx="1178501" cy="120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EB0A-085F-4493-A5B1-8387B1784A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708" y="6513761"/>
            <a:ext cx="5446585" cy="293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14" y="6564703"/>
            <a:ext cx="382217" cy="29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72" y="6513760"/>
            <a:ext cx="972769" cy="2933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422031" y="6453379"/>
            <a:ext cx="8313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1846" b="1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18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4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-1" y="853192"/>
            <a:ext cx="3758464" cy="20814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983411"/>
            <a:ext cx="8313210" cy="5452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4812" y="112143"/>
            <a:ext cx="8655611" cy="61247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12144"/>
            <a:ext cx="8313210" cy="6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8626"/>
            <a:ext cx="1178501" cy="120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EB0A-085F-4493-A5B1-8387B1784A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708" y="6513761"/>
            <a:ext cx="5446585" cy="293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14" y="6564703"/>
            <a:ext cx="382217" cy="29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72" y="6513760"/>
            <a:ext cx="972769" cy="2933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422031" y="6453379"/>
            <a:ext cx="8313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1846" b="1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18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4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-1" y="853192"/>
            <a:ext cx="3758464" cy="20814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983411"/>
            <a:ext cx="8313210" cy="5452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4812" y="112143"/>
            <a:ext cx="8655611" cy="61247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12144"/>
            <a:ext cx="8313210" cy="6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8626"/>
            <a:ext cx="1178501" cy="120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EB0A-085F-4493-A5B1-8387B1784A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708" y="6513761"/>
            <a:ext cx="5446585" cy="293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14" y="6564703"/>
            <a:ext cx="382217" cy="29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72" y="6513760"/>
            <a:ext cx="972769" cy="2933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422031" y="6453379"/>
            <a:ext cx="8313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2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1846" b="1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18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4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21574"/>
            <a:ext cx="8539701" cy="565362"/>
          </a:xfrm>
        </p:spPr>
        <p:txBody>
          <a:bodyPr>
            <a:noAutofit/>
          </a:bodyPr>
          <a:lstStyle/>
          <a:p>
            <a:pPr lvl="0"/>
            <a:r>
              <a:rPr lang="ru-RU" sz="2000" kern="0" spc="92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Правовой режим </a:t>
            </a:r>
            <a:r>
              <a:rPr lang="ru-RU" sz="2000" kern="0" spc="92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 </a:t>
            </a:r>
            <a:r>
              <a:rPr lang="ru-RU" sz="2000" kern="0" spc="92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части налогового регулирования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РОССИЙСКОЙ ФЕДЕРАЦИИ ПО РАЗВИТИЮ ДАЛЬНЕГО ВОСТОКА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077-654B-4C26-85F1-C8232DE6C1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365" y="1034434"/>
            <a:ext cx="7207552" cy="3196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solidFill>
                  <a:srgbClr val="0070C0"/>
                </a:solidFill>
              </a:rPr>
              <a:t>РЕЗИДЕНТ ТЕРРИТОРИИ ОПЕРЕЖЮЩЕГО СОЦИАЛЬНО-ЭКОНОМИЧЕСКОГО РАЗВИТИЯ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192" y="1628948"/>
            <a:ext cx="1710141" cy="4333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8" dirty="0">
                <a:solidFill>
                  <a:prstClr val="black"/>
                </a:solidFill>
              </a:rPr>
              <a:t>Налог на добавленную стоимость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4881" y="1615490"/>
            <a:ext cx="1628182" cy="433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8" dirty="0">
                <a:solidFill>
                  <a:prstClr val="black"/>
                </a:solidFill>
              </a:rPr>
              <a:t>Налог на прибыль организаций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438" y="1622832"/>
            <a:ext cx="1995166" cy="433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8" dirty="0">
                <a:solidFill>
                  <a:prstClr val="black"/>
                </a:solidFill>
              </a:rPr>
              <a:t>Налог на имущество организаций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8455" y="1621607"/>
            <a:ext cx="1689346" cy="6038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8" cap="all" dirty="0">
                <a:solidFill>
                  <a:prstClr val="black"/>
                </a:solidFill>
              </a:rPr>
              <a:t>Тарифы страховых взносов резидентов </a:t>
            </a:r>
            <a:r>
              <a:rPr lang="ru-RU" sz="1108" cap="all" dirty="0" smtClean="0">
                <a:solidFill>
                  <a:prstClr val="black"/>
                </a:solidFill>
              </a:rPr>
              <a:t>ТОР</a:t>
            </a:r>
            <a:endParaRPr lang="ru-RU" sz="1108" cap="all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736" y="2444873"/>
            <a:ext cx="1710141" cy="9871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Зачет (возврат) суммы налога, заявленной к возмещению в налоговой декларации, до завершения камеральной налоговой проверки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288" y="2061987"/>
            <a:ext cx="1416555" cy="3906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Заявительный порядок возмещения налога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075" y="3773354"/>
            <a:ext cx="1710141" cy="2628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8" dirty="0">
                <a:solidFill>
                  <a:prstClr val="black"/>
                </a:solidFill>
              </a:rPr>
              <a:t>Земельный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7026" y="4030401"/>
            <a:ext cx="1141880" cy="42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4406" tIns="42203" rIns="84406" bIns="42203">
            <a:spAutoFit/>
          </a:bodyPr>
          <a:lstStyle/>
          <a:p>
            <a:pPr algn="ctr"/>
            <a:r>
              <a:rPr lang="ru-RU" sz="1108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Освобождение</a:t>
            </a:r>
          </a:p>
          <a:p>
            <a:pPr algn="ctr"/>
            <a:r>
              <a:rPr lang="ru-RU" sz="1108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в течение 5 лет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94" y="4447379"/>
            <a:ext cx="1739501" cy="5397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1. Организации, признаваемые УК в соответствии с данным ФЗ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717" y="4984399"/>
            <a:ext cx="1739501" cy="6889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2. Организации-резиденты </a:t>
            </a:r>
            <a:r>
              <a:rPr lang="ru-RU" sz="969" dirty="0" smtClean="0">
                <a:solidFill>
                  <a:prstClr val="black"/>
                </a:solidFill>
              </a:rPr>
              <a:t>ТОР </a:t>
            </a:r>
            <a:r>
              <a:rPr lang="ru-RU" sz="969" dirty="0">
                <a:solidFill>
                  <a:prstClr val="black"/>
                </a:solidFill>
              </a:rPr>
              <a:t>в отношении земельных участков, расположенных на территории </a:t>
            </a:r>
            <a:r>
              <a:rPr lang="ru-RU" sz="969" dirty="0" smtClean="0">
                <a:solidFill>
                  <a:prstClr val="black"/>
                </a:solidFill>
              </a:rPr>
              <a:t>ТОР</a:t>
            </a:r>
            <a:endParaRPr lang="ru-RU" sz="969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6104" y="2084006"/>
            <a:ext cx="1628182" cy="11790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Налоговая ставка по налогу </a:t>
            </a:r>
            <a:r>
              <a:rPr lang="ru-RU" sz="969" u="sng" dirty="0">
                <a:solidFill>
                  <a:prstClr val="black"/>
                </a:solidFill>
              </a:rPr>
              <a:t>в федеральный бюджет </a:t>
            </a:r>
            <a:r>
              <a:rPr lang="ru-RU" sz="969" dirty="0">
                <a:solidFill>
                  <a:prstClr val="black"/>
                </a:solidFill>
              </a:rPr>
              <a:t>– </a:t>
            </a:r>
            <a:r>
              <a:rPr lang="ru-RU" sz="1108" b="1" dirty="0">
                <a:solidFill>
                  <a:prstClr val="black"/>
                </a:solidFill>
              </a:rPr>
              <a:t>0% в течение 5 налоговых периодов</a:t>
            </a:r>
            <a:r>
              <a:rPr lang="ru-RU" sz="969" dirty="0">
                <a:solidFill>
                  <a:prstClr val="black"/>
                </a:solidFill>
              </a:rPr>
              <a:t>,  начиная с налогового периода, в котором была получена первая прибыль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9987" y="3597202"/>
            <a:ext cx="1628182" cy="24789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Налоговая ставка по налогу в бюджеты субъектов РФ  – </a:t>
            </a:r>
            <a:r>
              <a:rPr lang="ru-RU" sz="1108" b="1" dirty="0">
                <a:solidFill>
                  <a:prstClr val="black"/>
                </a:solidFill>
              </a:rPr>
              <a:t>не более 5%  в течение 5 налоговых периодов</a:t>
            </a:r>
            <a:r>
              <a:rPr lang="ru-RU" sz="969" dirty="0">
                <a:solidFill>
                  <a:prstClr val="black"/>
                </a:solidFill>
              </a:rPr>
              <a:t>,  начиная с налогового периода, в котором  была получена первая прибыль от деятельности, осуществляемой при исполнении соглашений на </a:t>
            </a:r>
            <a:r>
              <a:rPr lang="ru-RU" sz="969" dirty="0" smtClean="0">
                <a:solidFill>
                  <a:prstClr val="black"/>
                </a:solidFill>
              </a:rPr>
              <a:t>ТОР, </a:t>
            </a:r>
            <a:r>
              <a:rPr lang="ru-RU" sz="969" dirty="0">
                <a:solidFill>
                  <a:prstClr val="black"/>
                </a:solidFill>
              </a:rPr>
              <a:t>и </a:t>
            </a:r>
            <a:r>
              <a:rPr lang="ru-RU" sz="1108" b="1" dirty="0">
                <a:solidFill>
                  <a:prstClr val="black"/>
                </a:solidFill>
              </a:rPr>
              <a:t>не может быть менее 10% в течение следующих 5 налоговых периодов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41764" y="2057255"/>
            <a:ext cx="1141880" cy="42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4406" tIns="42203" rIns="84406" bIns="42203">
            <a:spAutoFit/>
          </a:bodyPr>
          <a:lstStyle/>
          <a:p>
            <a:pPr algn="ctr"/>
            <a:r>
              <a:rPr lang="ru-RU" sz="1108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Освобождение</a:t>
            </a:r>
          </a:p>
          <a:p>
            <a:pPr algn="ctr"/>
            <a:r>
              <a:rPr lang="ru-RU" sz="1108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в течение 5 лет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78418" y="2466893"/>
            <a:ext cx="2046545" cy="656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1. </a:t>
            </a:r>
            <a:r>
              <a:rPr lang="ru-RU" sz="900" dirty="0">
                <a:solidFill>
                  <a:prstClr val="black"/>
                </a:solidFill>
              </a:rPr>
              <a:t>Организации, признаваемые УК в соответствии с ФЗ «О </a:t>
            </a:r>
            <a:r>
              <a:rPr lang="ru-RU" sz="900" dirty="0" smtClean="0">
                <a:solidFill>
                  <a:prstClr val="black"/>
                </a:solidFill>
              </a:rPr>
              <a:t>ТОР </a:t>
            </a:r>
            <a:r>
              <a:rPr lang="ru-RU" sz="900" dirty="0">
                <a:solidFill>
                  <a:prstClr val="black"/>
                </a:solidFill>
              </a:rPr>
              <a:t>и иных мерах государственной поддержки регионов Дальнего Востока»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2301" y="3115671"/>
            <a:ext cx="2049639" cy="1764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9" dirty="0">
                <a:solidFill>
                  <a:prstClr val="black"/>
                </a:solidFill>
              </a:rPr>
              <a:t>2.</a:t>
            </a:r>
            <a:r>
              <a:rPr lang="ru-RU" sz="870" dirty="0">
                <a:solidFill>
                  <a:prstClr val="black"/>
                </a:solidFill>
              </a:rPr>
              <a:t> </a:t>
            </a:r>
            <a:r>
              <a:rPr lang="ru-RU" sz="900" dirty="0">
                <a:solidFill>
                  <a:prstClr val="black"/>
                </a:solidFill>
              </a:rPr>
              <a:t>Организации, получившие статус резидента ТОР в соответствии с ФЗ «О ТОР и иных мерах государственной поддержки регионов Дальнего Востока», в отношении имущества, созданного при исполнении соглашений об осуществлении деятельности на ТОР, на срок окупаемости проекта, предусмотренный бизнес-планом, но не более пяти лет со дня постановки на учет такого имущества.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715795" y="2216121"/>
            <a:ext cx="7340" cy="1585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21305" y="2428971"/>
            <a:ext cx="1533990" cy="348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prstClr val="black"/>
                </a:solidFill>
              </a:rPr>
              <a:t>ПФ РФ – 6,0%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29868" y="2826536"/>
            <a:ext cx="1525428" cy="348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prstClr val="black"/>
                </a:solidFill>
              </a:rPr>
              <a:t>ФСС РФ – 1,5%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9867" y="3237557"/>
            <a:ext cx="1532767" cy="348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prstClr val="black"/>
                </a:solidFill>
              </a:rPr>
              <a:t>ФФОМС – 0,1%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21305" y="2428971"/>
            <a:ext cx="1467933" cy="348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prstClr val="black"/>
                </a:solidFill>
              </a:rPr>
              <a:t>ПФ РФ – 6,0%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29867" y="3611881"/>
            <a:ext cx="1532767" cy="3481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62" b="1" dirty="0">
                <a:solidFill>
                  <a:srgbClr val="003399"/>
                </a:solidFill>
              </a:rPr>
              <a:t>ВСЕГО – 7,6%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6767172" y="2539066"/>
            <a:ext cx="117434" cy="11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761056" y="2907272"/>
            <a:ext cx="117434" cy="11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746376" y="3318294"/>
            <a:ext cx="117434" cy="11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761056" y="3714635"/>
            <a:ext cx="117434" cy="11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7944" y="4301808"/>
            <a:ext cx="1657542" cy="1654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23" dirty="0">
                <a:solidFill>
                  <a:prstClr val="black"/>
                </a:solidFill>
              </a:rPr>
              <a:t>В течение </a:t>
            </a:r>
            <a:r>
              <a:rPr lang="ru-RU" sz="923" b="1" dirty="0">
                <a:solidFill>
                  <a:prstClr val="black"/>
                </a:solidFill>
              </a:rPr>
              <a:t>120</a:t>
            </a:r>
            <a:r>
              <a:rPr lang="ru-RU" sz="923" dirty="0">
                <a:solidFill>
                  <a:prstClr val="black"/>
                </a:solidFill>
              </a:rPr>
              <a:t> налоговых </a:t>
            </a:r>
            <a:r>
              <a:rPr lang="ru-RU" sz="923" i="1" dirty="0">
                <a:solidFill>
                  <a:prstClr val="black"/>
                </a:solidFill>
              </a:rPr>
              <a:t>периодов  (с начала применения ставки налога на прибыль организаций в соответствии со ст. 284.4 НК РФ)</a:t>
            </a:r>
            <a:r>
              <a:rPr lang="ru-RU" sz="923" dirty="0">
                <a:solidFill>
                  <a:prstClr val="black"/>
                </a:solidFill>
              </a:rPr>
              <a:t> </a:t>
            </a:r>
            <a:r>
              <a:rPr lang="ru-RU" sz="923" b="1" dirty="0">
                <a:solidFill>
                  <a:prstClr val="black"/>
                </a:solidFill>
              </a:rPr>
              <a:t>Коэффициент, характеризующий территорию добычи полезного ископаемого </a:t>
            </a:r>
          </a:p>
          <a:p>
            <a:pPr algn="ctr"/>
            <a:r>
              <a:rPr lang="ru-RU" sz="923" dirty="0">
                <a:solidFill>
                  <a:prstClr val="black"/>
                </a:solidFill>
              </a:rPr>
              <a:t>(КТД 1) </a:t>
            </a:r>
            <a:r>
              <a:rPr lang="ru-RU" sz="923" b="1" dirty="0">
                <a:solidFill>
                  <a:srgbClr val="0000CC"/>
                </a:solidFill>
              </a:rPr>
              <a:t>принимается равным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221" y="4046144"/>
            <a:ext cx="1995166" cy="2628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8" b="1" dirty="0">
                <a:solidFill>
                  <a:prstClr val="black"/>
                </a:solidFill>
              </a:rPr>
              <a:t>НДПИ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23110" y="4869160"/>
            <a:ext cx="1159668" cy="234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23" b="1" dirty="0">
                <a:solidFill>
                  <a:prstClr val="black"/>
                </a:solidFill>
              </a:rPr>
              <a:t>0</a:t>
            </a:r>
            <a:r>
              <a:rPr lang="ru-RU" sz="923" dirty="0">
                <a:solidFill>
                  <a:prstClr val="black"/>
                </a:solidFill>
              </a:rPr>
              <a:t> – первые 24 НП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5676" y="5149290"/>
            <a:ext cx="1270985" cy="234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23" b="1" dirty="0">
                <a:solidFill>
                  <a:prstClr val="black"/>
                </a:solidFill>
              </a:rPr>
              <a:t>0,2 </a:t>
            </a:r>
            <a:r>
              <a:rPr lang="ru-RU" sz="923" dirty="0">
                <a:solidFill>
                  <a:prstClr val="black"/>
                </a:solidFill>
              </a:rPr>
              <a:t> – с 25 по 48  НП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7552" y="5422079"/>
            <a:ext cx="1945012" cy="2414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69" b="1" dirty="0">
                <a:solidFill>
                  <a:prstClr val="black"/>
                </a:solidFill>
              </a:rPr>
              <a:t>0,4  </a:t>
            </a:r>
            <a:r>
              <a:rPr lang="ru-RU" sz="969" dirty="0">
                <a:solidFill>
                  <a:prstClr val="black"/>
                </a:solidFill>
              </a:rPr>
              <a:t>– с 49 по 72  НП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01994" y="5708327"/>
            <a:ext cx="1668550" cy="241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69" b="1" dirty="0">
                <a:solidFill>
                  <a:prstClr val="black"/>
                </a:solidFill>
              </a:rPr>
              <a:t>0, 6 </a:t>
            </a:r>
            <a:r>
              <a:rPr lang="ru-RU" sz="969" dirty="0">
                <a:solidFill>
                  <a:prstClr val="black"/>
                </a:solidFill>
              </a:rPr>
              <a:t>– с 73 по 96  НП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1447" y="5994574"/>
            <a:ext cx="1507077" cy="2414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69" b="1" dirty="0">
                <a:solidFill>
                  <a:prstClr val="black"/>
                </a:solidFill>
              </a:rPr>
              <a:t>0,8 </a:t>
            </a:r>
            <a:r>
              <a:rPr lang="ru-RU" sz="969" dirty="0">
                <a:solidFill>
                  <a:prstClr val="black"/>
                </a:solidFill>
              </a:rPr>
              <a:t> – с 97 по 120  НП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91648" y="5917758"/>
            <a:ext cx="1381081" cy="241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69" b="1" dirty="0">
                <a:solidFill>
                  <a:prstClr val="black"/>
                </a:solidFill>
              </a:rPr>
              <a:t>1 </a:t>
            </a:r>
            <a:r>
              <a:rPr lang="ru-RU" sz="969" dirty="0">
                <a:solidFill>
                  <a:prstClr val="black"/>
                </a:solidFill>
              </a:rPr>
              <a:t> – с 121 НП и далее</a:t>
            </a:r>
          </a:p>
        </p:txBody>
      </p:sp>
      <p:sp>
        <p:nvSpPr>
          <p:cNvPr id="47" name="Овал 46"/>
          <p:cNvSpPr/>
          <p:nvPr/>
        </p:nvSpPr>
        <p:spPr>
          <a:xfrm>
            <a:off x="491758" y="1739043"/>
            <a:ext cx="256889" cy="1981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8" name="Овал 47"/>
          <p:cNvSpPr/>
          <p:nvPr/>
        </p:nvSpPr>
        <p:spPr>
          <a:xfrm>
            <a:off x="2570106" y="1725586"/>
            <a:ext cx="256889" cy="1981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9" name="Овал 48"/>
          <p:cNvSpPr/>
          <p:nvPr/>
        </p:nvSpPr>
        <p:spPr>
          <a:xfrm>
            <a:off x="6350033" y="1732926"/>
            <a:ext cx="256889" cy="1981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0" name="Овал 49"/>
          <p:cNvSpPr/>
          <p:nvPr/>
        </p:nvSpPr>
        <p:spPr>
          <a:xfrm>
            <a:off x="8309725" y="1791643"/>
            <a:ext cx="256889" cy="1981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1" name="Овал 50"/>
          <p:cNvSpPr/>
          <p:nvPr/>
        </p:nvSpPr>
        <p:spPr>
          <a:xfrm>
            <a:off x="8559273" y="4066940"/>
            <a:ext cx="256889" cy="1981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2" name="Овал 51"/>
          <p:cNvSpPr/>
          <p:nvPr/>
        </p:nvSpPr>
        <p:spPr>
          <a:xfrm>
            <a:off x="478301" y="3788033"/>
            <a:ext cx="256889" cy="1981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803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РОССИЙСКОЙ ФЕДЕРАЦИИ ПО РАЗВИТИЮ ДАЛЬНЕГО ВОСТОКА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949" y="6274258"/>
            <a:ext cx="382217" cy="270736"/>
          </a:xfrm>
        </p:spPr>
        <p:txBody>
          <a:bodyPr/>
          <a:lstStyle/>
          <a:p>
            <a:fld id="{7F9AB077-654B-4C26-85F1-C8232DE6C1A8}" type="slidenum">
              <a:rPr lang="ru-RU" sz="1292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292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155" y="132915"/>
            <a:ext cx="8630528" cy="506438"/>
          </a:xfrm>
        </p:spPr>
        <p:txBody>
          <a:bodyPr>
            <a:normAutofit/>
          </a:bodyPr>
          <a:lstStyle/>
          <a:p>
            <a:pPr algn="ctr"/>
            <a:r>
              <a:rPr lang="ru-RU" sz="25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Осуществление предпринимательской деятельности на </a:t>
            </a:r>
            <a:r>
              <a:rPr lang="ru-RU" sz="25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</a:t>
            </a:r>
            <a:endParaRPr lang="ru-RU" sz="25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932" y="1016870"/>
            <a:ext cx="4572000" cy="490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9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РЕЗИДЕНТАМ ПРЕДОСТАВЛЯЕТСЯ ОСОБЫЙ ПРАВОВОЙ РЕЖИМ 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709" y="1730015"/>
            <a:ext cx="2865222" cy="108651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землепользования на территории опережающего социально-экономического развития, включая особенности изъятия земельных участков и установления сервитутов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933" y="1930059"/>
            <a:ext cx="1545305" cy="29117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42233" y="1533532"/>
            <a:ext cx="110095" cy="344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229454" y="1526192"/>
            <a:ext cx="110094" cy="183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6127" y="1022336"/>
            <a:ext cx="3310190" cy="49000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установление льготных ставок арендной платы объектов недвижимого имущества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4171" y="1762444"/>
            <a:ext cx="3284805" cy="29117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государственных услуг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8145" y="2213236"/>
            <a:ext cx="3258811" cy="49000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таможенной процедуры свободной таможенной зоны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8145" y="2663841"/>
            <a:ext cx="3280830" cy="68884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налогообложения резидентов территорий опережающего социально-экономического развития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5572" y="2885253"/>
            <a:ext cx="4745399" cy="88767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упрощенный порядок изъятия земельных участков для государственных или муниципальных нужд и отчуждения расположенного на нем недвижимого имущества, предоставления земельных участков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5572" y="3839348"/>
            <a:ext cx="4745401" cy="4900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тарифов страховых взносов для организаций или индивидуальных предпринимателей</a:t>
            </a:r>
            <a:endParaRPr lang="ru-RU" sz="1292" dirty="0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8" idx="3"/>
          </p:cNvCxnSpPr>
          <p:nvPr/>
        </p:nvCxnSpPr>
        <p:spPr>
          <a:xfrm>
            <a:off x="4846932" y="1261873"/>
            <a:ext cx="393589" cy="9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40522" y="1247284"/>
            <a:ext cx="14679" cy="2700997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Стрелка вправо 26"/>
          <p:cNvSpPr/>
          <p:nvPr/>
        </p:nvSpPr>
        <p:spPr>
          <a:xfrm>
            <a:off x="5284559" y="1313343"/>
            <a:ext cx="198171" cy="19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300462" y="1865041"/>
            <a:ext cx="198171" cy="19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293123" y="2298081"/>
            <a:ext cx="198171" cy="19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293122" y="2789838"/>
            <a:ext cx="198171" cy="19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5020332" y="3199636"/>
            <a:ext cx="176153" cy="161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5028894" y="3817392"/>
            <a:ext cx="176153" cy="161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0893" y="5040205"/>
            <a:ext cx="4319699" cy="68884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экологической экспертизы, в том числе повторной, проектной документации объектов капитального строительства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44180" y="5022454"/>
            <a:ext cx="3875343" cy="10865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подачи апелляционных жалоб, представления и кассационных жалоб, представления на решение суда об изъятии земельных участков и (или) расположенных на них объектов недвижимого имущества</a:t>
            </a:r>
            <a:endParaRPr lang="ru-RU" sz="1292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67054" y="4557660"/>
            <a:ext cx="4088193" cy="3763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46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Сокращение сроков </a:t>
            </a:r>
            <a:endParaRPr lang="ru-RU" sz="1846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419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РОССИЙСКОЙ ФЕДЕРАЦИИ ПО РАЗВИТИЮ ДАЛЬНЕГО ВОСТОКА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949" y="6274258"/>
            <a:ext cx="382217" cy="270736"/>
          </a:xfrm>
        </p:spPr>
        <p:txBody>
          <a:bodyPr/>
          <a:lstStyle/>
          <a:p>
            <a:fld id="{7F9AB077-654B-4C26-85F1-C8232DE6C1A8}" type="slidenum">
              <a:rPr lang="ru-RU" sz="1292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292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1049" y="127719"/>
            <a:ext cx="8630528" cy="506438"/>
          </a:xfrm>
        </p:spPr>
        <p:txBody>
          <a:bodyPr>
            <a:normAutofit/>
          </a:bodyPr>
          <a:lstStyle/>
          <a:p>
            <a:pPr algn="ctr"/>
            <a:r>
              <a:rPr lang="ru-RU" sz="25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Осуществление предпринимательской деятельности на </a:t>
            </a:r>
            <a:r>
              <a:rPr lang="ru-RU" sz="25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</a:t>
            </a:r>
            <a:endParaRPr lang="ru-RU" sz="25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5153" y="2928069"/>
            <a:ext cx="2011068" cy="9444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46" b="1" dirty="0">
                <a:solidFill>
                  <a:prstClr val="black"/>
                </a:solidFill>
              </a:rPr>
              <a:t>ПРАВОВОЙ </a:t>
            </a:r>
          </a:p>
          <a:p>
            <a:pPr algn="ctr"/>
            <a:r>
              <a:rPr lang="ru-RU" sz="1846" b="1" dirty="0">
                <a:solidFill>
                  <a:prstClr val="black"/>
                </a:solidFill>
              </a:rPr>
              <a:t>РЕЖИМ: </a:t>
            </a:r>
          </a:p>
          <a:p>
            <a:pPr algn="ctr"/>
            <a:r>
              <a:rPr lang="ru-RU" sz="1846" b="1" dirty="0">
                <a:solidFill>
                  <a:prstClr val="black"/>
                </a:solidFill>
              </a:rPr>
              <a:t>ОСОБЕННОСТИ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3609" y="1036585"/>
            <a:ext cx="3305602" cy="10015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 градостроительной деятельности в связи с созданием территорий опережающего социально-экономического развития</a:t>
            </a:r>
            <a:endParaRPr lang="ru-RU" sz="1477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253" y="2676832"/>
            <a:ext cx="2602217" cy="1456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 полномочий органов государственной власти субъекта Российской Федерации на территориях социально-экономического развития</a:t>
            </a:r>
            <a:endParaRPr lang="ru-RU" sz="1477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7631" y="1036585"/>
            <a:ext cx="2602217" cy="774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привлечения иностранных граждан к трудовой деятельности</a:t>
            </a:r>
            <a:endParaRPr lang="ru-RU" sz="1477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7432" y="3827285"/>
            <a:ext cx="2686318" cy="21380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 градостроительной деятельности, в том числе в части подготовки документации по планировке территории, экспертизы проектной документации,  подключения к объектам инфраструктуры</a:t>
            </a:r>
            <a:endParaRPr lang="ru-RU" sz="1477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6246" y="4599824"/>
            <a:ext cx="2671639" cy="774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 государственного контроля (надзора)</a:t>
            </a:r>
            <a:endParaRPr lang="ru-RU" sz="1477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983" y="4566198"/>
            <a:ext cx="2539525" cy="12288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привлечения к трудовой деятельности иностранных граждан в целях реализации обеспечения трудовыми ресурсами резидентов</a:t>
            </a:r>
            <a:endParaRPr lang="ru-RU" sz="1477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6179" y="2626063"/>
            <a:ext cx="2628823" cy="7742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 медицинской и образовательной деятельности</a:t>
            </a:r>
            <a:endParaRPr lang="ru-RU" sz="1477" dirty="0">
              <a:solidFill>
                <a:prstClr val="black"/>
              </a:solidFill>
            </a:endParaRPr>
          </a:p>
        </p:txBody>
      </p:sp>
      <p:cxnSp>
        <p:nvCxnSpPr>
          <p:cNvPr id="19" name="Прямая со стрелкой 18"/>
          <p:cNvCxnSpPr>
            <a:endCxn id="13" idx="2"/>
          </p:cNvCxnSpPr>
          <p:nvPr/>
        </p:nvCxnSpPr>
        <p:spPr>
          <a:xfrm flipV="1">
            <a:off x="5688241" y="1810836"/>
            <a:ext cx="1350499" cy="10952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811092" y="2061987"/>
            <a:ext cx="814703" cy="8220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1"/>
          </p:cNvCxnSpPr>
          <p:nvPr/>
        </p:nvCxnSpPr>
        <p:spPr>
          <a:xfrm flipH="1" flipV="1">
            <a:off x="2972565" y="3353769"/>
            <a:ext cx="682588" cy="46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921187" y="3772129"/>
            <a:ext cx="719287" cy="726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</p:cNvCxnSpPr>
          <p:nvPr/>
        </p:nvCxnSpPr>
        <p:spPr>
          <a:xfrm>
            <a:off x="4660687" y="3872558"/>
            <a:ext cx="7341" cy="582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95581" y="3779469"/>
            <a:ext cx="433040" cy="440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3"/>
            <a:endCxn id="17" idx="1"/>
          </p:cNvCxnSpPr>
          <p:nvPr/>
        </p:nvCxnSpPr>
        <p:spPr>
          <a:xfrm flipV="1">
            <a:off x="5666221" y="3013189"/>
            <a:ext cx="659958" cy="387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542</Words>
  <Application>Microsoft Office PowerPoint</Application>
  <PresentationFormat>Экран (4:3)</PresentationFormat>
  <Paragraphs>71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Times New Roman</vt:lpstr>
      <vt:lpstr>3_Тема Office</vt:lpstr>
      <vt:lpstr>4_Тема Office</vt:lpstr>
      <vt:lpstr>6_Тема Office</vt:lpstr>
      <vt:lpstr>Правовой режим ТОР в части налогового регулирования</vt:lpstr>
      <vt:lpstr>Осуществление предпринимательской деятельности на ТОР</vt:lpstr>
      <vt:lpstr>Осуществление предпринимательской деятельности на ТОР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закона от 29.12.2014 г. № 473-ФЗ «О территориях опережающего социально-экономического развития в Российской Федерации»</dc:title>
  <dc:creator>Антон Викторович Толкачев</dc:creator>
  <cp:lastModifiedBy>Шерстнева Светлана Васильевна</cp:lastModifiedBy>
  <cp:revision>8</cp:revision>
  <dcterms:created xsi:type="dcterms:W3CDTF">2015-04-27T12:45:51Z</dcterms:created>
  <dcterms:modified xsi:type="dcterms:W3CDTF">2017-06-01T03:36:13Z</dcterms:modified>
</cp:coreProperties>
</file>