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65" r:id="rId2"/>
    <p:sldId id="260" r:id="rId3"/>
    <p:sldId id="259" r:id="rId4"/>
    <p:sldId id="256" r:id="rId5"/>
    <p:sldId id="257" r:id="rId6"/>
    <p:sldId id="258" r:id="rId7"/>
    <p:sldId id="262" r:id="rId8"/>
    <p:sldId id="264" r:id="rId9"/>
  </p:sldIdLst>
  <p:sldSz cx="9144000" cy="6858000" type="screen4x3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2427"/>
    <a:srgbClr val="CA4244"/>
    <a:srgbClr val="D42B2D"/>
    <a:srgbClr val="2356A7"/>
    <a:srgbClr val="013691"/>
    <a:srgbClr val="BF4E4F"/>
    <a:srgbClr val="D92426"/>
    <a:srgbClr val="FEA604"/>
    <a:srgbClr val="AABD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97" autoAdjust="0"/>
    <p:restoredTop sz="94660"/>
  </p:normalViewPr>
  <p:slideViewPr>
    <p:cSldViewPr>
      <p:cViewPr>
        <p:scale>
          <a:sx n="100" d="100"/>
          <a:sy n="100" d="100"/>
        </p:scale>
        <p:origin x="-1944" y="-3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79584-FDE2-47F2-98D8-288E5D7F5DB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780B2AA-7528-4804-8038-AD609A972AD8}">
      <dgm:prSet phldrT="[Текст]" custT="1"/>
      <dgm:spPr/>
      <dgm:t>
        <a:bodyPr/>
        <a:lstStyle/>
        <a:p>
          <a:endParaRPr lang="ru-RU" sz="1500" dirty="0"/>
        </a:p>
      </dgm:t>
    </dgm:pt>
    <dgm:pt modelId="{C8A34C19-9DB5-43C3-9239-5DF89D80B9BB}" type="parTrans" cxnId="{81928C16-22BA-4D2E-B07D-3B759B471FA3}">
      <dgm:prSet/>
      <dgm:spPr/>
      <dgm:t>
        <a:bodyPr/>
        <a:lstStyle/>
        <a:p>
          <a:endParaRPr lang="ru-RU"/>
        </a:p>
      </dgm:t>
    </dgm:pt>
    <dgm:pt modelId="{5FDDAB51-02AE-4E8C-B0A5-B87055D6299E}" type="sibTrans" cxnId="{81928C16-22BA-4D2E-B07D-3B759B471FA3}">
      <dgm:prSet/>
      <dgm:spPr/>
      <dgm:t>
        <a:bodyPr/>
        <a:lstStyle/>
        <a:p>
          <a:endParaRPr lang="ru-RU"/>
        </a:p>
      </dgm:t>
    </dgm:pt>
    <dgm:pt modelId="{F968B86C-784B-4352-871F-2C7CE9FDADC8}">
      <dgm:prSet phldrT="[Текст]" custT="1"/>
      <dgm:spPr/>
      <dgm:t>
        <a:bodyPr/>
        <a:lstStyle/>
        <a:p>
          <a:r>
            <a:rPr lang="ru-RU" sz="1800" dirty="0" smtClean="0"/>
            <a:t>участие до 80% детей и молодежи от 14 до 23 лет в гражданско-патриотических мероприятиях</a:t>
          </a:r>
          <a:endParaRPr lang="ru-RU" sz="1800" dirty="0"/>
        </a:p>
      </dgm:t>
    </dgm:pt>
    <dgm:pt modelId="{87045DA2-47B5-4F81-BE06-22E930DFCE9D}" type="parTrans" cxnId="{BF799DD0-F1AF-452B-8D6D-41409C58B0E2}">
      <dgm:prSet/>
      <dgm:spPr/>
      <dgm:t>
        <a:bodyPr/>
        <a:lstStyle/>
        <a:p>
          <a:endParaRPr lang="ru-RU"/>
        </a:p>
      </dgm:t>
    </dgm:pt>
    <dgm:pt modelId="{37ACF935-4502-4973-B8D6-95B17CA06262}" type="sibTrans" cxnId="{BF799DD0-F1AF-452B-8D6D-41409C58B0E2}">
      <dgm:prSet/>
      <dgm:spPr/>
      <dgm:t>
        <a:bodyPr/>
        <a:lstStyle/>
        <a:p>
          <a:endParaRPr lang="ru-RU"/>
        </a:p>
      </dgm:t>
    </dgm:pt>
    <dgm:pt modelId="{620BF8DA-9475-4EEE-B0E3-8B3F2403E389}">
      <dgm:prSet phldrT="[Текст]" custT="1"/>
      <dgm:spPr/>
      <dgm:t>
        <a:bodyPr/>
        <a:lstStyle/>
        <a:p>
          <a:endParaRPr lang="ru-RU" sz="2800" dirty="0"/>
        </a:p>
      </dgm:t>
    </dgm:pt>
    <dgm:pt modelId="{B2360728-AA0A-48E0-A17E-9EC25298CC3A}" type="parTrans" cxnId="{EBFC87ED-78BB-46C9-A0D7-83267B2D22C9}">
      <dgm:prSet/>
      <dgm:spPr/>
      <dgm:t>
        <a:bodyPr/>
        <a:lstStyle/>
        <a:p>
          <a:endParaRPr lang="ru-RU"/>
        </a:p>
      </dgm:t>
    </dgm:pt>
    <dgm:pt modelId="{18E3DDE9-7BAE-4395-8B3C-59FDFA2212CF}" type="sibTrans" cxnId="{EBFC87ED-78BB-46C9-A0D7-83267B2D22C9}">
      <dgm:prSet/>
      <dgm:spPr/>
      <dgm:t>
        <a:bodyPr/>
        <a:lstStyle/>
        <a:p>
          <a:endParaRPr lang="ru-RU"/>
        </a:p>
      </dgm:t>
    </dgm:pt>
    <dgm:pt modelId="{E1DF9F33-4AB8-4B80-A0A2-852997E20148}">
      <dgm:prSet phldrT="[Текст]" custT="1"/>
      <dgm:spPr/>
      <dgm:t>
        <a:bodyPr/>
        <a:lstStyle/>
        <a:p>
          <a:r>
            <a:rPr lang="ru-RU" sz="1800" dirty="0" smtClean="0"/>
            <a:t>поддержка общественных объединений в сфере воспитания, в том числе Российского движения школьников</a:t>
          </a:r>
          <a:endParaRPr lang="ru-RU" sz="1800" dirty="0"/>
        </a:p>
      </dgm:t>
    </dgm:pt>
    <dgm:pt modelId="{F11D59C7-B8D7-42F4-9861-BB81DCD54764}" type="parTrans" cxnId="{C1EC947C-2703-483D-BE22-E1F0C16105EA}">
      <dgm:prSet/>
      <dgm:spPr/>
      <dgm:t>
        <a:bodyPr/>
        <a:lstStyle/>
        <a:p>
          <a:endParaRPr lang="ru-RU"/>
        </a:p>
      </dgm:t>
    </dgm:pt>
    <dgm:pt modelId="{12CAB365-006E-473E-A43C-6C2D284C5AFE}" type="sibTrans" cxnId="{C1EC947C-2703-483D-BE22-E1F0C16105EA}">
      <dgm:prSet/>
      <dgm:spPr/>
      <dgm:t>
        <a:bodyPr/>
        <a:lstStyle/>
        <a:p>
          <a:endParaRPr lang="ru-RU"/>
        </a:p>
      </dgm:t>
    </dgm:pt>
    <dgm:pt modelId="{3B41128B-5D1A-4873-BD0D-8DC5F295490B}">
      <dgm:prSet phldrT="[Текст]"/>
      <dgm:spPr/>
      <dgm:t>
        <a:bodyPr/>
        <a:lstStyle/>
        <a:p>
          <a:endParaRPr lang="ru-RU" dirty="0"/>
        </a:p>
      </dgm:t>
    </dgm:pt>
    <dgm:pt modelId="{588A4D45-CD17-4C5E-B911-369ED316278E}" type="parTrans" cxnId="{FB20A36E-7DF6-4277-814D-8DF0CC99F021}">
      <dgm:prSet/>
      <dgm:spPr/>
      <dgm:t>
        <a:bodyPr/>
        <a:lstStyle/>
        <a:p>
          <a:endParaRPr lang="ru-RU"/>
        </a:p>
      </dgm:t>
    </dgm:pt>
    <dgm:pt modelId="{382CD0AF-9ED5-44B8-B7DF-E0529C95788D}" type="sibTrans" cxnId="{FB20A36E-7DF6-4277-814D-8DF0CC99F021}">
      <dgm:prSet/>
      <dgm:spPr/>
      <dgm:t>
        <a:bodyPr/>
        <a:lstStyle/>
        <a:p>
          <a:endParaRPr lang="ru-RU"/>
        </a:p>
      </dgm:t>
    </dgm:pt>
    <dgm:pt modelId="{C5612310-3417-4539-A5CB-8A1457476CA8}">
      <dgm:prSet phldrT="[Текст]" custT="1"/>
      <dgm:spPr/>
      <dgm:t>
        <a:bodyPr/>
        <a:lstStyle/>
        <a:p>
          <a:r>
            <a:rPr lang="ru-RU" sz="1800" b="0" dirty="0" smtClean="0">
              <a:latin typeface="+mn-lt"/>
            </a:rPr>
            <a:t>Увеличение числа слушателей </a:t>
          </a:r>
          <a:r>
            <a:rPr lang="ru-RU" sz="1800" b="0" dirty="0" smtClean="0">
              <a:solidFill>
                <a:srgbClr val="000000"/>
              </a:solidFill>
              <a:effectLst/>
              <a:latin typeface="+mn-lt"/>
            </a:rPr>
            <a:t>курсов для родителей (законных представителей) несовершеннолетних детей по основам детской психологии и педагогики до 2500 человек</a:t>
          </a:r>
          <a:endParaRPr lang="ru-RU" sz="1800" b="0" dirty="0">
            <a:latin typeface="+mn-lt"/>
          </a:endParaRPr>
        </a:p>
      </dgm:t>
    </dgm:pt>
    <dgm:pt modelId="{6C5B4637-04C3-451A-82E4-25B0D325C2C8}" type="parTrans" cxnId="{4C58B444-9E58-44AC-88DC-E036A98AB2DA}">
      <dgm:prSet/>
      <dgm:spPr/>
      <dgm:t>
        <a:bodyPr/>
        <a:lstStyle/>
        <a:p>
          <a:endParaRPr lang="ru-RU"/>
        </a:p>
      </dgm:t>
    </dgm:pt>
    <dgm:pt modelId="{D9C8B492-9051-4C70-83EA-D0C16CDDBADC}" type="sibTrans" cxnId="{4C58B444-9E58-44AC-88DC-E036A98AB2DA}">
      <dgm:prSet/>
      <dgm:spPr/>
      <dgm:t>
        <a:bodyPr/>
        <a:lstStyle/>
        <a:p>
          <a:endParaRPr lang="ru-RU"/>
        </a:p>
      </dgm:t>
    </dgm:pt>
    <dgm:pt modelId="{437FD147-7485-473B-B3EC-17A93C155133}" type="pres">
      <dgm:prSet presAssocID="{8B179584-FDE2-47F2-98D8-288E5D7F5D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A30AA7C-C5D8-45C3-802C-44E7FF916704}" type="pres">
      <dgm:prSet presAssocID="{8780B2AA-7528-4804-8038-AD609A972AD8}" presName="composite" presStyleCnt="0"/>
      <dgm:spPr/>
    </dgm:pt>
    <dgm:pt modelId="{FFEDC03F-E9D0-4A3F-807F-7F2AAA775276}" type="pres">
      <dgm:prSet presAssocID="{8780B2AA-7528-4804-8038-AD609A972AD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240F1-1967-4C1C-9062-F440D1E9FF08}" type="pres">
      <dgm:prSet presAssocID="{8780B2AA-7528-4804-8038-AD609A972AD8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D44D55-3C08-44B3-9E9F-32B3DC2A5A7B}" type="pres">
      <dgm:prSet presAssocID="{5FDDAB51-02AE-4E8C-B0A5-B87055D6299E}" presName="sp" presStyleCnt="0"/>
      <dgm:spPr/>
    </dgm:pt>
    <dgm:pt modelId="{5B22E33E-D7D0-472F-B912-9E3AA7D2D172}" type="pres">
      <dgm:prSet presAssocID="{620BF8DA-9475-4EEE-B0E3-8B3F2403E389}" presName="composite" presStyleCnt="0"/>
      <dgm:spPr/>
    </dgm:pt>
    <dgm:pt modelId="{C924BFFC-7554-4897-9D90-E4B7C6F58342}" type="pres">
      <dgm:prSet presAssocID="{620BF8DA-9475-4EEE-B0E3-8B3F2403E389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BEF04B-8739-41F1-9100-6B0801B64595}" type="pres">
      <dgm:prSet presAssocID="{620BF8DA-9475-4EEE-B0E3-8B3F2403E389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32820A-0932-4CFF-8519-750EA0E44340}" type="pres">
      <dgm:prSet presAssocID="{18E3DDE9-7BAE-4395-8B3C-59FDFA2212CF}" presName="sp" presStyleCnt="0"/>
      <dgm:spPr/>
    </dgm:pt>
    <dgm:pt modelId="{B2CCF024-C03D-46DE-B4FD-5A3A80124E27}" type="pres">
      <dgm:prSet presAssocID="{3B41128B-5D1A-4873-BD0D-8DC5F295490B}" presName="composite" presStyleCnt="0"/>
      <dgm:spPr/>
    </dgm:pt>
    <dgm:pt modelId="{050616A7-FED1-4AC6-A86B-C14BC6C68662}" type="pres">
      <dgm:prSet presAssocID="{3B41128B-5D1A-4873-BD0D-8DC5F295490B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689994-AFEB-4BE3-B9E3-883D64613713}" type="pres">
      <dgm:prSet presAssocID="{3B41128B-5D1A-4873-BD0D-8DC5F295490B}" presName="descendantText" presStyleLbl="alignAcc1" presStyleIdx="2" presStyleCnt="3" custScaleY="1584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EC947C-2703-483D-BE22-E1F0C16105EA}" srcId="{620BF8DA-9475-4EEE-B0E3-8B3F2403E389}" destId="{E1DF9F33-4AB8-4B80-A0A2-852997E20148}" srcOrd="0" destOrd="0" parTransId="{F11D59C7-B8D7-42F4-9861-BB81DCD54764}" sibTransId="{12CAB365-006E-473E-A43C-6C2D284C5AFE}"/>
    <dgm:cxn modelId="{5DBF7382-125C-446F-96C9-F03F1D8D0121}" type="presOf" srcId="{620BF8DA-9475-4EEE-B0E3-8B3F2403E389}" destId="{C924BFFC-7554-4897-9D90-E4B7C6F58342}" srcOrd="0" destOrd="0" presId="urn:microsoft.com/office/officeart/2005/8/layout/chevron2"/>
    <dgm:cxn modelId="{E9C8A51A-722E-47A9-A440-59955E2D344C}" type="presOf" srcId="{C5612310-3417-4539-A5CB-8A1457476CA8}" destId="{25689994-AFEB-4BE3-B9E3-883D64613713}" srcOrd="0" destOrd="0" presId="urn:microsoft.com/office/officeart/2005/8/layout/chevron2"/>
    <dgm:cxn modelId="{4C58B444-9E58-44AC-88DC-E036A98AB2DA}" srcId="{3B41128B-5D1A-4873-BD0D-8DC5F295490B}" destId="{C5612310-3417-4539-A5CB-8A1457476CA8}" srcOrd="0" destOrd="0" parTransId="{6C5B4637-04C3-451A-82E4-25B0D325C2C8}" sibTransId="{D9C8B492-9051-4C70-83EA-D0C16CDDBADC}"/>
    <dgm:cxn modelId="{FB20A36E-7DF6-4277-814D-8DF0CC99F021}" srcId="{8B179584-FDE2-47F2-98D8-288E5D7F5DB7}" destId="{3B41128B-5D1A-4873-BD0D-8DC5F295490B}" srcOrd="2" destOrd="0" parTransId="{588A4D45-CD17-4C5E-B911-369ED316278E}" sibTransId="{382CD0AF-9ED5-44B8-B7DF-E0529C95788D}"/>
    <dgm:cxn modelId="{BF799DD0-F1AF-452B-8D6D-41409C58B0E2}" srcId="{8780B2AA-7528-4804-8038-AD609A972AD8}" destId="{F968B86C-784B-4352-871F-2C7CE9FDADC8}" srcOrd="0" destOrd="0" parTransId="{87045DA2-47B5-4F81-BE06-22E930DFCE9D}" sibTransId="{37ACF935-4502-4973-B8D6-95B17CA06262}"/>
    <dgm:cxn modelId="{AC4221A1-94CD-45BD-AC8E-28D9E241EE2A}" type="presOf" srcId="{3B41128B-5D1A-4873-BD0D-8DC5F295490B}" destId="{050616A7-FED1-4AC6-A86B-C14BC6C68662}" srcOrd="0" destOrd="0" presId="urn:microsoft.com/office/officeart/2005/8/layout/chevron2"/>
    <dgm:cxn modelId="{F5734D7E-C869-494E-BA10-1C6274E47798}" type="presOf" srcId="{E1DF9F33-4AB8-4B80-A0A2-852997E20148}" destId="{84BEF04B-8739-41F1-9100-6B0801B64595}" srcOrd="0" destOrd="0" presId="urn:microsoft.com/office/officeart/2005/8/layout/chevron2"/>
    <dgm:cxn modelId="{81928C16-22BA-4D2E-B07D-3B759B471FA3}" srcId="{8B179584-FDE2-47F2-98D8-288E5D7F5DB7}" destId="{8780B2AA-7528-4804-8038-AD609A972AD8}" srcOrd="0" destOrd="0" parTransId="{C8A34C19-9DB5-43C3-9239-5DF89D80B9BB}" sibTransId="{5FDDAB51-02AE-4E8C-B0A5-B87055D6299E}"/>
    <dgm:cxn modelId="{526304FE-310A-48CF-AA30-A4BD17D4EB72}" type="presOf" srcId="{8B179584-FDE2-47F2-98D8-288E5D7F5DB7}" destId="{437FD147-7485-473B-B3EC-17A93C155133}" srcOrd="0" destOrd="0" presId="urn:microsoft.com/office/officeart/2005/8/layout/chevron2"/>
    <dgm:cxn modelId="{C5539AF9-1375-4CC6-A765-CD80322A4679}" type="presOf" srcId="{F968B86C-784B-4352-871F-2C7CE9FDADC8}" destId="{2C6240F1-1967-4C1C-9062-F440D1E9FF08}" srcOrd="0" destOrd="0" presId="urn:microsoft.com/office/officeart/2005/8/layout/chevron2"/>
    <dgm:cxn modelId="{3EA3D834-5545-44D8-A799-80EA4E380C1D}" type="presOf" srcId="{8780B2AA-7528-4804-8038-AD609A972AD8}" destId="{FFEDC03F-E9D0-4A3F-807F-7F2AAA775276}" srcOrd="0" destOrd="0" presId="urn:microsoft.com/office/officeart/2005/8/layout/chevron2"/>
    <dgm:cxn modelId="{EBFC87ED-78BB-46C9-A0D7-83267B2D22C9}" srcId="{8B179584-FDE2-47F2-98D8-288E5D7F5DB7}" destId="{620BF8DA-9475-4EEE-B0E3-8B3F2403E389}" srcOrd="1" destOrd="0" parTransId="{B2360728-AA0A-48E0-A17E-9EC25298CC3A}" sibTransId="{18E3DDE9-7BAE-4395-8B3C-59FDFA2212CF}"/>
    <dgm:cxn modelId="{57202803-A813-454E-A04B-648A36D2484B}" type="presParOf" srcId="{437FD147-7485-473B-B3EC-17A93C155133}" destId="{BA30AA7C-C5D8-45C3-802C-44E7FF916704}" srcOrd="0" destOrd="0" presId="urn:microsoft.com/office/officeart/2005/8/layout/chevron2"/>
    <dgm:cxn modelId="{3A20A443-D403-4546-9927-B99302D4734B}" type="presParOf" srcId="{BA30AA7C-C5D8-45C3-802C-44E7FF916704}" destId="{FFEDC03F-E9D0-4A3F-807F-7F2AAA775276}" srcOrd="0" destOrd="0" presId="urn:microsoft.com/office/officeart/2005/8/layout/chevron2"/>
    <dgm:cxn modelId="{C3B4EF51-48AA-4DB2-8304-EE9A3B387C1A}" type="presParOf" srcId="{BA30AA7C-C5D8-45C3-802C-44E7FF916704}" destId="{2C6240F1-1967-4C1C-9062-F440D1E9FF08}" srcOrd="1" destOrd="0" presId="urn:microsoft.com/office/officeart/2005/8/layout/chevron2"/>
    <dgm:cxn modelId="{CB19D1BE-2A56-4FDE-9DC9-39317C46ED5C}" type="presParOf" srcId="{437FD147-7485-473B-B3EC-17A93C155133}" destId="{E0D44D55-3C08-44B3-9E9F-32B3DC2A5A7B}" srcOrd="1" destOrd="0" presId="urn:microsoft.com/office/officeart/2005/8/layout/chevron2"/>
    <dgm:cxn modelId="{F5576E2E-14A1-4E38-9A64-47FC0945C7CE}" type="presParOf" srcId="{437FD147-7485-473B-B3EC-17A93C155133}" destId="{5B22E33E-D7D0-472F-B912-9E3AA7D2D172}" srcOrd="2" destOrd="0" presId="urn:microsoft.com/office/officeart/2005/8/layout/chevron2"/>
    <dgm:cxn modelId="{0218BD56-CA5B-4958-8489-444310CF5390}" type="presParOf" srcId="{5B22E33E-D7D0-472F-B912-9E3AA7D2D172}" destId="{C924BFFC-7554-4897-9D90-E4B7C6F58342}" srcOrd="0" destOrd="0" presId="urn:microsoft.com/office/officeart/2005/8/layout/chevron2"/>
    <dgm:cxn modelId="{1F7CACCA-02D8-4E09-B8A2-3C0D8F46785D}" type="presParOf" srcId="{5B22E33E-D7D0-472F-B912-9E3AA7D2D172}" destId="{84BEF04B-8739-41F1-9100-6B0801B64595}" srcOrd="1" destOrd="0" presId="urn:microsoft.com/office/officeart/2005/8/layout/chevron2"/>
    <dgm:cxn modelId="{2BC4514F-C9BF-46B2-87C4-B1C3152C33DD}" type="presParOf" srcId="{437FD147-7485-473B-B3EC-17A93C155133}" destId="{3432820A-0932-4CFF-8519-750EA0E44340}" srcOrd="3" destOrd="0" presId="urn:microsoft.com/office/officeart/2005/8/layout/chevron2"/>
    <dgm:cxn modelId="{C525945D-0A72-4469-8455-BCEC82742674}" type="presParOf" srcId="{437FD147-7485-473B-B3EC-17A93C155133}" destId="{B2CCF024-C03D-46DE-B4FD-5A3A80124E27}" srcOrd="4" destOrd="0" presId="urn:microsoft.com/office/officeart/2005/8/layout/chevron2"/>
    <dgm:cxn modelId="{2E46F0D1-8700-464A-B8CA-425651603F65}" type="presParOf" srcId="{B2CCF024-C03D-46DE-B4FD-5A3A80124E27}" destId="{050616A7-FED1-4AC6-A86B-C14BC6C68662}" srcOrd="0" destOrd="0" presId="urn:microsoft.com/office/officeart/2005/8/layout/chevron2"/>
    <dgm:cxn modelId="{09054A30-AF14-4FD0-8402-F95F63D1F83B}" type="presParOf" srcId="{B2CCF024-C03D-46DE-B4FD-5A3A80124E27}" destId="{25689994-AFEB-4BE3-B9E3-883D6461371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19B03A-A1B5-4434-A16D-EB6BD531A3D7}" type="doc">
      <dgm:prSet loTypeId="urn:microsoft.com/office/officeart/2008/layout/IncreasingCircle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EEBD8F3E-1B91-4938-8564-D990F8A5CDB2}">
      <dgm:prSet phldrT="[Текст]" custT="1"/>
      <dgm:spPr/>
      <dgm:t>
        <a:bodyPr/>
        <a:lstStyle/>
        <a:p>
          <a:r>
            <a:rPr lang="ru-RU" sz="1800" b="1" dirty="0" smtClean="0"/>
            <a:t>80 семей</a:t>
          </a:r>
          <a:endParaRPr lang="ru-RU" sz="1400" b="1" dirty="0"/>
        </a:p>
      </dgm:t>
    </dgm:pt>
    <dgm:pt modelId="{36B8CB73-EEAE-43E8-AE6D-60E41ACFE51E}" type="parTrans" cxnId="{A966DEFE-A3FC-49EF-B506-91D3B02A616C}">
      <dgm:prSet/>
      <dgm:spPr/>
      <dgm:t>
        <a:bodyPr/>
        <a:lstStyle/>
        <a:p>
          <a:endParaRPr lang="ru-RU"/>
        </a:p>
      </dgm:t>
    </dgm:pt>
    <dgm:pt modelId="{74343217-CFAF-466E-9561-F3B438A54834}" type="sibTrans" cxnId="{A966DEFE-A3FC-49EF-B506-91D3B02A616C}">
      <dgm:prSet/>
      <dgm:spPr/>
      <dgm:t>
        <a:bodyPr/>
        <a:lstStyle/>
        <a:p>
          <a:endParaRPr lang="ru-RU"/>
        </a:p>
      </dgm:t>
    </dgm:pt>
    <dgm:pt modelId="{0CB740CE-41DD-4BEE-904A-628B9BCF1452}">
      <dgm:prSet phldrT="[Текст]" custT="1"/>
      <dgm:spPr/>
      <dgm:t>
        <a:bodyPr/>
        <a:lstStyle/>
        <a:p>
          <a:r>
            <a:rPr lang="ru-RU" sz="1400" b="0" dirty="0" smtClean="0">
              <a:effectLst/>
            </a:rPr>
            <a:t>Оказание квалифицированной поддержки семьям, принявших на воспитание детей-сирот и детей, оставшихся без попечения родителей                       </a:t>
          </a:r>
          <a:endParaRPr lang="ru-RU" sz="1400" dirty="0"/>
        </a:p>
      </dgm:t>
    </dgm:pt>
    <dgm:pt modelId="{4EC683DA-1565-40CF-B638-48464A861019}" type="parTrans" cxnId="{3103DAA8-CCBC-468E-90C8-61E80EE357CE}">
      <dgm:prSet/>
      <dgm:spPr/>
      <dgm:t>
        <a:bodyPr/>
        <a:lstStyle/>
        <a:p>
          <a:endParaRPr lang="ru-RU"/>
        </a:p>
      </dgm:t>
    </dgm:pt>
    <dgm:pt modelId="{0BAE561C-97A1-4E9A-A2E0-B4546B0BD29A}" type="sibTrans" cxnId="{3103DAA8-CCBC-468E-90C8-61E80EE357CE}">
      <dgm:prSet/>
      <dgm:spPr/>
      <dgm:t>
        <a:bodyPr/>
        <a:lstStyle/>
        <a:p>
          <a:endParaRPr lang="ru-RU"/>
        </a:p>
      </dgm:t>
    </dgm:pt>
    <dgm:pt modelId="{C6046110-8E0F-470C-8E49-BB72DD950F08}">
      <dgm:prSet phldrT="[Текст]" custT="1"/>
      <dgm:spPr/>
      <dgm:t>
        <a:bodyPr/>
        <a:lstStyle/>
        <a:p>
          <a:r>
            <a:rPr lang="ru-RU" sz="1800" b="1" dirty="0" smtClean="0"/>
            <a:t>128 </a:t>
          </a:r>
          <a:r>
            <a:rPr lang="ru-RU" sz="1400" b="1" dirty="0" smtClean="0"/>
            <a:t>человек</a:t>
          </a:r>
          <a:endParaRPr lang="ru-RU" sz="1400" b="1" dirty="0"/>
        </a:p>
      </dgm:t>
    </dgm:pt>
    <dgm:pt modelId="{A592ECD1-17B4-41A4-A62A-8E4F87854EC5}" type="parTrans" cxnId="{C809563A-E28E-4DE7-B5ED-50879F7EC0D6}">
      <dgm:prSet/>
      <dgm:spPr/>
      <dgm:t>
        <a:bodyPr/>
        <a:lstStyle/>
        <a:p>
          <a:endParaRPr lang="ru-RU"/>
        </a:p>
      </dgm:t>
    </dgm:pt>
    <dgm:pt modelId="{65C28546-FC94-4E7A-9D6A-E0F62F49E2A1}" type="sibTrans" cxnId="{C809563A-E28E-4DE7-B5ED-50879F7EC0D6}">
      <dgm:prSet/>
      <dgm:spPr/>
      <dgm:t>
        <a:bodyPr/>
        <a:lstStyle/>
        <a:p>
          <a:endParaRPr lang="ru-RU"/>
        </a:p>
      </dgm:t>
    </dgm:pt>
    <dgm:pt modelId="{C202833E-9DC4-4D8E-AB2E-6F9375EA2BC9}">
      <dgm:prSet phldrT="[Текст]" custT="1"/>
      <dgm:spPr/>
      <dgm:t>
        <a:bodyPr/>
        <a:lstStyle/>
        <a:p>
          <a:r>
            <a:rPr lang="ru-RU" sz="1400" b="0" dirty="0" smtClean="0">
              <a:effectLst/>
            </a:rPr>
            <a:t>Обеспечение детей-сирот и детей, оставшихся без попечения родителей, а также лиц из их числа, жилыми помещениями специализированного жилищного фонда</a:t>
          </a:r>
          <a:endParaRPr lang="ru-RU" sz="1400" dirty="0"/>
        </a:p>
      </dgm:t>
    </dgm:pt>
    <dgm:pt modelId="{5943A6F3-D9DD-454D-BF99-4C59AE266AD4}" type="sibTrans" cxnId="{1E6A5056-5A0D-4EA2-8646-A17F979339A9}">
      <dgm:prSet/>
      <dgm:spPr/>
      <dgm:t>
        <a:bodyPr/>
        <a:lstStyle/>
        <a:p>
          <a:endParaRPr lang="ru-RU"/>
        </a:p>
      </dgm:t>
    </dgm:pt>
    <dgm:pt modelId="{13ADDE0B-431B-4E49-8F1D-343F91A0BCEF}" type="parTrans" cxnId="{1E6A5056-5A0D-4EA2-8646-A17F979339A9}">
      <dgm:prSet/>
      <dgm:spPr/>
      <dgm:t>
        <a:bodyPr/>
        <a:lstStyle/>
        <a:p>
          <a:endParaRPr lang="ru-RU"/>
        </a:p>
      </dgm:t>
    </dgm:pt>
    <dgm:pt modelId="{2BA4D118-5841-4696-A78C-A98A2EA2D081}" type="pres">
      <dgm:prSet presAssocID="{ED19B03A-A1B5-4434-A16D-EB6BD531A3D7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47437C9-1E1C-4BCD-A0A1-91CE8C3AC6FA}" type="pres">
      <dgm:prSet presAssocID="{EEBD8F3E-1B91-4938-8564-D990F8A5CDB2}" presName="composite" presStyleCnt="0"/>
      <dgm:spPr/>
    </dgm:pt>
    <dgm:pt modelId="{30A42C42-9505-47C5-B9DB-0EB6CC79E10A}" type="pres">
      <dgm:prSet presAssocID="{EEBD8F3E-1B91-4938-8564-D990F8A5CDB2}" presName="BackAccent" presStyleLbl="bgShp" presStyleIdx="0" presStyleCnt="2"/>
      <dgm:spPr/>
    </dgm:pt>
    <dgm:pt modelId="{E67559EE-1604-4542-A027-88447666AF35}" type="pres">
      <dgm:prSet presAssocID="{EEBD8F3E-1B91-4938-8564-D990F8A5CDB2}" presName="Accent" presStyleLbl="alignNode1" presStyleIdx="0" presStyleCnt="2"/>
      <dgm:spPr/>
      <dgm:t>
        <a:bodyPr/>
        <a:lstStyle/>
        <a:p>
          <a:endParaRPr lang="ru-RU"/>
        </a:p>
      </dgm:t>
    </dgm:pt>
    <dgm:pt modelId="{FA65D3BB-167E-4076-A5FB-A5183653511E}" type="pres">
      <dgm:prSet presAssocID="{EEBD8F3E-1B91-4938-8564-D990F8A5CDB2}" presName="Child" presStyleLbl="revTx" presStyleIdx="0" presStyleCnt="4" custScaleX="146613" custLinFactNeighborX="-36309" custLinFactNeighborY="216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C787D0-EE3E-4F45-B4A7-83EFE6E63490}" type="pres">
      <dgm:prSet presAssocID="{EEBD8F3E-1B91-4938-8564-D990F8A5CDB2}" presName="Parent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DF85B3-7DF4-4BAF-92E3-471A7799AF3B}" type="pres">
      <dgm:prSet presAssocID="{74343217-CFAF-466E-9561-F3B438A54834}" presName="sibTrans" presStyleCnt="0"/>
      <dgm:spPr/>
    </dgm:pt>
    <dgm:pt modelId="{E57A08F1-7C0E-4E0D-804C-8359361E1C38}" type="pres">
      <dgm:prSet presAssocID="{C6046110-8E0F-470C-8E49-BB72DD950F08}" presName="composite" presStyleCnt="0"/>
      <dgm:spPr/>
    </dgm:pt>
    <dgm:pt modelId="{628F004D-EE78-458E-8B68-18F1EAA5C0FF}" type="pres">
      <dgm:prSet presAssocID="{C6046110-8E0F-470C-8E49-BB72DD950F08}" presName="BackAccent" presStyleLbl="bgShp" presStyleIdx="1" presStyleCnt="2"/>
      <dgm:spPr/>
    </dgm:pt>
    <dgm:pt modelId="{06EFFB90-9629-4F09-AC85-FCDFC450F946}" type="pres">
      <dgm:prSet presAssocID="{C6046110-8E0F-470C-8E49-BB72DD950F08}" presName="Accent" presStyleLbl="alignNode1" presStyleIdx="1" presStyleCnt="2"/>
      <dgm:spPr/>
    </dgm:pt>
    <dgm:pt modelId="{BBE19B80-1F67-4417-B0A1-DE35A6D149F7}" type="pres">
      <dgm:prSet presAssocID="{C6046110-8E0F-470C-8E49-BB72DD950F08}" presName="Child" presStyleLbl="revTx" presStyleIdx="2" presStyleCnt="4" custScaleX="14627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5EDBBC-9F3E-479F-B8BD-E8D856DE6FA6}" type="pres">
      <dgm:prSet presAssocID="{C6046110-8E0F-470C-8E49-BB72DD950F08}" presName="Parent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B7BBE8-FC21-4E6E-8AAC-B5FCED8D00AF}" type="presOf" srcId="{C6046110-8E0F-470C-8E49-BB72DD950F08}" destId="{365EDBBC-9F3E-479F-B8BD-E8D856DE6FA6}" srcOrd="0" destOrd="0" presId="urn:microsoft.com/office/officeart/2008/layout/IncreasingCircleProcess"/>
    <dgm:cxn modelId="{76FC6A96-3510-4085-BFB2-96ACF0C5E3FF}" type="presOf" srcId="{ED19B03A-A1B5-4434-A16D-EB6BD531A3D7}" destId="{2BA4D118-5841-4696-A78C-A98A2EA2D081}" srcOrd="0" destOrd="0" presId="urn:microsoft.com/office/officeart/2008/layout/IncreasingCircleProcess"/>
    <dgm:cxn modelId="{AC7E2100-4388-4806-B0B4-C49F3692BE9E}" type="presOf" srcId="{C202833E-9DC4-4D8E-AB2E-6F9375EA2BC9}" destId="{BBE19B80-1F67-4417-B0A1-DE35A6D149F7}" srcOrd="0" destOrd="0" presId="urn:microsoft.com/office/officeart/2008/layout/IncreasingCircleProcess"/>
    <dgm:cxn modelId="{FCAFB8C0-58BE-4211-BA43-CAF86127BE9F}" type="presOf" srcId="{EEBD8F3E-1B91-4938-8564-D990F8A5CDB2}" destId="{E5C787D0-EE3E-4F45-B4A7-83EFE6E63490}" srcOrd="0" destOrd="0" presId="urn:microsoft.com/office/officeart/2008/layout/IncreasingCircleProcess"/>
    <dgm:cxn modelId="{1E6A5056-5A0D-4EA2-8646-A17F979339A9}" srcId="{C6046110-8E0F-470C-8E49-BB72DD950F08}" destId="{C202833E-9DC4-4D8E-AB2E-6F9375EA2BC9}" srcOrd="0" destOrd="0" parTransId="{13ADDE0B-431B-4E49-8F1D-343F91A0BCEF}" sibTransId="{5943A6F3-D9DD-454D-BF99-4C59AE266AD4}"/>
    <dgm:cxn modelId="{A966DEFE-A3FC-49EF-B506-91D3B02A616C}" srcId="{ED19B03A-A1B5-4434-A16D-EB6BD531A3D7}" destId="{EEBD8F3E-1B91-4938-8564-D990F8A5CDB2}" srcOrd="0" destOrd="0" parTransId="{36B8CB73-EEAE-43E8-AE6D-60E41ACFE51E}" sibTransId="{74343217-CFAF-466E-9561-F3B438A54834}"/>
    <dgm:cxn modelId="{5F5A9689-E69C-4100-8B7A-1CDB99FBC8EC}" type="presOf" srcId="{0CB740CE-41DD-4BEE-904A-628B9BCF1452}" destId="{FA65D3BB-167E-4076-A5FB-A5183653511E}" srcOrd="0" destOrd="0" presId="urn:microsoft.com/office/officeart/2008/layout/IncreasingCircleProcess"/>
    <dgm:cxn modelId="{3103DAA8-CCBC-468E-90C8-61E80EE357CE}" srcId="{EEBD8F3E-1B91-4938-8564-D990F8A5CDB2}" destId="{0CB740CE-41DD-4BEE-904A-628B9BCF1452}" srcOrd="0" destOrd="0" parTransId="{4EC683DA-1565-40CF-B638-48464A861019}" sibTransId="{0BAE561C-97A1-4E9A-A2E0-B4546B0BD29A}"/>
    <dgm:cxn modelId="{C809563A-E28E-4DE7-B5ED-50879F7EC0D6}" srcId="{ED19B03A-A1B5-4434-A16D-EB6BD531A3D7}" destId="{C6046110-8E0F-470C-8E49-BB72DD950F08}" srcOrd="1" destOrd="0" parTransId="{A592ECD1-17B4-41A4-A62A-8E4F87854EC5}" sibTransId="{65C28546-FC94-4E7A-9D6A-E0F62F49E2A1}"/>
    <dgm:cxn modelId="{E2638A3E-7E93-4A88-B21D-95F5ACDFDB3D}" type="presParOf" srcId="{2BA4D118-5841-4696-A78C-A98A2EA2D081}" destId="{847437C9-1E1C-4BCD-A0A1-91CE8C3AC6FA}" srcOrd="0" destOrd="0" presId="urn:microsoft.com/office/officeart/2008/layout/IncreasingCircleProcess"/>
    <dgm:cxn modelId="{0D4A702E-FFAA-49DC-9E99-E53DE715934F}" type="presParOf" srcId="{847437C9-1E1C-4BCD-A0A1-91CE8C3AC6FA}" destId="{30A42C42-9505-47C5-B9DB-0EB6CC79E10A}" srcOrd="0" destOrd="0" presId="urn:microsoft.com/office/officeart/2008/layout/IncreasingCircleProcess"/>
    <dgm:cxn modelId="{A9EDD586-2A96-4234-A3B0-87822E5E20F8}" type="presParOf" srcId="{847437C9-1E1C-4BCD-A0A1-91CE8C3AC6FA}" destId="{E67559EE-1604-4542-A027-88447666AF35}" srcOrd="1" destOrd="0" presId="urn:microsoft.com/office/officeart/2008/layout/IncreasingCircleProcess"/>
    <dgm:cxn modelId="{6A83D3F2-E8E7-4109-8D77-A9E97C224765}" type="presParOf" srcId="{847437C9-1E1C-4BCD-A0A1-91CE8C3AC6FA}" destId="{FA65D3BB-167E-4076-A5FB-A5183653511E}" srcOrd="2" destOrd="0" presId="urn:microsoft.com/office/officeart/2008/layout/IncreasingCircleProcess"/>
    <dgm:cxn modelId="{4B3D0B44-2452-4758-BA6F-1F33FEE22E99}" type="presParOf" srcId="{847437C9-1E1C-4BCD-A0A1-91CE8C3AC6FA}" destId="{E5C787D0-EE3E-4F45-B4A7-83EFE6E63490}" srcOrd="3" destOrd="0" presId="urn:microsoft.com/office/officeart/2008/layout/IncreasingCircleProcess"/>
    <dgm:cxn modelId="{F29D18EC-D394-40EA-9D1A-ACC746E250D8}" type="presParOf" srcId="{2BA4D118-5841-4696-A78C-A98A2EA2D081}" destId="{52DF85B3-7DF4-4BAF-92E3-471A7799AF3B}" srcOrd="1" destOrd="0" presId="urn:microsoft.com/office/officeart/2008/layout/IncreasingCircleProcess"/>
    <dgm:cxn modelId="{F3565491-2A51-4122-B00E-A68638133CD1}" type="presParOf" srcId="{2BA4D118-5841-4696-A78C-A98A2EA2D081}" destId="{E57A08F1-7C0E-4E0D-804C-8359361E1C38}" srcOrd="2" destOrd="0" presId="urn:microsoft.com/office/officeart/2008/layout/IncreasingCircleProcess"/>
    <dgm:cxn modelId="{E30476E2-A3E7-4C22-854C-4A131A095D7B}" type="presParOf" srcId="{E57A08F1-7C0E-4E0D-804C-8359361E1C38}" destId="{628F004D-EE78-458E-8B68-18F1EAA5C0FF}" srcOrd="0" destOrd="0" presId="urn:microsoft.com/office/officeart/2008/layout/IncreasingCircleProcess"/>
    <dgm:cxn modelId="{12095CD2-F270-46BA-B1F3-5A124CACBCCB}" type="presParOf" srcId="{E57A08F1-7C0E-4E0D-804C-8359361E1C38}" destId="{06EFFB90-9629-4F09-AC85-FCDFC450F946}" srcOrd="1" destOrd="0" presId="urn:microsoft.com/office/officeart/2008/layout/IncreasingCircleProcess"/>
    <dgm:cxn modelId="{902EAB20-2291-463E-B58A-7080B35B17D5}" type="presParOf" srcId="{E57A08F1-7C0E-4E0D-804C-8359361E1C38}" destId="{BBE19B80-1F67-4417-B0A1-DE35A6D149F7}" srcOrd="2" destOrd="0" presId="urn:microsoft.com/office/officeart/2008/layout/IncreasingCircleProcess"/>
    <dgm:cxn modelId="{4F2272C2-B983-49D8-B6CB-47ACE7F21561}" type="presParOf" srcId="{E57A08F1-7C0E-4E0D-804C-8359361E1C38}" destId="{365EDBBC-9F3E-479F-B8BD-E8D856DE6FA6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BD88ED3-46E2-45D9-9907-CA8A4AA3425E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F36C6DDD-3943-4ED5-83CC-F56F8026BC4C}">
      <dgm:prSet phldrT="[Текст]" custT="1"/>
      <dgm:spPr/>
      <dgm:t>
        <a:bodyPr/>
        <a:lstStyle/>
        <a:p>
          <a:r>
            <a:rPr lang="ru-RU" sz="1400" b="0" dirty="0" smtClean="0">
              <a:effectLst/>
            </a:rPr>
            <a:t>Увеличение доли ППЭ, оснащенных высокотехнологичными принтерами и сканерами для печати КИМ в аудитории до 45%</a:t>
          </a:r>
          <a:endParaRPr lang="ru-RU" sz="1400" dirty="0"/>
        </a:p>
      </dgm:t>
    </dgm:pt>
    <dgm:pt modelId="{17DBE09E-4322-4C4B-8CF6-5E22FB97BC8C}" type="parTrans" cxnId="{CD1C5CB1-E040-4489-B5B3-46FE1CB4607B}">
      <dgm:prSet/>
      <dgm:spPr/>
      <dgm:t>
        <a:bodyPr/>
        <a:lstStyle/>
        <a:p>
          <a:endParaRPr lang="ru-RU"/>
        </a:p>
      </dgm:t>
    </dgm:pt>
    <dgm:pt modelId="{347ED0BB-54B7-4C2C-8284-753E235B8FF7}" type="sibTrans" cxnId="{CD1C5CB1-E040-4489-B5B3-46FE1CB4607B}">
      <dgm:prSet/>
      <dgm:spPr/>
      <dgm:t>
        <a:bodyPr/>
        <a:lstStyle/>
        <a:p>
          <a:endParaRPr lang="ru-RU"/>
        </a:p>
      </dgm:t>
    </dgm:pt>
    <dgm:pt modelId="{4E7BFCB9-A8EF-45DA-966A-44E91F4B62E9}">
      <dgm:prSet phldrT="[Текст]" custT="1"/>
      <dgm:spPr/>
      <dgm:t>
        <a:bodyPr/>
        <a:lstStyle/>
        <a:p>
          <a:r>
            <a:rPr lang="ru-RU" sz="1400" b="0" dirty="0" smtClean="0">
              <a:effectLst/>
            </a:rPr>
            <a:t>Разработка и реализация комплекса мер по развитию кадрового ресурса в Камчатском крае на 2017-2020 гг.</a:t>
          </a:r>
          <a:endParaRPr lang="ru-RU" sz="1400" dirty="0"/>
        </a:p>
      </dgm:t>
    </dgm:pt>
    <dgm:pt modelId="{6BD859BC-DF19-444F-A387-941A76D53156}" type="parTrans" cxnId="{B11FFC0F-D8C9-4889-9A75-A86C83D2E251}">
      <dgm:prSet/>
      <dgm:spPr/>
      <dgm:t>
        <a:bodyPr/>
        <a:lstStyle/>
        <a:p>
          <a:endParaRPr lang="ru-RU"/>
        </a:p>
      </dgm:t>
    </dgm:pt>
    <dgm:pt modelId="{706DE0A2-D389-4EB5-AC19-A5286E8591F3}" type="sibTrans" cxnId="{B11FFC0F-D8C9-4889-9A75-A86C83D2E251}">
      <dgm:prSet/>
      <dgm:spPr/>
      <dgm:t>
        <a:bodyPr/>
        <a:lstStyle/>
        <a:p>
          <a:endParaRPr lang="ru-RU"/>
        </a:p>
      </dgm:t>
    </dgm:pt>
    <dgm:pt modelId="{3CA12B6F-8A8E-404E-A250-6B308150DDAC}">
      <dgm:prSet phldrT="[Текст]" custT="1"/>
      <dgm:spPr/>
      <dgm:t>
        <a:bodyPr/>
        <a:lstStyle/>
        <a:p>
          <a:r>
            <a:rPr lang="ru-RU" sz="1400" b="0" dirty="0" smtClean="0">
              <a:effectLst/>
            </a:rPr>
            <a:t>Реализация  ФГОС  в общеобразовательных организациях</a:t>
          </a:r>
          <a:r>
            <a:rPr lang="en-US" sz="1400" b="0" dirty="0" smtClean="0">
              <a:effectLst/>
            </a:rPr>
            <a:t>- </a:t>
          </a:r>
          <a:r>
            <a:rPr lang="ru-RU" sz="1400" b="0" dirty="0" smtClean="0">
              <a:effectLst/>
            </a:rPr>
            <a:t>70% школьников</a:t>
          </a:r>
          <a:endParaRPr lang="ru-RU" sz="1400" dirty="0"/>
        </a:p>
      </dgm:t>
    </dgm:pt>
    <dgm:pt modelId="{ECBC3887-F1DE-4AA6-B486-500CEF4F401B}" type="sibTrans" cxnId="{748EE81A-F713-4400-82CD-5A003900E6C2}">
      <dgm:prSet/>
      <dgm:spPr/>
      <dgm:t>
        <a:bodyPr/>
        <a:lstStyle/>
        <a:p>
          <a:endParaRPr lang="ru-RU"/>
        </a:p>
      </dgm:t>
    </dgm:pt>
    <dgm:pt modelId="{D34EB33E-29AD-4294-AD74-9F658197E19C}" type="parTrans" cxnId="{748EE81A-F713-4400-82CD-5A003900E6C2}">
      <dgm:prSet/>
      <dgm:spPr/>
      <dgm:t>
        <a:bodyPr/>
        <a:lstStyle/>
        <a:p>
          <a:endParaRPr lang="ru-RU"/>
        </a:p>
      </dgm:t>
    </dgm:pt>
    <dgm:pt modelId="{8658E137-1BF8-4835-963A-A99FA406CC4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dirty="0" smtClean="0">
              <a:effectLst/>
            </a:rPr>
            <a:t>Ремонт 4 спортивных залов и строительство 1 спортивной площадки в сельских школах </a:t>
          </a:r>
          <a:endParaRPr lang="ru-RU" sz="1400" b="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3429BB89-BFC1-4A4E-9EBA-3ABC73E9ED82}" type="sibTrans" cxnId="{5F8B17B3-7352-499E-817B-D90F014FAAFF}">
      <dgm:prSet/>
      <dgm:spPr/>
      <dgm:t>
        <a:bodyPr/>
        <a:lstStyle/>
        <a:p>
          <a:endParaRPr lang="ru-RU"/>
        </a:p>
      </dgm:t>
    </dgm:pt>
    <dgm:pt modelId="{6F338424-B039-4B2E-94A8-211FC640C442}" type="parTrans" cxnId="{5F8B17B3-7352-499E-817B-D90F014FAAFF}">
      <dgm:prSet/>
      <dgm:spPr/>
      <dgm:t>
        <a:bodyPr/>
        <a:lstStyle/>
        <a:p>
          <a:endParaRPr lang="ru-RU"/>
        </a:p>
      </dgm:t>
    </dgm:pt>
    <dgm:pt modelId="{6806F249-CCEB-43E5-8A19-D630226EDBE3}" type="pres">
      <dgm:prSet presAssocID="{9BD88ED3-46E2-45D9-9907-CA8A4AA3425E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ABE2D1D4-ABD4-40F0-8290-91F12567D611}" type="pres">
      <dgm:prSet presAssocID="{9BD88ED3-46E2-45D9-9907-CA8A4AA3425E}" presName="Name1" presStyleCnt="0"/>
      <dgm:spPr/>
    </dgm:pt>
    <dgm:pt modelId="{7638A83E-50B6-4B0D-ABDB-DC6F604A8E9F}" type="pres">
      <dgm:prSet presAssocID="{9BD88ED3-46E2-45D9-9907-CA8A4AA3425E}" presName="cycle" presStyleCnt="0"/>
      <dgm:spPr/>
    </dgm:pt>
    <dgm:pt modelId="{0DB728C0-C59D-4D23-9170-B35A86CD1C65}" type="pres">
      <dgm:prSet presAssocID="{9BD88ED3-46E2-45D9-9907-CA8A4AA3425E}" presName="srcNode" presStyleLbl="node1" presStyleIdx="0" presStyleCnt="4"/>
      <dgm:spPr/>
    </dgm:pt>
    <dgm:pt modelId="{9418AE00-5C61-4F90-B1CD-C68B4575C5F2}" type="pres">
      <dgm:prSet presAssocID="{9BD88ED3-46E2-45D9-9907-CA8A4AA3425E}" presName="conn" presStyleLbl="parChTrans1D2" presStyleIdx="0" presStyleCnt="1"/>
      <dgm:spPr/>
      <dgm:t>
        <a:bodyPr/>
        <a:lstStyle/>
        <a:p>
          <a:endParaRPr lang="ru-RU"/>
        </a:p>
      </dgm:t>
    </dgm:pt>
    <dgm:pt modelId="{122D22B3-9A34-4B03-A3E4-9E4466CFC95C}" type="pres">
      <dgm:prSet presAssocID="{9BD88ED3-46E2-45D9-9907-CA8A4AA3425E}" presName="extraNode" presStyleLbl="node1" presStyleIdx="0" presStyleCnt="4"/>
      <dgm:spPr/>
    </dgm:pt>
    <dgm:pt modelId="{2B407748-0192-4EE0-8C05-950393CAF30E}" type="pres">
      <dgm:prSet presAssocID="{9BD88ED3-46E2-45D9-9907-CA8A4AA3425E}" presName="dstNode" presStyleLbl="node1" presStyleIdx="0" presStyleCnt="4"/>
      <dgm:spPr/>
    </dgm:pt>
    <dgm:pt modelId="{B5F3307C-6464-4FF1-8E98-89F05C394205}" type="pres">
      <dgm:prSet presAssocID="{3CA12B6F-8A8E-404E-A250-6B308150DDAC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0DF236-9A2C-4AF0-9ACE-9C5E396B7045}" type="pres">
      <dgm:prSet presAssocID="{3CA12B6F-8A8E-404E-A250-6B308150DDAC}" presName="accent_1" presStyleCnt="0"/>
      <dgm:spPr/>
    </dgm:pt>
    <dgm:pt modelId="{A404C24E-A6A7-4405-A9EC-1D2D0BBAC69E}" type="pres">
      <dgm:prSet presAssocID="{3CA12B6F-8A8E-404E-A250-6B308150DDAC}" presName="accentRepeatNode" presStyleLbl="solidFgAcc1" presStyleIdx="0" presStyleCnt="4"/>
      <dgm:spPr/>
    </dgm:pt>
    <dgm:pt modelId="{1E3F1DF7-A167-4F9F-B375-D83E488E21A7}" type="pres">
      <dgm:prSet presAssocID="{F36C6DDD-3943-4ED5-83CC-F56F8026BC4C}" presName="text_2" presStyleLbl="node1" presStyleIdx="1" presStyleCnt="4" custScaleY="1211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F6BAC2-0C52-4E9B-9C08-446DC2A085E8}" type="pres">
      <dgm:prSet presAssocID="{F36C6DDD-3943-4ED5-83CC-F56F8026BC4C}" presName="accent_2" presStyleCnt="0"/>
      <dgm:spPr/>
    </dgm:pt>
    <dgm:pt modelId="{EC60716F-BD04-4D2F-8783-694238DE3CFD}" type="pres">
      <dgm:prSet presAssocID="{F36C6DDD-3943-4ED5-83CC-F56F8026BC4C}" presName="accentRepeatNode" presStyleLbl="solidFgAcc1" presStyleIdx="1" presStyleCnt="4"/>
      <dgm:spPr/>
    </dgm:pt>
    <dgm:pt modelId="{E8E2B985-5A08-45D8-8A07-B700B6B856EE}" type="pres">
      <dgm:prSet presAssocID="{4E7BFCB9-A8EF-45DA-966A-44E91F4B62E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001DD-1DF0-41E1-BACB-414E5E6CE323}" type="pres">
      <dgm:prSet presAssocID="{4E7BFCB9-A8EF-45DA-966A-44E91F4B62E9}" presName="accent_3" presStyleCnt="0"/>
      <dgm:spPr/>
    </dgm:pt>
    <dgm:pt modelId="{DF1D33F0-AC0D-4738-A164-C7766672C57C}" type="pres">
      <dgm:prSet presAssocID="{4E7BFCB9-A8EF-45DA-966A-44E91F4B62E9}" presName="accentRepeatNode" presStyleLbl="solidFgAcc1" presStyleIdx="2" presStyleCnt="4"/>
      <dgm:spPr/>
    </dgm:pt>
    <dgm:pt modelId="{1C17BFAA-2567-4EA6-AD33-C23208067BF5}" type="pres">
      <dgm:prSet presAssocID="{8658E137-1BF8-4835-963A-A99FA406CC40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1836F8-DFD5-43D1-B664-A16FA76BD42A}" type="pres">
      <dgm:prSet presAssocID="{8658E137-1BF8-4835-963A-A99FA406CC40}" presName="accent_4" presStyleCnt="0"/>
      <dgm:spPr/>
    </dgm:pt>
    <dgm:pt modelId="{5907C654-421F-4CD1-8546-2DA1AF692009}" type="pres">
      <dgm:prSet presAssocID="{8658E137-1BF8-4835-963A-A99FA406CC40}" presName="accentRepeatNode" presStyleLbl="solidFgAcc1" presStyleIdx="3" presStyleCnt="4"/>
      <dgm:spPr/>
    </dgm:pt>
  </dgm:ptLst>
  <dgm:cxnLst>
    <dgm:cxn modelId="{F29EB4FF-5953-4F24-8D57-3287E11F1F9A}" type="presOf" srcId="{ECBC3887-F1DE-4AA6-B486-500CEF4F401B}" destId="{9418AE00-5C61-4F90-B1CD-C68B4575C5F2}" srcOrd="0" destOrd="0" presId="urn:microsoft.com/office/officeart/2008/layout/VerticalCurvedList"/>
    <dgm:cxn modelId="{7B532336-1254-405D-A422-2C7971A27D14}" type="presOf" srcId="{9BD88ED3-46E2-45D9-9907-CA8A4AA3425E}" destId="{6806F249-CCEB-43E5-8A19-D630226EDBE3}" srcOrd="0" destOrd="0" presId="urn:microsoft.com/office/officeart/2008/layout/VerticalCurvedList"/>
    <dgm:cxn modelId="{5F8B17B3-7352-499E-817B-D90F014FAAFF}" srcId="{9BD88ED3-46E2-45D9-9907-CA8A4AA3425E}" destId="{8658E137-1BF8-4835-963A-A99FA406CC40}" srcOrd="3" destOrd="0" parTransId="{6F338424-B039-4B2E-94A8-211FC640C442}" sibTransId="{3429BB89-BFC1-4A4E-9EBA-3ABC73E9ED82}"/>
    <dgm:cxn modelId="{B11FFC0F-D8C9-4889-9A75-A86C83D2E251}" srcId="{9BD88ED3-46E2-45D9-9907-CA8A4AA3425E}" destId="{4E7BFCB9-A8EF-45DA-966A-44E91F4B62E9}" srcOrd="2" destOrd="0" parTransId="{6BD859BC-DF19-444F-A387-941A76D53156}" sibTransId="{706DE0A2-D389-4EB5-AC19-A5286E8591F3}"/>
    <dgm:cxn modelId="{8675E665-900C-4C74-A8F0-04C40177B768}" type="presOf" srcId="{F36C6DDD-3943-4ED5-83CC-F56F8026BC4C}" destId="{1E3F1DF7-A167-4F9F-B375-D83E488E21A7}" srcOrd="0" destOrd="0" presId="urn:microsoft.com/office/officeart/2008/layout/VerticalCurvedList"/>
    <dgm:cxn modelId="{748EE81A-F713-4400-82CD-5A003900E6C2}" srcId="{9BD88ED3-46E2-45D9-9907-CA8A4AA3425E}" destId="{3CA12B6F-8A8E-404E-A250-6B308150DDAC}" srcOrd="0" destOrd="0" parTransId="{D34EB33E-29AD-4294-AD74-9F658197E19C}" sibTransId="{ECBC3887-F1DE-4AA6-B486-500CEF4F401B}"/>
    <dgm:cxn modelId="{A8AD759F-6E6C-42D6-BA70-FE8A74FABD70}" type="presOf" srcId="{4E7BFCB9-A8EF-45DA-966A-44E91F4B62E9}" destId="{E8E2B985-5A08-45D8-8A07-B700B6B856EE}" srcOrd="0" destOrd="0" presId="urn:microsoft.com/office/officeart/2008/layout/VerticalCurvedList"/>
    <dgm:cxn modelId="{C7CEBE7F-10D8-40CE-B797-13C85CA055E5}" type="presOf" srcId="{3CA12B6F-8A8E-404E-A250-6B308150DDAC}" destId="{B5F3307C-6464-4FF1-8E98-89F05C394205}" srcOrd="0" destOrd="0" presId="urn:microsoft.com/office/officeart/2008/layout/VerticalCurvedList"/>
    <dgm:cxn modelId="{CD1C5CB1-E040-4489-B5B3-46FE1CB4607B}" srcId="{9BD88ED3-46E2-45D9-9907-CA8A4AA3425E}" destId="{F36C6DDD-3943-4ED5-83CC-F56F8026BC4C}" srcOrd="1" destOrd="0" parTransId="{17DBE09E-4322-4C4B-8CF6-5E22FB97BC8C}" sibTransId="{347ED0BB-54B7-4C2C-8284-753E235B8FF7}"/>
    <dgm:cxn modelId="{39204632-AE1A-46AD-9DC0-5017DD0674DC}" type="presOf" srcId="{8658E137-1BF8-4835-963A-A99FA406CC40}" destId="{1C17BFAA-2567-4EA6-AD33-C23208067BF5}" srcOrd="0" destOrd="0" presId="urn:microsoft.com/office/officeart/2008/layout/VerticalCurvedList"/>
    <dgm:cxn modelId="{BCEECCC7-2737-40DC-B45F-359576EDC966}" type="presParOf" srcId="{6806F249-CCEB-43E5-8A19-D630226EDBE3}" destId="{ABE2D1D4-ABD4-40F0-8290-91F12567D611}" srcOrd="0" destOrd="0" presId="urn:microsoft.com/office/officeart/2008/layout/VerticalCurvedList"/>
    <dgm:cxn modelId="{EE764ABB-EC68-4EC0-941B-653963FE5F13}" type="presParOf" srcId="{ABE2D1D4-ABD4-40F0-8290-91F12567D611}" destId="{7638A83E-50B6-4B0D-ABDB-DC6F604A8E9F}" srcOrd="0" destOrd="0" presId="urn:microsoft.com/office/officeart/2008/layout/VerticalCurvedList"/>
    <dgm:cxn modelId="{91DC34C9-9DFA-439A-8CDB-674557E36881}" type="presParOf" srcId="{7638A83E-50B6-4B0D-ABDB-DC6F604A8E9F}" destId="{0DB728C0-C59D-4D23-9170-B35A86CD1C65}" srcOrd="0" destOrd="0" presId="urn:microsoft.com/office/officeart/2008/layout/VerticalCurvedList"/>
    <dgm:cxn modelId="{B7A1EC1D-23BD-4BDF-AB49-04A2D5704F80}" type="presParOf" srcId="{7638A83E-50B6-4B0D-ABDB-DC6F604A8E9F}" destId="{9418AE00-5C61-4F90-B1CD-C68B4575C5F2}" srcOrd="1" destOrd="0" presId="urn:microsoft.com/office/officeart/2008/layout/VerticalCurvedList"/>
    <dgm:cxn modelId="{3063C1F0-974E-453F-BDEE-E6F88E226D2C}" type="presParOf" srcId="{7638A83E-50B6-4B0D-ABDB-DC6F604A8E9F}" destId="{122D22B3-9A34-4B03-A3E4-9E4466CFC95C}" srcOrd="2" destOrd="0" presId="urn:microsoft.com/office/officeart/2008/layout/VerticalCurvedList"/>
    <dgm:cxn modelId="{B5AF6582-2E92-4229-91F5-8D90471D21FC}" type="presParOf" srcId="{7638A83E-50B6-4B0D-ABDB-DC6F604A8E9F}" destId="{2B407748-0192-4EE0-8C05-950393CAF30E}" srcOrd="3" destOrd="0" presId="urn:microsoft.com/office/officeart/2008/layout/VerticalCurvedList"/>
    <dgm:cxn modelId="{3B09E966-73DF-4E4E-AA85-52FC607BA542}" type="presParOf" srcId="{ABE2D1D4-ABD4-40F0-8290-91F12567D611}" destId="{B5F3307C-6464-4FF1-8E98-89F05C394205}" srcOrd="1" destOrd="0" presId="urn:microsoft.com/office/officeart/2008/layout/VerticalCurvedList"/>
    <dgm:cxn modelId="{14CDA039-939D-4E93-A976-5CB0670C13BF}" type="presParOf" srcId="{ABE2D1D4-ABD4-40F0-8290-91F12567D611}" destId="{C40DF236-9A2C-4AF0-9ACE-9C5E396B7045}" srcOrd="2" destOrd="0" presId="urn:microsoft.com/office/officeart/2008/layout/VerticalCurvedList"/>
    <dgm:cxn modelId="{CD61B92B-8133-4FCC-A3FB-C2F4D65AB5B1}" type="presParOf" srcId="{C40DF236-9A2C-4AF0-9ACE-9C5E396B7045}" destId="{A404C24E-A6A7-4405-A9EC-1D2D0BBAC69E}" srcOrd="0" destOrd="0" presId="urn:microsoft.com/office/officeart/2008/layout/VerticalCurvedList"/>
    <dgm:cxn modelId="{1C42A7AC-19E1-4A1F-830B-23C93C23D34F}" type="presParOf" srcId="{ABE2D1D4-ABD4-40F0-8290-91F12567D611}" destId="{1E3F1DF7-A167-4F9F-B375-D83E488E21A7}" srcOrd="3" destOrd="0" presId="urn:microsoft.com/office/officeart/2008/layout/VerticalCurvedList"/>
    <dgm:cxn modelId="{08DDF3F4-FF4C-4FCC-BECE-856C10A18364}" type="presParOf" srcId="{ABE2D1D4-ABD4-40F0-8290-91F12567D611}" destId="{92F6BAC2-0C52-4E9B-9C08-446DC2A085E8}" srcOrd="4" destOrd="0" presId="urn:microsoft.com/office/officeart/2008/layout/VerticalCurvedList"/>
    <dgm:cxn modelId="{4A598FE0-52C3-4C53-AEAD-C0F12805ACAD}" type="presParOf" srcId="{92F6BAC2-0C52-4E9B-9C08-446DC2A085E8}" destId="{EC60716F-BD04-4D2F-8783-694238DE3CFD}" srcOrd="0" destOrd="0" presId="urn:microsoft.com/office/officeart/2008/layout/VerticalCurvedList"/>
    <dgm:cxn modelId="{BAF38D24-696C-4779-816F-2C0062BE360A}" type="presParOf" srcId="{ABE2D1D4-ABD4-40F0-8290-91F12567D611}" destId="{E8E2B985-5A08-45D8-8A07-B700B6B856EE}" srcOrd="5" destOrd="0" presId="urn:microsoft.com/office/officeart/2008/layout/VerticalCurvedList"/>
    <dgm:cxn modelId="{199139FA-CE7C-42FA-AA29-AED35C839994}" type="presParOf" srcId="{ABE2D1D4-ABD4-40F0-8290-91F12567D611}" destId="{AA8001DD-1DF0-41E1-BACB-414E5E6CE323}" srcOrd="6" destOrd="0" presId="urn:microsoft.com/office/officeart/2008/layout/VerticalCurvedList"/>
    <dgm:cxn modelId="{9E054A0A-4A5A-4E00-92E6-40DF7BDE2705}" type="presParOf" srcId="{AA8001DD-1DF0-41E1-BACB-414E5E6CE323}" destId="{DF1D33F0-AC0D-4738-A164-C7766672C57C}" srcOrd="0" destOrd="0" presId="urn:microsoft.com/office/officeart/2008/layout/VerticalCurvedList"/>
    <dgm:cxn modelId="{5C5B3C3A-3ABC-47D3-BD21-B18673568957}" type="presParOf" srcId="{ABE2D1D4-ABD4-40F0-8290-91F12567D611}" destId="{1C17BFAA-2567-4EA6-AD33-C23208067BF5}" srcOrd="7" destOrd="0" presId="urn:microsoft.com/office/officeart/2008/layout/VerticalCurvedList"/>
    <dgm:cxn modelId="{BA98A611-2285-498C-82AA-91A59A79CB9F}" type="presParOf" srcId="{ABE2D1D4-ABD4-40F0-8290-91F12567D611}" destId="{951836F8-DFD5-43D1-B664-A16FA76BD42A}" srcOrd="8" destOrd="0" presId="urn:microsoft.com/office/officeart/2008/layout/VerticalCurvedList"/>
    <dgm:cxn modelId="{198A76BF-0AA7-4164-8BB5-3DDA7782C5BA}" type="presParOf" srcId="{951836F8-DFD5-43D1-B664-A16FA76BD42A}" destId="{5907C654-421F-4CD1-8546-2DA1AF69200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EDC03F-E9D0-4A3F-807F-7F2AAA775276}">
      <dsp:nvSpPr>
        <dsp:cNvPr id="0" name=""/>
        <dsp:cNvSpPr/>
      </dsp:nvSpPr>
      <dsp:spPr>
        <a:xfrm rot="5400000">
          <a:off x="-206669" y="222646"/>
          <a:ext cx="1377793" cy="964455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 dirty="0"/>
        </a:p>
      </dsp:txBody>
      <dsp:txXfrm rot="-5400000">
        <a:off x="1" y="498205"/>
        <a:ext cx="964455" cy="413338"/>
      </dsp:txXfrm>
    </dsp:sp>
    <dsp:sp modelId="{2C6240F1-1967-4C1C-9062-F440D1E9FF08}">
      <dsp:nvSpPr>
        <dsp:cNvPr id="0" name=""/>
        <dsp:cNvSpPr/>
      </dsp:nvSpPr>
      <dsp:spPr>
        <a:xfrm rot="5400000">
          <a:off x="2890619" y="-1910187"/>
          <a:ext cx="895565" cy="4747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участие до 80% детей и молодежи от 14 до 23 лет в гражданско-патриотических мероприятиях</a:t>
          </a:r>
          <a:endParaRPr lang="ru-RU" sz="1800" kern="1200" dirty="0"/>
        </a:p>
      </dsp:txBody>
      <dsp:txXfrm rot="-5400000">
        <a:off x="964455" y="59695"/>
        <a:ext cx="4704176" cy="808129"/>
      </dsp:txXfrm>
    </dsp:sp>
    <dsp:sp modelId="{C924BFFC-7554-4897-9D90-E4B7C6F58342}">
      <dsp:nvSpPr>
        <dsp:cNvPr id="0" name=""/>
        <dsp:cNvSpPr/>
      </dsp:nvSpPr>
      <dsp:spPr>
        <a:xfrm rot="5400000">
          <a:off x="-206669" y="1418831"/>
          <a:ext cx="1377793" cy="964455"/>
        </a:xfrm>
        <a:prstGeom prst="chevron">
          <a:avLst/>
        </a:prstGeom>
        <a:solidFill>
          <a:schemeClr val="accent5">
            <a:hueOff val="-3676673"/>
            <a:satOff val="-5114"/>
            <a:lumOff val="-1961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800" kern="1200" dirty="0"/>
        </a:p>
      </dsp:txBody>
      <dsp:txXfrm rot="-5400000">
        <a:off x="1" y="1694390"/>
        <a:ext cx="964455" cy="413338"/>
      </dsp:txXfrm>
    </dsp:sp>
    <dsp:sp modelId="{84BEF04B-8739-41F1-9100-6B0801B64595}">
      <dsp:nvSpPr>
        <dsp:cNvPr id="0" name=""/>
        <dsp:cNvSpPr/>
      </dsp:nvSpPr>
      <dsp:spPr>
        <a:xfrm rot="5400000">
          <a:off x="2890619" y="-714001"/>
          <a:ext cx="895565" cy="4747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6673"/>
              <a:satOff val="-5114"/>
              <a:lumOff val="-19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поддержка общественных объединений в сфере воспитания, в том числе Российского движения школьников</a:t>
          </a:r>
          <a:endParaRPr lang="ru-RU" sz="1800" kern="1200" dirty="0"/>
        </a:p>
      </dsp:txBody>
      <dsp:txXfrm rot="-5400000">
        <a:off x="964455" y="1255881"/>
        <a:ext cx="4704176" cy="808129"/>
      </dsp:txXfrm>
    </dsp:sp>
    <dsp:sp modelId="{050616A7-FED1-4AC6-A86B-C14BC6C68662}">
      <dsp:nvSpPr>
        <dsp:cNvPr id="0" name=""/>
        <dsp:cNvSpPr/>
      </dsp:nvSpPr>
      <dsp:spPr>
        <a:xfrm rot="5400000">
          <a:off x="-206669" y="2876898"/>
          <a:ext cx="1377793" cy="964455"/>
        </a:xfrm>
        <a:prstGeom prst="chevron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700" kern="1200" dirty="0"/>
        </a:p>
      </dsp:txBody>
      <dsp:txXfrm rot="-5400000">
        <a:off x="1" y="3152457"/>
        <a:ext cx="964455" cy="413338"/>
      </dsp:txXfrm>
    </dsp:sp>
    <dsp:sp modelId="{25689994-AFEB-4BE3-B9E3-883D64613713}">
      <dsp:nvSpPr>
        <dsp:cNvPr id="0" name=""/>
        <dsp:cNvSpPr/>
      </dsp:nvSpPr>
      <dsp:spPr>
        <a:xfrm rot="5400000">
          <a:off x="2628738" y="744065"/>
          <a:ext cx="1419328" cy="474789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b="0" kern="1200" dirty="0" smtClean="0">
              <a:latin typeface="+mn-lt"/>
            </a:rPr>
            <a:t>Увеличение числа слушателей </a:t>
          </a:r>
          <a:r>
            <a:rPr lang="ru-RU" sz="1800" b="0" kern="1200" dirty="0" smtClean="0">
              <a:solidFill>
                <a:srgbClr val="000000"/>
              </a:solidFill>
              <a:effectLst/>
              <a:latin typeface="+mn-lt"/>
            </a:rPr>
            <a:t>курсов для родителей (законных представителей) несовершеннолетних детей по основам детской психологии и педагогики до 2500 человек</a:t>
          </a:r>
          <a:endParaRPr lang="ru-RU" sz="1800" b="0" kern="1200" dirty="0">
            <a:latin typeface="+mn-lt"/>
          </a:endParaRPr>
        </a:p>
      </dsp:txBody>
      <dsp:txXfrm rot="-5400000">
        <a:off x="964455" y="2477634"/>
        <a:ext cx="4678608" cy="12807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42C42-9505-47C5-B9DB-0EB6CC79E10A}">
      <dsp:nvSpPr>
        <dsp:cNvPr id="0" name=""/>
        <dsp:cNvSpPr/>
      </dsp:nvSpPr>
      <dsp:spPr>
        <a:xfrm>
          <a:off x="946707" y="0"/>
          <a:ext cx="443217" cy="44321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559EE-1604-4542-A027-88447666AF35}">
      <dsp:nvSpPr>
        <dsp:cNvPr id="0" name=""/>
        <dsp:cNvSpPr/>
      </dsp:nvSpPr>
      <dsp:spPr>
        <a:xfrm>
          <a:off x="991028" y="44321"/>
          <a:ext cx="354574" cy="354574"/>
        </a:xfrm>
        <a:prstGeom prst="chord">
          <a:avLst>
            <a:gd name="adj1" fmla="val 0"/>
            <a:gd name="adj2" fmla="val 108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5D3BB-167E-4076-A5FB-A5183653511E}">
      <dsp:nvSpPr>
        <dsp:cNvPr id="0" name=""/>
        <dsp:cNvSpPr/>
      </dsp:nvSpPr>
      <dsp:spPr>
        <a:xfrm>
          <a:off x="700591" y="445474"/>
          <a:ext cx="1922368" cy="18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</a:rPr>
            <a:t>Оказание квалифицированной поддержки семьям, принявших на воспитание детей-сирот и детей, оставшихся без попечения родителей                       </a:t>
          </a:r>
          <a:endParaRPr lang="ru-RU" sz="1400" kern="1200" dirty="0"/>
        </a:p>
      </dsp:txBody>
      <dsp:txXfrm>
        <a:off x="700591" y="445474"/>
        <a:ext cx="1922368" cy="1865207"/>
      </dsp:txXfrm>
    </dsp:sp>
    <dsp:sp modelId="{E5C787D0-EE3E-4F45-B4A7-83EFE6E63490}">
      <dsp:nvSpPr>
        <dsp:cNvPr id="0" name=""/>
        <dsp:cNvSpPr/>
      </dsp:nvSpPr>
      <dsp:spPr>
        <a:xfrm>
          <a:off x="1482261" y="0"/>
          <a:ext cx="1311185" cy="443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80 семей</a:t>
          </a:r>
          <a:endParaRPr lang="ru-RU" sz="1400" b="1" kern="1200" dirty="0"/>
        </a:p>
      </dsp:txBody>
      <dsp:txXfrm>
        <a:off x="1482261" y="0"/>
        <a:ext cx="1311185" cy="443217"/>
      </dsp:txXfrm>
    </dsp:sp>
    <dsp:sp modelId="{628F004D-EE78-458E-8B68-18F1EAA5C0FF}">
      <dsp:nvSpPr>
        <dsp:cNvPr id="0" name=""/>
        <dsp:cNvSpPr/>
      </dsp:nvSpPr>
      <dsp:spPr>
        <a:xfrm>
          <a:off x="3191376" y="0"/>
          <a:ext cx="443217" cy="443217"/>
        </a:xfrm>
        <a:prstGeom prst="ellipse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EFFB90-9629-4F09-AC85-FCDFC450F946}">
      <dsp:nvSpPr>
        <dsp:cNvPr id="0" name=""/>
        <dsp:cNvSpPr/>
      </dsp:nvSpPr>
      <dsp:spPr>
        <a:xfrm>
          <a:off x="3235697" y="44321"/>
          <a:ext cx="354574" cy="354574"/>
        </a:xfrm>
        <a:prstGeom prst="chord">
          <a:avLst>
            <a:gd name="adj1" fmla="val 16200000"/>
            <a:gd name="adj2" fmla="val 16200000"/>
          </a:avLst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E19B80-1F67-4417-B0A1-DE35A6D149F7}">
      <dsp:nvSpPr>
        <dsp:cNvPr id="0" name=""/>
        <dsp:cNvSpPr/>
      </dsp:nvSpPr>
      <dsp:spPr>
        <a:xfrm>
          <a:off x="3423568" y="443217"/>
          <a:ext cx="1917910" cy="18652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</a:rPr>
            <a:t>Обеспечение детей-сирот и детей, оставшихся без попечения родителей, а также лиц из их числа, жилыми помещениями специализированного жилищного фонда</a:t>
          </a:r>
          <a:endParaRPr lang="ru-RU" sz="1400" kern="1200" dirty="0"/>
        </a:p>
      </dsp:txBody>
      <dsp:txXfrm>
        <a:off x="3423568" y="443217"/>
        <a:ext cx="1917910" cy="1865207"/>
      </dsp:txXfrm>
    </dsp:sp>
    <dsp:sp modelId="{365EDBBC-9F3E-479F-B8BD-E8D856DE6FA6}">
      <dsp:nvSpPr>
        <dsp:cNvPr id="0" name=""/>
        <dsp:cNvSpPr/>
      </dsp:nvSpPr>
      <dsp:spPr>
        <a:xfrm>
          <a:off x="3726930" y="0"/>
          <a:ext cx="1311185" cy="44321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b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128 </a:t>
          </a:r>
          <a:r>
            <a:rPr lang="ru-RU" sz="1400" b="1" kern="1200" dirty="0" smtClean="0"/>
            <a:t>человек</a:t>
          </a:r>
          <a:endParaRPr lang="ru-RU" sz="1400" b="1" kern="1200" dirty="0"/>
        </a:p>
      </dsp:txBody>
      <dsp:txXfrm>
        <a:off x="3726930" y="0"/>
        <a:ext cx="1311185" cy="4432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18AE00-5C61-4F90-B1CD-C68B4575C5F2}">
      <dsp:nvSpPr>
        <dsp:cNvPr id="0" name=""/>
        <dsp:cNvSpPr/>
      </dsp:nvSpPr>
      <dsp:spPr>
        <a:xfrm>
          <a:off x="-4879667" y="-747786"/>
          <a:ext cx="5811770" cy="5811770"/>
        </a:xfrm>
        <a:prstGeom prst="blockArc">
          <a:avLst>
            <a:gd name="adj1" fmla="val 18900000"/>
            <a:gd name="adj2" fmla="val 2700000"/>
            <a:gd name="adj3" fmla="val 37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F3307C-6464-4FF1-8E98-89F05C394205}">
      <dsp:nvSpPr>
        <dsp:cNvPr id="0" name=""/>
        <dsp:cNvSpPr/>
      </dsp:nvSpPr>
      <dsp:spPr>
        <a:xfrm>
          <a:off x="488124" y="331829"/>
          <a:ext cx="5493778" cy="66400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</a:rPr>
            <a:t>Реализация  ФГОС  в общеобразовательных организациях</a:t>
          </a:r>
          <a:r>
            <a:rPr lang="en-US" sz="1400" b="0" kern="1200" dirty="0" smtClean="0">
              <a:effectLst/>
            </a:rPr>
            <a:t>- </a:t>
          </a:r>
          <a:r>
            <a:rPr lang="ru-RU" sz="1400" b="0" kern="1200" dirty="0" smtClean="0">
              <a:effectLst/>
            </a:rPr>
            <a:t>70% школьников</a:t>
          </a:r>
          <a:endParaRPr lang="ru-RU" sz="1400" kern="1200" dirty="0"/>
        </a:p>
      </dsp:txBody>
      <dsp:txXfrm>
        <a:off x="488124" y="331829"/>
        <a:ext cx="5493778" cy="664003"/>
      </dsp:txXfrm>
    </dsp:sp>
    <dsp:sp modelId="{A404C24E-A6A7-4405-A9EC-1D2D0BBAC69E}">
      <dsp:nvSpPr>
        <dsp:cNvPr id="0" name=""/>
        <dsp:cNvSpPr/>
      </dsp:nvSpPr>
      <dsp:spPr>
        <a:xfrm>
          <a:off x="73121" y="248828"/>
          <a:ext cx="830004" cy="83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3F1DF7-A167-4F9F-B375-D83E488E21A7}">
      <dsp:nvSpPr>
        <dsp:cNvPr id="0" name=""/>
        <dsp:cNvSpPr/>
      </dsp:nvSpPr>
      <dsp:spPr>
        <a:xfrm>
          <a:off x="868812" y="1257769"/>
          <a:ext cx="5113089" cy="804480"/>
        </a:xfrm>
        <a:prstGeom prst="rect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</a:rPr>
            <a:t>Увеличение доли ППЭ, оснащенных высокотехнологичными принтерами и сканерами для печати КИМ в аудитории до 45%</a:t>
          </a:r>
          <a:endParaRPr lang="ru-RU" sz="1400" kern="1200" dirty="0"/>
        </a:p>
      </dsp:txBody>
      <dsp:txXfrm>
        <a:off x="868812" y="1257769"/>
        <a:ext cx="5113089" cy="804480"/>
      </dsp:txXfrm>
    </dsp:sp>
    <dsp:sp modelId="{EC60716F-BD04-4D2F-8783-694238DE3CFD}">
      <dsp:nvSpPr>
        <dsp:cNvPr id="0" name=""/>
        <dsp:cNvSpPr/>
      </dsp:nvSpPr>
      <dsp:spPr>
        <a:xfrm>
          <a:off x="453810" y="1245007"/>
          <a:ext cx="830004" cy="83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2B985-5A08-45D8-8A07-B700B6B856EE}">
      <dsp:nvSpPr>
        <dsp:cNvPr id="0" name=""/>
        <dsp:cNvSpPr/>
      </dsp:nvSpPr>
      <dsp:spPr>
        <a:xfrm>
          <a:off x="868812" y="2324186"/>
          <a:ext cx="5113089" cy="664003"/>
        </a:xfrm>
        <a:prstGeom prst="rect">
          <a:avLst/>
        </a:prstGeom>
        <a:solidFill>
          <a:schemeClr val="accent5">
            <a:hueOff val="-4902231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3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kern="1200" dirty="0" smtClean="0">
              <a:effectLst/>
            </a:rPr>
            <a:t>Разработка и реализация комплекса мер по развитию кадрового ресурса в Камчатском крае на 2017-2020 гг.</a:t>
          </a:r>
          <a:endParaRPr lang="ru-RU" sz="1400" kern="1200" dirty="0"/>
        </a:p>
      </dsp:txBody>
      <dsp:txXfrm>
        <a:off x="868812" y="2324186"/>
        <a:ext cx="5113089" cy="664003"/>
      </dsp:txXfrm>
    </dsp:sp>
    <dsp:sp modelId="{DF1D33F0-AC0D-4738-A164-C7766672C57C}">
      <dsp:nvSpPr>
        <dsp:cNvPr id="0" name=""/>
        <dsp:cNvSpPr/>
      </dsp:nvSpPr>
      <dsp:spPr>
        <a:xfrm>
          <a:off x="453810" y="2241185"/>
          <a:ext cx="830004" cy="83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1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17BFAA-2567-4EA6-AD33-C23208067BF5}">
      <dsp:nvSpPr>
        <dsp:cNvPr id="0" name=""/>
        <dsp:cNvSpPr/>
      </dsp:nvSpPr>
      <dsp:spPr>
        <a:xfrm>
          <a:off x="488124" y="3320364"/>
          <a:ext cx="5493778" cy="664003"/>
        </a:xfrm>
        <a:prstGeom prst="rect">
          <a:avLst/>
        </a:prstGeom>
        <a:solidFill>
          <a:schemeClr val="accent5">
            <a:hueOff val="-7353345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7053" tIns="35560" rIns="35560" bIns="3556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b="0" kern="1200" dirty="0" smtClean="0">
              <a:effectLst/>
            </a:rPr>
            <a:t>Ремонт 4 спортивных залов и строительство 1 спортивной площадки в сельских школах </a:t>
          </a:r>
          <a:endParaRPr lang="ru-RU" sz="1400" b="0" kern="1200" dirty="0" smtClean="0">
            <a:effectLst/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88124" y="3320364"/>
        <a:ext cx="5493778" cy="664003"/>
      </dsp:txXfrm>
    </dsp:sp>
    <dsp:sp modelId="{5907C654-421F-4CD1-8546-2DA1AF692009}">
      <dsp:nvSpPr>
        <dsp:cNvPr id="0" name=""/>
        <dsp:cNvSpPr/>
      </dsp:nvSpPr>
      <dsp:spPr>
        <a:xfrm>
          <a:off x="73121" y="3237364"/>
          <a:ext cx="830004" cy="8300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5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8D670-BE3F-41DE-A614-38848AE95C62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AAD3AD-1D09-4CAD-9273-49354AB086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2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AAD3AD-1D09-4CAD-9273-49354AB086CF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5257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25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362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458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562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850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39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424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478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472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52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060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937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5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412776"/>
            <a:ext cx="8640960" cy="2592288"/>
          </a:xfrm>
          <a:solidFill>
            <a:srgbClr val="2356A7"/>
          </a:solidFill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ПУБЛИЧНАЯ </a:t>
            </a:r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ДЕКЛАРАЦИЯ</a:t>
            </a:r>
            <a:r>
              <a:rPr lang="en-US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ЦЕЛЕЙ И ЗАДАЧ  </a:t>
            </a:r>
            <a:r>
              <a:rPr lang="ru-RU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МИНИСТЕРСТВА ОБРАЗОВАНИЯ </a:t>
            </a:r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И </a:t>
            </a:r>
            <a:r>
              <a:rPr lang="ru-RU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НАУКИ</a:t>
            </a:r>
            <a:br>
              <a:rPr lang="ru-RU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r>
              <a:rPr lang="ru-RU" sz="32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КАМЧАТСКОГО КРАЯ НА 2017 </a:t>
            </a:r>
            <a: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  <a:t>ГОД</a:t>
            </a:r>
            <a:br>
              <a:rPr lang="ru-RU" sz="3200" b="1" dirty="0" smtClean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+mn-lt"/>
                <a:ea typeface="+mn-ea"/>
                <a:cs typeface="+mn-cs"/>
              </a:rPr>
            </a:br>
            <a:endParaRPr lang="ru-RU" sz="3200" b="1" dirty="0">
              <a:ln w="222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312" y="184417"/>
            <a:ext cx="925377" cy="1156351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51520" y="1628800"/>
            <a:ext cx="864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51520" y="3789040"/>
            <a:ext cx="864000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221088"/>
            <a:ext cx="8686800" cy="221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230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81381" y="-27384"/>
            <a:ext cx="2884907" cy="6885384"/>
            <a:chOff x="6281381" y="-27384"/>
            <a:chExt cx="2884907" cy="6885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281381" y="-27384"/>
              <a:ext cx="2884907" cy="6885384"/>
              <a:chOff x="6281381" y="-27384"/>
              <a:chExt cx="2884907" cy="688538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281381" y="787637"/>
                <a:ext cx="2884907" cy="166199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2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3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ВОСПИТАНИЕ</a:t>
                </a:r>
              </a:p>
              <a:p>
                <a:pPr algn="ctr"/>
                <a:r>
                  <a:rPr lang="ru-RU" sz="3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ДЕТЕЙ</a:t>
                </a:r>
              </a:p>
              <a:p>
                <a:pPr algn="ctr"/>
                <a:endParaRPr lang="ru-RU" sz="600" dirty="0" smtClean="0">
                  <a:solidFill>
                    <a:srgbClr val="D92426"/>
                  </a:solidFill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2" name="TextBox 21"/>
          <p:cNvSpPr txBox="1"/>
          <p:nvPr/>
        </p:nvSpPr>
        <p:spPr>
          <a:xfrm>
            <a:off x="234707" y="547507"/>
            <a:ext cx="5742969" cy="1475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200" dirty="0" smtClean="0">
                <a:ea typeface="Calibri"/>
                <a:cs typeface="Times New Roman"/>
              </a:rPr>
              <a:t>Развитие высоконравственной личности, разделяющей российские традиционные духовные ценности, обладающей актуальными знаниями и умениями, способной реализовать свой потенциал в условиях современного общества, готовой к мирному созиданию и защите Родины.</a:t>
            </a:r>
            <a:endParaRPr lang="ru-RU" sz="12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200" dirty="0" smtClean="0">
                <a:ea typeface="Calibri"/>
                <a:cs typeface="Times New Roman"/>
              </a:rPr>
              <a:t>Реализация </a:t>
            </a:r>
            <a:r>
              <a:rPr lang="ru-RU" sz="1200" dirty="0">
                <a:ea typeface="Calibri"/>
                <a:cs typeface="Times New Roman"/>
              </a:rPr>
              <a:t>Стратегии развития воспитания в Российской Федерации на территории Камчатского </a:t>
            </a:r>
            <a:r>
              <a:rPr lang="ru-RU" sz="1200" dirty="0" smtClean="0">
                <a:ea typeface="Calibri"/>
                <a:cs typeface="Times New Roman"/>
              </a:rPr>
              <a:t>края.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200" dirty="0" smtClean="0">
                <a:ea typeface="Calibri"/>
                <a:cs typeface="Times New Roman"/>
              </a:rPr>
              <a:t>Повышение </a:t>
            </a:r>
            <a:r>
              <a:rPr lang="ru-RU" sz="1200" dirty="0">
                <a:ea typeface="Calibri"/>
                <a:cs typeface="Times New Roman"/>
              </a:rPr>
              <a:t>роли </a:t>
            </a:r>
            <a:r>
              <a:rPr lang="ru-RU" sz="1200" dirty="0" smtClean="0">
                <a:ea typeface="Calibri"/>
                <a:cs typeface="Times New Roman"/>
              </a:rPr>
              <a:t>семьи в процессе воспитания.</a:t>
            </a:r>
            <a:endParaRPr lang="ru-RU" sz="1200" dirty="0">
              <a:ea typeface="Calibri"/>
              <a:cs typeface="Times New Roman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7503029"/>
              </p:ext>
            </p:extLst>
          </p:nvPr>
        </p:nvGraphicFramePr>
        <p:xfrm>
          <a:off x="248763" y="2533352"/>
          <a:ext cx="571235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8143" y="38450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4707" y="1945540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615" y="3347442"/>
            <a:ext cx="281622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167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310274" y="-27384"/>
            <a:ext cx="2884907" cy="6885384"/>
            <a:chOff x="6310274" y="-27384"/>
            <a:chExt cx="2884907" cy="6885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310274" y="-27384"/>
              <a:ext cx="2884907" cy="6885384"/>
              <a:chOff x="6310274" y="-27384"/>
              <a:chExt cx="2884907" cy="688538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310274" y="692696"/>
                <a:ext cx="2884907" cy="1492716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19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24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ЗАЩИТА ПРАВ                              И ИНТЕРЕСОВ ДЕТЕЙ</a:t>
                </a:r>
                <a:endParaRPr lang="ru-RU" sz="2400" dirty="0" smtClean="0">
                  <a:solidFill>
                    <a:srgbClr val="D92426"/>
                  </a:solidFill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50355" y="3385780"/>
            <a:ext cx="2821793" cy="348093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50856" y="332656"/>
            <a:ext cx="5958723" cy="206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500" dirty="0" smtClean="0">
                <a:ea typeface="Calibri"/>
                <a:cs typeface="Times New Roman"/>
              </a:rPr>
              <a:t>Создание </a:t>
            </a:r>
            <a:r>
              <a:rPr lang="ru-RU" sz="1500" dirty="0">
                <a:ea typeface="Calibri"/>
                <a:cs typeface="Times New Roman"/>
              </a:rPr>
              <a:t>в организациях для детей-сирот </a:t>
            </a:r>
            <a:r>
              <a:rPr lang="ru-RU" sz="1500" dirty="0" smtClean="0">
                <a:ea typeface="Calibri"/>
                <a:cs typeface="Times New Roman"/>
              </a:rPr>
              <a:t>безопасных, приближенных к семейным, условий проживания и воспитания.</a:t>
            </a:r>
            <a:endParaRPr lang="ru-RU" sz="15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500" dirty="0" smtClean="0">
                <a:ea typeface="Calibri"/>
                <a:cs typeface="Times New Roman"/>
              </a:rPr>
              <a:t>Социальная </a:t>
            </a:r>
            <a:r>
              <a:rPr lang="ru-RU" sz="1500" dirty="0">
                <a:ea typeface="Calibri"/>
                <a:cs typeface="Times New Roman"/>
              </a:rPr>
              <a:t>поддержка детей-сирот, лиц из их числа, в том числе обеспечение </a:t>
            </a:r>
            <a:r>
              <a:rPr lang="ru-RU" sz="1500" dirty="0" smtClean="0">
                <a:ea typeface="Calibri"/>
                <a:cs typeface="Times New Roman"/>
              </a:rPr>
              <a:t>жильем.</a:t>
            </a:r>
            <a:endParaRPr lang="ru-RU" sz="15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500" dirty="0" smtClean="0">
                <a:ea typeface="Calibri"/>
                <a:cs typeface="Times New Roman"/>
              </a:rPr>
              <a:t>Комплексная </a:t>
            </a:r>
            <a:r>
              <a:rPr lang="ru-RU" sz="1500" dirty="0">
                <a:ea typeface="Calibri"/>
                <a:cs typeface="Times New Roman"/>
              </a:rPr>
              <a:t>поддержка семей, принявших на воспитание детей-сирот и детей, оставшихся без попечения </a:t>
            </a:r>
            <a:r>
              <a:rPr lang="ru-RU" sz="1500" dirty="0" smtClean="0">
                <a:ea typeface="Calibri"/>
                <a:cs typeface="Times New Roman"/>
              </a:rPr>
              <a:t>родителей.</a:t>
            </a:r>
            <a:endParaRPr lang="ru-RU" sz="15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500" dirty="0" smtClean="0">
                <a:ea typeface="Calibri"/>
                <a:cs typeface="Times New Roman"/>
              </a:rPr>
              <a:t>Образование </a:t>
            </a:r>
            <a:r>
              <a:rPr lang="ru-RU" sz="1500" dirty="0">
                <a:ea typeface="Calibri"/>
                <a:cs typeface="Times New Roman"/>
              </a:rPr>
              <a:t>детей с особыми образовательными </a:t>
            </a:r>
            <a:r>
              <a:rPr lang="ru-RU" sz="1500" dirty="0" smtClean="0">
                <a:ea typeface="Calibri"/>
                <a:cs typeface="Times New Roman"/>
              </a:rPr>
              <a:t>потребностями.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18143" y="-27384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46939" y="2276872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971932493"/>
              </p:ext>
            </p:extLst>
          </p:nvPr>
        </p:nvGraphicFramePr>
        <p:xfrm>
          <a:off x="195771" y="4509120"/>
          <a:ext cx="6288186" cy="2310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9" name="Группа 28"/>
          <p:cNvGrpSpPr/>
          <p:nvPr/>
        </p:nvGrpSpPr>
        <p:grpSpPr>
          <a:xfrm>
            <a:off x="4944104" y="2420888"/>
            <a:ext cx="924040" cy="924040"/>
            <a:chOff x="338377" y="683477"/>
            <a:chExt cx="1873250" cy="1873250"/>
          </a:xfrm>
        </p:grpSpPr>
        <p:sp>
          <p:nvSpPr>
            <p:cNvPr id="30" name="object 12"/>
            <p:cNvSpPr/>
            <p:nvPr/>
          </p:nvSpPr>
          <p:spPr>
            <a:xfrm>
              <a:off x="338377" y="683477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936327" y="0"/>
                  </a:moveTo>
                  <a:lnTo>
                    <a:pt x="984510" y="1218"/>
                  </a:lnTo>
                  <a:lnTo>
                    <a:pt x="1032061" y="4834"/>
                  </a:lnTo>
                  <a:lnTo>
                    <a:pt x="1078920" y="10788"/>
                  </a:lnTo>
                  <a:lnTo>
                    <a:pt x="1125029" y="19023"/>
                  </a:lnTo>
                  <a:lnTo>
                    <a:pt x="1170329" y="29478"/>
                  </a:lnTo>
                  <a:lnTo>
                    <a:pt x="1214761" y="42095"/>
                  </a:lnTo>
                  <a:lnTo>
                    <a:pt x="1258267" y="56816"/>
                  </a:lnTo>
                  <a:lnTo>
                    <a:pt x="1300787" y="73582"/>
                  </a:lnTo>
                  <a:lnTo>
                    <a:pt x="1342263" y="92333"/>
                  </a:lnTo>
                  <a:lnTo>
                    <a:pt x="1382635" y="113010"/>
                  </a:lnTo>
                  <a:lnTo>
                    <a:pt x="1421846" y="135556"/>
                  </a:lnTo>
                  <a:lnTo>
                    <a:pt x="1459836" y="159911"/>
                  </a:lnTo>
                  <a:lnTo>
                    <a:pt x="1496546" y="186017"/>
                  </a:lnTo>
                  <a:lnTo>
                    <a:pt x="1531918" y="213813"/>
                  </a:lnTo>
                  <a:lnTo>
                    <a:pt x="1565892" y="243243"/>
                  </a:lnTo>
                  <a:lnTo>
                    <a:pt x="1598410" y="274246"/>
                  </a:lnTo>
                  <a:lnTo>
                    <a:pt x="1629414" y="306764"/>
                  </a:lnTo>
                  <a:lnTo>
                    <a:pt x="1658843" y="340739"/>
                  </a:lnTo>
                  <a:lnTo>
                    <a:pt x="1686640" y="376110"/>
                  </a:lnTo>
                  <a:lnTo>
                    <a:pt x="1712745" y="412821"/>
                  </a:lnTo>
                  <a:lnTo>
                    <a:pt x="1737100" y="450810"/>
                  </a:lnTo>
                  <a:lnTo>
                    <a:pt x="1759646" y="490021"/>
                  </a:lnTo>
                  <a:lnTo>
                    <a:pt x="1780324" y="530394"/>
                  </a:lnTo>
                  <a:lnTo>
                    <a:pt x="1799075" y="571869"/>
                  </a:lnTo>
                  <a:lnTo>
                    <a:pt x="1815840" y="614390"/>
                  </a:lnTo>
                  <a:lnTo>
                    <a:pt x="1830561" y="657895"/>
                  </a:lnTo>
                  <a:lnTo>
                    <a:pt x="1843178" y="702327"/>
                  </a:lnTo>
                  <a:lnTo>
                    <a:pt x="1853634" y="747627"/>
                  </a:lnTo>
                  <a:lnTo>
                    <a:pt x="1861868" y="793736"/>
                  </a:lnTo>
                  <a:lnTo>
                    <a:pt x="1867823" y="840596"/>
                  </a:lnTo>
                  <a:lnTo>
                    <a:pt x="1871438" y="888146"/>
                  </a:lnTo>
                  <a:lnTo>
                    <a:pt x="1872657" y="936329"/>
                  </a:lnTo>
                  <a:lnTo>
                    <a:pt x="1871438" y="984513"/>
                  </a:lnTo>
                  <a:lnTo>
                    <a:pt x="1867823" y="1032065"/>
                  </a:lnTo>
                  <a:lnTo>
                    <a:pt x="1861868" y="1078925"/>
                  </a:lnTo>
                  <a:lnTo>
                    <a:pt x="1853634" y="1125035"/>
                  </a:lnTo>
                  <a:lnTo>
                    <a:pt x="1843178" y="1170336"/>
                  </a:lnTo>
                  <a:lnTo>
                    <a:pt x="1830561" y="1214769"/>
                  </a:lnTo>
                  <a:lnTo>
                    <a:pt x="1815840" y="1258276"/>
                  </a:lnTo>
                  <a:lnTo>
                    <a:pt x="1799075" y="1300797"/>
                  </a:lnTo>
                  <a:lnTo>
                    <a:pt x="1780324" y="1342273"/>
                  </a:lnTo>
                  <a:lnTo>
                    <a:pt x="1759646" y="1382646"/>
                  </a:lnTo>
                  <a:lnTo>
                    <a:pt x="1737100" y="1421858"/>
                  </a:lnTo>
                  <a:lnTo>
                    <a:pt x="1712745" y="1459848"/>
                  </a:lnTo>
                  <a:lnTo>
                    <a:pt x="1686640" y="1496559"/>
                  </a:lnTo>
                  <a:lnTo>
                    <a:pt x="1658843" y="1531931"/>
                  </a:lnTo>
                  <a:lnTo>
                    <a:pt x="1629414" y="1565906"/>
                  </a:lnTo>
                  <a:lnTo>
                    <a:pt x="1598410" y="1598424"/>
                  </a:lnTo>
                  <a:lnTo>
                    <a:pt x="1565892" y="1629428"/>
                  </a:lnTo>
                  <a:lnTo>
                    <a:pt x="1531918" y="1658858"/>
                  </a:lnTo>
                  <a:lnTo>
                    <a:pt x="1496546" y="1686655"/>
                  </a:lnTo>
                  <a:lnTo>
                    <a:pt x="1459836" y="1712760"/>
                  </a:lnTo>
                  <a:lnTo>
                    <a:pt x="1421846" y="1737115"/>
                  </a:lnTo>
                  <a:lnTo>
                    <a:pt x="1382635" y="1759661"/>
                  </a:lnTo>
                  <a:lnTo>
                    <a:pt x="1342263" y="1780339"/>
                  </a:lnTo>
                  <a:lnTo>
                    <a:pt x="1300787" y="1799090"/>
                  </a:lnTo>
                  <a:lnTo>
                    <a:pt x="1258267" y="1815856"/>
                  </a:lnTo>
                  <a:lnTo>
                    <a:pt x="1214761" y="1830577"/>
                  </a:lnTo>
                  <a:lnTo>
                    <a:pt x="1170329" y="1843194"/>
                  </a:lnTo>
                  <a:lnTo>
                    <a:pt x="1125029" y="1853650"/>
                  </a:lnTo>
                  <a:lnTo>
                    <a:pt x="1078920" y="1861884"/>
                  </a:lnTo>
                  <a:lnTo>
                    <a:pt x="1032061" y="1867839"/>
                  </a:lnTo>
                  <a:lnTo>
                    <a:pt x="984510" y="1871454"/>
                  </a:lnTo>
                  <a:lnTo>
                    <a:pt x="936327" y="1872673"/>
                  </a:lnTo>
                  <a:lnTo>
                    <a:pt x="888144" y="1871454"/>
                  </a:lnTo>
                  <a:lnTo>
                    <a:pt x="840594" y="1867839"/>
                  </a:lnTo>
                  <a:lnTo>
                    <a:pt x="793734" y="1861884"/>
                  </a:lnTo>
                  <a:lnTo>
                    <a:pt x="747625" y="1853650"/>
                  </a:lnTo>
                  <a:lnTo>
                    <a:pt x="702325" y="1843194"/>
                  </a:lnTo>
                  <a:lnTo>
                    <a:pt x="657893" y="1830577"/>
                  </a:lnTo>
                  <a:lnTo>
                    <a:pt x="614387" y="1815856"/>
                  </a:lnTo>
                  <a:lnTo>
                    <a:pt x="571867" y="1799090"/>
                  </a:lnTo>
                  <a:lnTo>
                    <a:pt x="530391" y="1780339"/>
                  </a:lnTo>
                  <a:lnTo>
                    <a:pt x="490019" y="1759661"/>
                  </a:lnTo>
                  <a:lnTo>
                    <a:pt x="450808" y="1737115"/>
                  </a:lnTo>
                  <a:lnTo>
                    <a:pt x="412818" y="1712760"/>
                  </a:lnTo>
                  <a:lnTo>
                    <a:pt x="376108" y="1686655"/>
                  </a:lnTo>
                  <a:lnTo>
                    <a:pt x="340737" y="1658858"/>
                  </a:lnTo>
                  <a:lnTo>
                    <a:pt x="306762" y="1629428"/>
                  </a:lnTo>
                  <a:lnTo>
                    <a:pt x="274244" y="1598424"/>
                  </a:lnTo>
                  <a:lnTo>
                    <a:pt x="243241" y="1565906"/>
                  </a:lnTo>
                  <a:lnTo>
                    <a:pt x="213812" y="1531931"/>
                  </a:lnTo>
                  <a:lnTo>
                    <a:pt x="186015" y="1496559"/>
                  </a:lnTo>
                  <a:lnTo>
                    <a:pt x="159910" y="1459848"/>
                  </a:lnTo>
                  <a:lnTo>
                    <a:pt x="135555" y="1421858"/>
                  </a:lnTo>
                  <a:lnTo>
                    <a:pt x="113010" y="1382646"/>
                  </a:lnTo>
                  <a:lnTo>
                    <a:pt x="92332" y="1342273"/>
                  </a:lnTo>
                  <a:lnTo>
                    <a:pt x="73581" y="1300797"/>
                  </a:lnTo>
                  <a:lnTo>
                    <a:pt x="56816" y="1258276"/>
                  </a:lnTo>
                  <a:lnTo>
                    <a:pt x="42095" y="1214769"/>
                  </a:lnTo>
                  <a:lnTo>
                    <a:pt x="29478" y="1170336"/>
                  </a:lnTo>
                  <a:lnTo>
                    <a:pt x="19022" y="1125035"/>
                  </a:lnTo>
                  <a:lnTo>
                    <a:pt x="10788" y="1078925"/>
                  </a:lnTo>
                  <a:lnTo>
                    <a:pt x="4834" y="1032065"/>
                  </a:lnTo>
                  <a:lnTo>
                    <a:pt x="1218" y="984513"/>
                  </a:lnTo>
                  <a:lnTo>
                    <a:pt x="0" y="936329"/>
                  </a:lnTo>
                  <a:lnTo>
                    <a:pt x="1218" y="888146"/>
                  </a:lnTo>
                  <a:lnTo>
                    <a:pt x="4834" y="840596"/>
                  </a:lnTo>
                  <a:lnTo>
                    <a:pt x="10788" y="793736"/>
                  </a:lnTo>
                  <a:lnTo>
                    <a:pt x="19022" y="747627"/>
                  </a:lnTo>
                  <a:lnTo>
                    <a:pt x="29478" y="702327"/>
                  </a:lnTo>
                  <a:lnTo>
                    <a:pt x="42095" y="657895"/>
                  </a:lnTo>
                  <a:lnTo>
                    <a:pt x="56816" y="614390"/>
                  </a:lnTo>
                  <a:lnTo>
                    <a:pt x="73581" y="571869"/>
                  </a:lnTo>
                  <a:lnTo>
                    <a:pt x="92332" y="530394"/>
                  </a:lnTo>
                  <a:lnTo>
                    <a:pt x="113010" y="490021"/>
                  </a:lnTo>
                  <a:lnTo>
                    <a:pt x="135555" y="450810"/>
                  </a:lnTo>
                  <a:lnTo>
                    <a:pt x="159910" y="412821"/>
                  </a:lnTo>
                  <a:lnTo>
                    <a:pt x="186015" y="376110"/>
                  </a:lnTo>
                  <a:lnTo>
                    <a:pt x="213812" y="340739"/>
                  </a:lnTo>
                  <a:lnTo>
                    <a:pt x="243241" y="306764"/>
                  </a:lnTo>
                  <a:lnTo>
                    <a:pt x="274244" y="274246"/>
                  </a:lnTo>
                  <a:lnTo>
                    <a:pt x="306762" y="243243"/>
                  </a:lnTo>
                  <a:lnTo>
                    <a:pt x="340737" y="213813"/>
                  </a:lnTo>
                  <a:lnTo>
                    <a:pt x="376108" y="186017"/>
                  </a:lnTo>
                  <a:lnTo>
                    <a:pt x="412818" y="159911"/>
                  </a:lnTo>
                  <a:lnTo>
                    <a:pt x="450808" y="135556"/>
                  </a:lnTo>
                  <a:lnTo>
                    <a:pt x="490019" y="113010"/>
                  </a:lnTo>
                  <a:lnTo>
                    <a:pt x="530391" y="92333"/>
                  </a:lnTo>
                  <a:lnTo>
                    <a:pt x="571867" y="73582"/>
                  </a:lnTo>
                  <a:lnTo>
                    <a:pt x="614387" y="56816"/>
                  </a:lnTo>
                  <a:lnTo>
                    <a:pt x="657893" y="42095"/>
                  </a:lnTo>
                  <a:lnTo>
                    <a:pt x="702325" y="29478"/>
                  </a:lnTo>
                  <a:lnTo>
                    <a:pt x="747625" y="19023"/>
                  </a:lnTo>
                  <a:lnTo>
                    <a:pt x="793734" y="10788"/>
                  </a:lnTo>
                  <a:lnTo>
                    <a:pt x="840594" y="4834"/>
                  </a:lnTo>
                  <a:lnTo>
                    <a:pt x="888144" y="1218"/>
                  </a:lnTo>
                  <a:lnTo>
                    <a:pt x="936327" y="0"/>
                  </a:lnTo>
                  <a:close/>
                </a:path>
              </a:pathLst>
            </a:custGeom>
            <a:ln w="169426">
              <a:solidFill>
                <a:srgbClr val="235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14"/>
            <p:cNvSpPr txBox="1"/>
            <p:nvPr/>
          </p:nvSpPr>
          <p:spPr>
            <a:xfrm>
              <a:off x="669506" y="1318305"/>
              <a:ext cx="1397268" cy="485826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>
                <a:lnSpc>
                  <a:spcPct val="100000"/>
                </a:lnSpc>
              </a:pPr>
              <a:r>
                <a:rPr b="1" spc="145" dirty="0">
                  <a:solidFill>
                    <a:srgbClr val="2356A7"/>
                  </a:solidFill>
                  <a:latin typeface="Calibri"/>
                  <a:cs typeface="Calibri"/>
                </a:rPr>
                <a:t>100</a:t>
              </a:r>
              <a:r>
                <a:rPr b="1" spc="145" dirty="0" smtClean="0">
                  <a:solidFill>
                    <a:srgbClr val="2356A7"/>
                  </a:solidFill>
                  <a:latin typeface="Calibri"/>
                  <a:cs typeface="Calibri"/>
                </a:rPr>
                <a:t>%</a:t>
              </a:r>
              <a:endParaRPr dirty="0">
                <a:solidFill>
                  <a:srgbClr val="2356A7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46939" y="2780928"/>
            <a:ext cx="3676989" cy="355803"/>
          </a:xfrm>
          <a:prstGeom prst="rect">
            <a:avLst/>
          </a:prstGeom>
          <a:noFill/>
          <a:ln w="22225" cmpd="dbl">
            <a:solidFill>
              <a:srgbClr val="01369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sz="1600" b="1" dirty="0" smtClean="0">
                <a:solidFill>
                  <a:srgbClr val="2356A7"/>
                </a:solidFill>
                <a:latin typeface="Calibri"/>
                <a:ea typeface="Calibri"/>
                <a:cs typeface="Times New Roman"/>
                <a:sym typeface="Wingdings 2" panose="05020102010507070707" pitchFamily="18" charset="2"/>
              </a:rPr>
              <a:t></a:t>
            </a:r>
            <a:r>
              <a:rPr lang="ru-RU" sz="1600" b="1" dirty="0" smtClean="0">
                <a:solidFill>
                  <a:srgbClr val="013691"/>
                </a:solidFill>
                <a:latin typeface="Calibri"/>
                <a:ea typeface="Calibri"/>
                <a:cs typeface="Times New Roman"/>
                <a:sym typeface="Wingdings 2" panose="05020102010507070707" pitchFamily="18" charset="2"/>
              </a:rPr>
              <a:t> </a:t>
            </a:r>
            <a:r>
              <a:rPr lang="ru-RU" sz="1600" b="1" dirty="0">
                <a:latin typeface="Calibri"/>
                <a:ea typeface="Calibri"/>
                <a:cs typeface="Times New Roman"/>
              </a:rPr>
              <a:t>Реализация ФГОС ОВЗ в 1-2 классах                                          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46939" y="3293743"/>
            <a:ext cx="3676989" cy="1077218"/>
          </a:xfrm>
          <a:prstGeom prst="rect">
            <a:avLst/>
          </a:prstGeom>
          <a:noFill/>
          <a:ln w="22225" cmpd="dbl">
            <a:solidFill>
              <a:srgbClr val="BF4E4F"/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Снижение </a:t>
            </a:r>
            <a:r>
              <a:rPr lang="ru-RU" sz="1600" b="1" dirty="0"/>
              <a:t>числа детей-сирот и детей, </a:t>
            </a:r>
          </a:p>
          <a:p>
            <a:r>
              <a:rPr lang="ru-RU" sz="1600" b="1" dirty="0"/>
              <a:t>оставшихся без попечения родителей, </a:t>
            </a:r>
          </a:p>
          <a:p>
            <a:r>
              <a:rPr lang="ru-RU" sz="1600" b="1" dirty="0"/>
              <a:t>находящихся на учете в региональном </a:t>
            </a:r>
          </a:p>
          <a:p>
            <a:r>
              <a:rPr lang="ru-RU" sz="1600" b="1" dirty="0"/>
              <a:t>банке данных о </a:t>
            </a:r>
            <a:r>
              <a:rPr lang="ru-RU" sz="1600" b="1" dirty="0" smtClean="0"/>
              <a:t>детях</a:t>
            </a:r>
            <a:endParaRPr lang="ru-RU" sz="1600" b="1" dirty="0"/>
          </a:p>
        </p:txBody>
      </p:sp>
      <p:sp>
        <p:nvSpPr>
          <p:cNvPr id="37" name="Стрелка вниз 36"/>
          <p:cNvSpPr/>
          <p:nvPr/>
        </p:nvSpPr>
        <p:spPr>
          <a:xfrm>
            <a:off x="4067944" y="3573016"/>
            <a:ext cx="576064" cy="973233"/>
          </a:xfrm>
          <a:prstGeom prst="downArrow">
            <a:avLst/>
          </a:prstGeom>
          <a:solidFill>
            <a:srgbClr val="CA4244"/>
          </a:solidFill>
          <a:ln>
            <a:solidFill>
              <a:srgbClr val="BF4E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779540"/>
              </p:ext>
            </p:extLst>
          </p:nvPr>
        </p:nvGraphicFramePr>
        <p:xfrm>
          <a:off x="4712583" y="3501008"/>
          <a:ext cx="1552430" cy="1125855"/>
        </p:xfrm>
        <a:graphic>
          <a:graphicData uri="http://schemas.openxmlformats.org/drawingml/2006/table">
            <a:tbl>
              <a:tblPr/>
              <a:tblGrid>
                <a:gridCol w="776215"/>
                <a:gridCol w="776215"/>
              </a:tblGrid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г.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13691"/>
                          </a:solidFill>
                          <a:effectLst/>
                          <a:latin typeface="Calibri" panose="020F0502020204030204" pitchFamily="34" charset="0"/>
                        </a:rPr>
                        <a:t>- 482</a:t>
                      </a:r>
                      <a:endParaRPr lang="ru-RU" sz="1800" b="1" i="0" u="none" strike="noStrike" dirty="0">
                        <a:solidFill>
                          <a:srgbClr val="0136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 г.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800" b="1" i="0" u="none" strike="noStrike" dirty="0" smtClean="0">
                          <a:solidFill>
                            <a:srgbClr val="013691"/>
                          </a:solidFill>
                          <a:effectLst/>
                          <a:latin typeface="Calibri" panose="020F0502020204030204" pitchFamily="34" charset="0"/>
                        </a:rPr>
                        <a:t>- 451</a:t>
                      </a:r>
                      <a:endParaRPr lang="ru-RU" sz="1800" b="1" i="0" u="none" strike="noStrike" dirty="0">
                        <a:solidFill>
                          <a:srgbClr val="01369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 г</a:t>
                      </a:r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</a:p>
                    <a:p>
                      <a:pPr algn="l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 г.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r" fontAlgn="b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13691"/>
                          </a:solidFill>
                          <a:effectLst/>
                          <a:latin typeface="Calibri" panose="020F0502020204030204" pitchFamily="34" charset="0"/>
                        </a:rPr>
                        <a:t>- 373</a:t>
                      </a:r>
                    </a:p>
                    <a:p>
                      <a:pPr marL="0" indent="0" algn="r" fontAlgn="b">
                        <a:buFontTx/>
                        <a:buNone/>
                      </a:pPr>
                      <a:r>
                        <a:rPr lang="ru-RU" sz="1800" b="1" i="0" u="none" strike="noStrike" dirty="0" smtClean="0">
                          <a:solidFill>
                            <a:srgbClr val="013691"/>
                          </a:solidFill>
                          <a:effectLst/>
                          <a:latin typeface="Calibri" panose="020F0502020204030204" pitchFamily="34" charset="0"/>
                        </a:rPr>
                        <a:t>- 305</a:t>
                      </a: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630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8709" y="873354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484332"/>
            <a:ext cx="5798129" cy="239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2000" dirty="0">
                <a:ea typeface="Calibri"/>
                <a:cs typeface="Times New Roman"/>
              </a:rPr>
              <a:t>С</a:t>
            </a:r>
            <a:r>
              <a:rPr lang="ru-RU" sz="2000" dirty="0" smtClean="0">
                <a:ea typeface="Calibri"/>
                <a:cs typeface="Times New Roman"/>
              </a:rPr>
              <a:t>охранение 100 </a:t>
            </a:r>
            <a:r>
              <a:rPr lang="ru-RU" sz="2000" dirty="0">
                <a:ea typeface="Calibri"/>
                <a:cs typeface="Times New Roman"/>
              </a:rPr>
              <a:t>% </a:t>
            </a:r>
            <a:r>
              <a:rPr lang="ru-RU" sz="2000" dirty="0" smtClean="0">
                <a:ea typeface="Calibri"/>
                <a:cs typeface="Times New Roman"/>
              </a:rPr>
              <a:t>доступности </a:t>
            </a:r>
            <a:r>
              <a:rPr lang="ru-RU" sz="2000" dirty="0">
                <a:ea typeface="Calibri"/>
                <a:cs typeface="Times New Roman"/>
              </a:rPr>
              <a:t>дошкольного образования для детей в возрасте от 3 до 7 </a:t>
            </a:r>
            <a:r>
              <a:rPr lang="ru-RU" sz="2000" dirty="0" smtClean="0">
                <a:ea typeface="Calibri"/>
                <a:cs typeface="Times New Roman"/>
              </a:rPr>
              <a:t>лет.</a:t>
            </a:r>
          </a:p>
          <a:p>
            <a:pPr marL="342900" indent="-342900">
              <a:lnSpc>
                <a:spcPct val="107000"/>
              </a:lnSpc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2000" dirty="0" smtClean="0">
                <a:ea typeface="Calibri"/>
                <a:cs typeface="Times New Roman"/>
              </a:rPr>
              <a:t>Создание условий для получения дошкольного образования для детей в возрасте до 3 лет.</a:t>
            </a:r>
          </a:p>
          <a:p>
            <a:pPr marL="342900" indent="-342900">
              <a:lnSpc>
                <a:spcPct val="107000"/>
              </a:lnSpc>
              <a:buClr>
                <a:srgbClr val="013691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2000" dirty="0" smtClean="0">
                <a:ea typeface="Calibri"/>
                <a:cs typeface="Times New Roman"/>
              </a:rPr>
              <a:t>Развитие вариативных форм и негосударственного сектора дошкольного образования.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3179" y="3734201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1680" y="4141048"/>
            <a:ext cx="4637947" cy="2411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07000"/>
              </a:lnSpc>
              <a:buClr>
                <a:srgbClr val="01369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ea typeface="Calibri"/>
                <a:cs typeface="Times New Roman"/>
              </a:rPr>
              <a:t>Обеспечение доступности дошкольного образования детей в возрасте от 3 до 7 лет </a:t>
            </a:r>
            <a:r>
              <a:rPr lang="en-US" sz="1600" dirty="0" smtClean="0">
                <a:ea typeface="Calibri"/>
                <a:cs typeface="Times New Roman"/>
              </a:rPr>
              <a:t>-</a:t>
            </a:r>
            <a:r>
              <a:rPr lang="ru-RU" sz="1600" dirty="0" smtClean="0">
                <a:ea typeface="Calibri"/>
                <a:cs typeface="Times New Roman"/>
              </a:rPr>
              <a:t>100%; </a:t>
            </a:r>
            <a:r>
              <a:rPr lang="en-US" sz="1600" dirty="0" smtClean="0">
                <a:ea typeface="Calibri"/>
                <a:cs typeface="Times New Roman"/>
              </a:rPr>
              <a:t> </a:t>
            </a:r>
            <a:r>
              <a:rPr lang="ru-RU" sz="1600" dirty="0" smtClean="0">
                <a:ea typeface="Calibri"/>
                <a:cs typeface="Times New Roman"/>
              </a:rPr>
              <a:t> детей в </a:t>
            </a:r>
            <a:r>
              <a:rPr lang="ru-RU" sz="1600" dirty="0">
                <a:ea typeface="Calibri"/>
                <a:cs typeface="Times New Roman"/>
              </a:rPr>
              <a:t>возрасте до 3 </a:t>
            </a:r>
            <a:r>
              <a:rPr lang="ru-RU" sz="1600" dirty="0" smtClean="0">
                <a:ea typeface="Calibri"/>
                <a:cs typeface="Times New Roman"/>
              </a:rPr>
              <a:t>лет - 30%.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latin typeface="Calibri"/>
                <a:ea typeface="Calibri"/>
                <a:cs typeface="Times New Roman"/>
              </a:rPr>
              <a:t>Мониторинговые исследования качества дошкольного образования.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Clr>
                <a:srgbClr val="013691"/>
              </a:buClr>
              <a:buFont typeface="Wingdings" panose="05000000000000000000" pitchFamily="2" charset="2"/>
              <a:buChar char="§"/>
            </a:pPr>
            <a:r>
              <a:rPr lang="ru-RU" sz="1600" dirty="0" smtClean="0">
                <a:ea typeface="Calibri"/>
                <a:cs typeface="Times New Roman"/>
              </a:rPr>
              <a:t>Реализация </a:t>
            </a:r>
            <a:r>
              <a:rPr lang="ru-RU" sz="1600" dirty="0">
                <a:ea typeface="Calibri"/>
                <a:cs typeface="Times New Roman"/>
              </a:rPr>
              <a:t>проекта «</a:t>
            </a:r>
            <a:r>
              <a:rPr lang="ru-RU" sz="1600" dirty="0" err="1">
                <a:ea typeface="Calibri"/>
                <a:cs typeface="Times New Roman"/>
              </a:rPr>
              <a:t>Билдинг</a:t>
            </a:r>
            <a:r>
              <a:rPr lang="ru-RU" sz="1600" dirty="0">
                <a:ea typeface="Calibri"/>
                <a:cs typeface="Times New Roman"/>
              </a:rPr>
              <a:t> - сад</a:t>
            </a:r>
            <a:r>
              <a:rPr lang="ru-RU" sz="1600" dirty="0" smtClean="0">
                <a:ea typeface="Calibri"/>
                <a:cs typeface="Times New Roman"/>
              </a:rPr>
              <a:t>».</a:t>
            </a:r>
            <a:r>
              <a:rPr lang="ru-RU" sz="1600" dirty="0" smtClean="0">
                <a:solidFill>
                  <a:srgbClr val="FF0000"/>
                </a:solidFill>
                <a:ea typeface="Calibri"/>
                <a:cs typeface="Times New Roman"/>
              </a:rPr>
              <a:t> </a:t>
            </a:r>
            <a:endParaRPr lang="ru-RU" sz="16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marL="342900" lvl="0" indent="-342900">
              <a:spcAft>
                <a:spcPts val="800"/>
              </a:spcAft>
              <a:buClr>
                <a:srgbClr val="013691"/>
              </a:buClr>
              <a:buFont typeface="Wingdings" panose="05000000000000000000" pitchFamily="2" charset="2"/>
              <a:buChar char="§"/>
            </a:pPr>
            <a:r>
              <a:rPr lang="ru-RU" sz="1600" dirty="0">
                <a:ea typeface="Calibri"/>
                <a:cs typeface="Times New Roman"/>
              </a:rPr>
              <a:t>Реализация проекта «Развитие семейного дошкольного образования в Камчатском крае</a:t>
            </a:r>
            <a:r>
              <a:rPr lang="ru-RU" sz="1600" dirty="0" smtClean="0">
                <a:ea typeface="Calibri"/>
                <a:cs typeface="Times New Roman"/>
              </a:rPr>
              <a:t>».</a:t>
            </a:r>
            <a:endParaRPr lang="ru-RU" sz="1600" dirty="0">
              <a:ea typeface="Calibri"/>
              <a:cs typeface="Times New Roman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6281381" y="-27384"/>
            <a:ext cx="2884907" cy="6885384"/>
            <a:chOff x="6281381" y="-27384"/>
            <a:chExt cx="2884907" cy="6885384"/>
          </a:xfrm>
        </p:grpSpPr>
        <p:grpSp>
          <p:nvGrpSpPr>
            <p:cNvPr id="26" name="Группа 25"/>
            <p:cNvGrpSpPr/>
            <p:nvPr/>
          </p:nvGrpSpPr>
          <p:grpSpPr>
            <a:xfrm>
              <a:off x="6281381" y="-27384"/>
              <a:ext cx="2884907" cy="6885384"/>
              <a:chOff x="6281381" y="-27384"/>
              <a:chExt cx="2884907" cy="6885384"/>
            </a:xfrm>
          </p:grpSpPr>
          <p:sp>
            <p:nvSpPr>
              <p:cNvPr id="5" name="Прямоугольник 4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" name="Прямоугольник 1"/>
              <p:cNvSpPr/>
              <p:nvPr/>
            </p:nvSpPr>
            <p:spPr>
              <a:xfrm>
                <a:off x="6281381" y="646237"/>
                <a:ext cx="2884907" cy="2246769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2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3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ДОШКОЛЬНОЕ ОБРАЗОВАНИЕ</a:t>
                </a:r>
              </a:p>
              <a:p>
                <a:pPr algn="ctr"/>
                <a:endParaRPr lang="ru-RU" sz="1200" dirty="0" smtClean="0">
                  <a:solidFill>
                    <a:srgbClr val="D92426"/>
                  </a:solidFill>
                </a:endParaRPr>
              </a:p>
              <a:p>
                <a:pPr algn="ctr"/>
                <a:endParaRPr lang="ru-RU" sz="3200" b="1" dirty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28" name="Группа 27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27" name="Группа 26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4" name="Прямоугольник 13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1" name="Прямая соединительная линия 20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9" name="Группа 38"/>
          <p:cNvGrpSpPr/>
          <p:nvPr/>
        </p:nvGrpSpPr>
        <p:grpSpPr>
          <a:xfrm>
            <a:off x="449860" y="116136"/>
            <a:ext cx="1368196" cy="1368196"/>
            <a:chOff x="338377" y="315567"/>
            <a:chExt cx="1873250" cy="1873250"/>
          </a:xfrm>
        </p:grpSpPr>
        <p:sp>
          <p:nvSpPr>
            <p:cNvPr id="33" name="object 12"/>
            <p:cNvSpPr/>
            <p:nvPr/>
          </p:nvSpPr>
          <p:spPr>
            <a:xfrm>
              <a:off x="338377" y="315567"/>
              <a:ext cx="1873250" cy="1873250"/>
            </a:xfrm>
            <a:custGeom>
              <a:avLst/>
              <a:gdLst/>
              <a:ahLst/>
              <a:cxnLst/>
              <a:rect l="l" t="t" r="r" b="b"/>
              <a:pathLst>
                <a:path w="1873250" h="1873250">
                  <a:moveTo>
                    <a:pt x="936327" y="0"/>
                  </a:moveTo>
                  <a:lnTo>
                    <a:pt x="984510" y="1218"/>
                  </a:lnTo>
                  <a:lnTo>
                    <a:pt x="1032061" y="4834"/>
                  </a:lnTo>
                  <a:lnTo>
                    <a:pt x="1078920" y="10788"/>
                  </a:lnTo>
                  <a:lnTo>
                    <a:pt x="1125029" y="19023"/>
                  </a:lnTo>
                  <a:lnTo>
                    <a:pt x="1170329" y="29478"/>
                  </a:lnTo>
                  <a:lnTo>
                    <a:pt x="1214761" y="42095"/>
                  </a:lnTo>
                  <a:lnTo>
                    <a:pt x="1258267" y="56816"/>
                  </a:lnTo>
                  <a:lnTo>
                    <a:pt x="1300787" y="73582"/>
                  </a:lnTo>
                  <a:lnTo>
                    <a:pt x="1342263" y="92333"/>
                  </a:lnTo>
                  <a:lnTo>
                    <a:pt x="1382635" y="113010"/>
                  </a:lnTo>
                  <a:lnTo>
                    <a:pt x="1421846" y="135556"/>
                  </a:lnTo>
                  <a:lnTo>
                    <a:pt x="1459836" y="159911"/>
                  </a:lnTo>
                  <a:lnTo>
                    <a:pt x="1496546" y="186017"/>
                  </a:lnTo>
                  <a:lnTo>
                    <a:pt x="1531918" y="213813"/>
                  </a:lnTo>
                  <a:lnTo>
                    <a:pt x="1565892" y="243243"/>
                  </a:lnTo>
                  <a:lnTo>
                    <a:pt x="1598410" y="274246"/>
                  </a:lnTo>
                  <a:lnTo>
                    <a:pt x="1629414" y="306764"/>
                  </a:lnTo>
                  <a:lnTo>
                    <a:pt x="1658843" y="340739"/>
                  </a:lnTo>
                  <a:lnTo>
                    <a:pt x="1686640" y="376110"/>
                  </a:lnTo>
                  <a:lnTo>
                    <a:pt x="1712745" y="412821"/>
                  </a:lnTo>
                  <a:lnTo>
                    <a:pt x="1737100" y="450810"/>
                  </a:lnTo>
                  <a:lnTo>
                    <a:pt x="1759646" y="490021"/>
                  </a:lnTo>
                  <a:lnTo>
                    <a:pt x="1780324" y="530394"/>
                  </a:lnTo>
                  <a:lnTo>
                    <a:pt x="1799075" y="571869"/>
                  </a:lnTo>
                  <a:lnTo>
                    <a:pt x="1815840" y="614390"/>
                  </a:lnTo>
                  <a:lnTo>
                    <a:pt x="1830561" y="657895"/>
                  </a:lnTo>
                  <a:lnTo>
                    <a:pt x="1843178" y="702327"/>
                  </a:lnTo>
                  <a:lnTo>
                    <a:pt x="1853634" y="747627"/>
                  </a:lnTo>
                  <a:lnTo>
                    <a:pt x="1861868" y="793736"/>
                  </a:lnTo>
                  <a:lnTo>
                    <a:pt x="1867823" y="840596"/>
                  </a:lnTo>
                  <a:lnTo>
                    <a:pt x="1871438" y="888146"/>
                  </a:lnTo>
                  <a:lnTo>
                    <a:pt x="1872657" y="936329"/>
                  </a:lnTo>
                  <a:lnTo>
                    <a:pt x="1871438" y="984513"/>
                  </a:lnTo>
                  <a:lnTo>
                    <a:pt x="1867823" y="1032065"/>
                  </a:lnTo>
                  <a:lnTo>
                    <a:pt x="1861868" y="1078925"/>
                  </a:lnTo>
                  <a:lnTo>
                    <a:pt x="1853634" y="1125035"/>
                  </a:lnTo>
                  <a:lnTo>
                    <a:pt x="1843178" y="1170336"/>
                  </a:lnTo>
                  <a:lnTo>
                    <a:pt x="1830561" y="1214769"/>
                  </a:lnTo>
                  <a:lnTo>
                    <a:pt x="1815840" y="1258276"/>
                  </a:lnTo>
                  <a:lnTo>
                    <a:pt x="1799075" y="1300797"/>
                  </a:lnTo>
                  <a:lnTo>
                    <a:pt x="1780324" y="1342273"/>
                  </a:lnTo>
                  <a:lnTo>
                    <a:pt x="1759646" y="1382646"/>
                  </a:lnTo>
                  <a:lnTo>
                    <a:pt x="1737100" y="1421858"/>
                  </a:lnTo>
                  <a:lnTo>
                    <a:pt x="1712745" y="1459848"/>
                  </a:lnTo>
                  <a:lnTo>
                    <a:pt x="1686640" y="1496559"/>
                  </a:lnTo>
                  <a:lnTo>
                    <a:pt x="1658843" y="1531931"/>
                  </a:lnTo>
                  <a:lnTo>
                    <a:pt x="1629414" y="1565906"/>
                  </a:lnTo>
                  <a:lnTo>
                    <a:pt x="1598410" y="1598424"/>
                  </a:lnTo>
                  <a:lnTo>
                    <a:pt x="1565892" y="1629428"/>
                  </a:lnTo>
                  <a:lnTo>
                    <a:pt x="1531918" y="1658858"/>
                  </a:lnTo>
                  <a:lnTo>
                    <a:pt x="1496546" y="1686655"/>
                  </a:lnTo>
                  <a:lnTo>
                    <a:pt x="1459836" y="1712760"/>
                  </a:lnTo>
                  <a:lnTo>
                    <a:pt x="1421846" y="1737115"/>
                  </a:lnTo>
                  <a:lnTo>
                    <a:pt x="1382635" y="1759661"/>
                  </a:lnTo>
                  <a:lnTo>
                    <a:pt x="1342263" y="1780339"/>
                  </a:lnTo>
                  <a:lnTo>
                    <a:pt x="1300787" y="1799090"/>
                  </a:lnTo>
                  <a:lnTo>
                    <a:pt x="1258267" y="1815856"/>
                  </a:lnTo>
                  <a:lnTo>
                    <a:pt x="1214761" y="1830577"/>
                  </a:lnTo>
                  <a:lnTo>
                    <a:pt x="1170329" y="1843194"/>
                  </a:lnTo>
                  <a:lnTo>
                    <a:pt x="1125029" y="1853650"/>
                  </a:lnTo>
                  <a:lnTo>
                    <a:pt x="1078920" y="1861884"/>
                  </a:lnTo>
                  <a:lnTo>
                    <a:pt x="1032061" y="1867839"/>
                  </a:lnTo>
                  <a:lnTo>
                    <a:pt x="984510" y="1871454"/>
                  </a:lnTo>
                  <a:lnTo>
                    <a:pt x="936327" y="1872673"/>
                  </a:lnTo>
                  <a:lnTo>
                    <a:pt x="888144" y="1871454"/>
                  </a:lnTo>
                  <a:lnTo>
                    <a:pt x="840594" y="1867839"/>
                  </a:lnTo>
                  <a:lnTo>
                    <a:pt x="793734" y="1861884"/>
                  </a:lnTo>
                  <a:lnTo>
                    <a:pt x="747625" y="1853650"/>
                  </a:lnTo>
                  <a:lnTo>
                    <a:pt x="702325" y="1843194"/>
                  </a:lnTo>
                  <a:lnTo>
                    <a:pt x="657893" y="1830577"/>
                  </a:lnTo>
                  <a:lnTo>
                    <a:pt x="614387" y="1815856"/>
                  </a:lnTo>
                  <a:lnTo>
                    <a:pt x="571867" y="1799090"/>
                  </a:lnTo>
                  <a:lnTo>
                    <a:pt x="530391" y="1780339"/>
                  </a:lnTo>
                  <a:lnTo>
                    <a:pt x="490019" y="1759661"/>
                  </a:lnTo>
                  <a:lnTo>
                    <a:pt x="450808" y="1737115"/>
                  </a:lnTo>
                  <a:lnTo>
                    <a:pt x="412818" y="1712760"/>
                  </a:lnTo>
                  <a:lnTo>
                    <a:pt x="376108" y="1686655"/>
                  </a:lnTo>
                  <a:lnTo>
                    <a:pt x="340737" y="1658858"/>
                  </a:lnTo>
                  <a:lnTo>
                    <a:pt x="306762" y="1629428"/>
                  </a:lnTo>
                  <a:lnTo>
                    <a:pt x="274244" y="1598424"/>
                  </a:lnTo>
                  <a:lnTo>
                    <a:pt x="243241" y="1565906"/>
                  </a:lnTo>
                  <a:lnTo>
                    <a:pt x="213812" y="1531931"/>
                  </a:lnTo>
                  <a:lnTo>
                    <a:pt x="186015" y="1496559"/>
                  </a:lnTo>
                  <a:lnTo>
                    <a:pt x="159910" y="1459848"/>
                  </a:lnTo>
                  <a:lnTo>
                    <a:pt x="135555" y="1421858"/>
                  </a:lnTo>
                  <a:lnTo>
                    <a:pt x="113010" y="1382646"/>
                  </a:lnTo>
                  <a:lnTo>
                    <a:pt x="92332" y="1342273"/>
                  </a:lnTo>
                  <a:lnTo>
                    <a:pt x="73581" y="1300797"/>
                  </a:lnTo>
                  <a:lnTo>
                    <a:pt x="56816" y="1258276"/>
                  </a:lnTo>
                  <a:lnTo>
                    <a:pt x="42095" y="1214769"/>
                  </a:lnTo>
                  <a:lnTo>
                    <a:pt x="29478" y="1170336"/>
                  </a:lnTo>
                  <a:lnTo>
                    <a:pt x="19022" y="1125035"/>
                  </a:lnTo>
                  <a:lnTo>
                    <a:pt x="10788" y="1078925"/>
                  </a:lnTo>
                  <a:lnTo>
                    <a:pt x="4834" y="1032065"/>
                  </a:lnTo>
                  <a:lnTo>
                    <a:pt x="1218" y="984513"/>
                  </a:lnTo>
                  <a:lnTo>
                    <a:pt x="0" y="936329"/>
                  </a:lnTo>
                  <a:lnTo>
                    <a:pt x="1218" y="888146"/>
                  </a:lnTo>
                  <a:lnTo>
                    <a:pt x="4834" y="840596"/>
                  </a:lnTo>
                  <a:lnTo>
                    <a:pt x="10788" y="793736"/>
                  </a:lnTo>
                  <a:lnTo>
                    <a:pt x="19022" y="747627"/>
                  </a:lnTo>
                  <a:lnTo>
                    <a:pt x="29478" y="702327"/>
                  </a:lnTo>
                  <a:lnTo>
                    <a:pt x="42095" y="657895"/>
                  </a:lnTo>
                  <a:lnTo>
                    <a:pt x="56816" y="614390"/>
                  </a:lnTo>
                  <a:lnTo>
                    <a:pt x="73581" y="571869"/>
                  </a:lnTo>
                  <a:lnTo>
                    <a:pt x="92332" y="530394"/>
                  </a:lnTo>
                  <a:lnTo>
                    <a:pt x="113010" y="490021"/>
                  </a:lnTo>
                  <a:lnTo>
                    <a:pt x="135555" y="450810"/>
                  </a:lnTo>
                  <a:lnTo>
                    <a:pt x="159910" y="412821"/>
                  </a:lnTo>
                  <a:lnTo>
                    <a:pt x="186015" y="376110"/>
                  </a:lnTo>
                  <a:lnTo>
                    <a:pt x="213812" y="340739"/>
                  </a:lnTo>
                  <a:lnTo>
                    <a:pt x="243241" y="306764"/>
                  </a:lnTo>
                  <a:lnTo>
                    <a:pt x="274244" y="274246"/>
                  </a:lnTo>
                  <a:lnTo>
                    <a:pt x="306762" y="243243"/>
                  </a:lnTo>
                  <a:lnTo>
                    <a:pt x="340737" y="213813"/>
                  </a:lnTo>
                  <a:lnTo>
                    <a:pt x="376108" y="186017"/>
                  </a:lnTo>
                  <a:lnTo>
                    <a:pt x="412818" y="159911"/>
                  </a:lnTo>
                  <a:lnTo>
                    <a:pt x="450808" y="135556"/>
                  </a:lnTo>
                  <a:lnTo>
                    <a:pt x="490019" y="113010"/>
                  </a:lnTo>
                  <a:lnTo>
                    <a:pt x="530391" y="92333"/>
                  </a:lnTo>
                  <a:lnTo>
                    <a:pt x="571867" y="73582"/>
                  </a:lnTo>
                  <a:lnTo>
                    <a:pt x="614387" y="56816"/>
                  </a:lnTo>
                  <a:lnTo>
                    <a:pt x="657893" y="42095"/>
                  </a:lnTo>
                  <a:lnTo>
                    <a:pt x="702325" y="29478"/>
                  </a:lnTo>
                  <a:lnTo>
                    <a:pt x="747625" y="19023"/>
                  </a:lnTo>
                  <a:lnTo>
                    <a:pt x="793734" y="10788"/>
                  </a:lnTo>
                  <a:lnTo>
                    <a:pt x="840594" y="4834"/>
                  </a:lnTo>
                  <a:lnTo>
                    <a:pt x="888144" y="1218"/>
                  </a:lnTo>
                  <a:lnTo>
                    <a:pt x="936327" y="0"/>
                  </a:lnTo>
                  <a:close/>
                </a:path>
              </a:pathLst>
            </a:custGeom>
            <a:ln w="169426">
              <a:solidFill>
                <a:srgbClr val="2356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13"/>
            <p:cNvSpPr/>
            <p:nvPr/>
          </p:nvSpPr>
          <p:spPr>
            <a:xfrm>
              <a:off x="611225" y="588417"/>
              <a:ext cx="1327150" cy="1327150"/>
            </a:xfrm>
            <a:custGeom>
              <a:avLst/>
              <a:gdLst/>
              <a:ahLst/>
              <a:cxnLst/>
              <a:rect l="l" t="t" r="r" b="b"/>
              <a:pathLst>
                <a:path w="1327150" h="1327150">
                  <a:moveTo>
                    <a:pt x="663480" y="0"/>
                  </a:moveTo>
                  <a:lnTo>
                    <a:pt x="710863" y="1665"/>
                  </a:lnTo>
                  <a:lnTo>
                    <a:pt x="757346" y="6588"/>
                  </a:lnTo>
                  <a:lnTo>
                    <a:pt x="802818" y="14656"/>
                  </a:lnTo>
                  <a:lnTo>
                    <a:pt x="847167" y="25756"/>
                  </a:lnTo>
                  <a:lnTo>
                    <a:pt x="890279" y="39776"/>
                  </a:lnTo>
                  <a:lnTo>
                    <a:pt x="932043" y="56604"/>
                  </a:lnTo>
                  <a:lnTo>
                    <a:pt x="972347" y="76127"/>
                  </a:lnTo>
                  <a:lnTo>
                    <a:pt x="1011078" y="98234"/>
                  </a:lnTo>
                  <a:lnTo>
                    <a:pt x="1048124" y="122812"/>
                  </a:lnTo>
                  <a:lnTo>
                    <a:pt x="1083372" y="149749"/>
                  </a:lnTo>
                  <a:lnTo>
                    <a:pt x="1116711" y="178932"/>
                  </a:lnTo>
                  <a:lnTo>
                    <a:pt x="1148028" y="210249"/>
                  </a:lnTo>
                  <a:lnTo>
                    <a:pt x="1177211" y="243588"/>
                  </a:lnTo>
                  <a:lnTo>
                    <a:pt x="1204147" y="278837"/>
                  </a:lnTo>
                  <a:lnTo>
                    <a:pt x="1228725" y="315884"/>
                  </a:lnTo>
                  <a:lnTo>
                    <a:pt x="1250832" y="354615"/>
                  </a:lnTo>
                  <a:lnTo>
                    <a:pt x="1270355" y="394920"/>
                  </a:lnTo>
                  <a:lnTo>
                    <a:pt x="1287183" y="436685"/>
                  </a:lnTo>
                  <a:lnTo>
                    <a:pt x="1301203" y="479798"/>
                  </a:lnTo>
                  <a:lnTo>
                    <a:pt x="1312303" y="524147"/>
                  </a:lnTo>
                  <a:lnTo>
                    <a:pt x="1320370" y="569620"/>
                  </a:lnTo>
                  <a:lnTo>
                    <a:pt x="1325293" y="616105"/>
                  </a:lnTo>
                  <a:lnTo>
                    <a:pt x="1326959" y="663489"/>
                  </a:lnTo>
                  <a:lnTo>
                    <a:pt x="1325293" y="710871"/>
                  </a:lnTo>
                  <a:lnTo>
                    <a:pt x="1320370" y="757354"/>
                  </a:lnTo>
                  <a:lnTo>
                    <a:pt x="1312303" y="802826"/>
                  </a:lnTo>
                  <a:lnTo>
                    <a:pt x="1301203" y="847175"/>
                  </a:lnTo>
                  <a:lnTo>
                    <a:pt x="1287183" y="890287"/>
                  </a:lnTo>
                  <a:lnTo>
                    <a:pt x="1270355" y="932051"/>
                  </a:lnTo>
                  <a:lnTo>
                    <a:pt x="1250832" y="972355"/>
                  </a:lnTo>
                  <a:lnTo>
                    <a:pt x="1228725" y="1011086"/>
                  </a:lnTo>
                  <a:lnTo>
                    <a:pt x="1204147" y="1048132"/>
                  </a:lnTo>
                  <a:lnTo>
                    <a:pt x="1177211" y="1083380"/>
                  </a:lnTo>
                  <a:lnTo>
                    <a:pt x="1148028" y="1116719"/>
                  </a:lnTo>
                  <a:lnTo>
                    <a:pt x="1116711" y="1148036"/>
                  </a:lnTo>
                  <a:lnTo>
                    <a:pt x="1083372" y="1177219"/>
                  </a:lnTo>
                  <a:lnTo>
                    <a:pt x="1048124" y="1204155"/>
                  </a:lnTo>
                  <a:lnTo>
                    <a:pt x="1011078" y="1228733"/>
                  </a:lnTo>
                  <a:lnTo>
                    <a:pt x="972347" y="1250840"/>
                  </a:lnTo>
                  <a:lnTo>
                    <a:pt x="932043" y="1270363"/>
                  </a:lnTo>
                  <a:lnTo>
                    <a:pt x="890279" y="1287191"/>
                  </a:lnTo>
                  <a:lnTo>
                    <a:pt x="847167" y="1301211"/>
                  </a:lnTo>
                  <a:lnTo>
                    <a:pt x="802818" y="1312311"/>
                  </a:lnTo>
                  <a:lnTo>
                    <a:pt x="757346" y="1320379"/>
                  </a:lnTo>
                  <a:lnTo>
                    <a:pt x="710863" y="1325301"/>
                  </a:lnTo>
                  <a:lnTo>
                    <a:pt x="663480" y="1326967"/>
                  </a:lnTo>
                  <a:lnTo>
                    <a:pt x="616098" y="1325301"/>
                  </a:lnTo>
                  <a:lnTo>
                    <a:pt x="569614" y="1320379"/>
                  </a:lnTo>
                  <a:lnTo>
                    <a:pt x="524142" y="1312311"/>
                  </a:lnTo>
                  <a:lnTo>
                    <a:pt x="479794" y="1301211"/>
                  </a:lnTo>
                  <a:lnTo>
                    <a:pt x="436681" y="1287191"/>
                  </a:lnTo>
                  <a:lnTo>
                    <a:pt x="394917" y="1270363"/>
                  </a:lnTo>
                  <a:lnTo>
                    <a:pt x="354613" y="1250840"/>
                  </a:lnTo>
                  <a:lnTo>
                    <a:pt x="315882" y="1228733"/>
                  </a:lnTo>
                  <a:lnTo>
                    <a:pt x="278836" y="1204155"/>
                  </a:lnTo>
                  <a:lnTo>
                    <a:pt x="243588" y="1177219"/>
                  </a:lnTo>
                  <a:lnTo>
                    <a:pt x="210249" y="1148036"/>
                  </a:lnTo>
                  <a:lnTo>
                    <a:pt x="178932" y="1116719"/>
                  </a:lnTo>
                  <a:lnTo>
                    <a:pt x="149749" y="1083380"/>
                  </a:lnTo>
                  <a:lnTo>
                    <a:pt x="122812" y="1048132"/>
                  </a:lnTo>
                  <a:lnTo>
                    <a:pt x="98234" y="1011086"/>
                  </a:lnTo>
                  <a:lnTo>
                    <a:pt x="76127" y="972355"/>
                  </a:lnTo>
                  <a:lnTo>
                    <a:pt x="56604" y="932051"/>
                  </a:lnTo>
                  <a:lnTo>
                    <a:pt x="39776" y="890287"/>
                  </a:lnTo>
                  <a:lnTo>
                    <a:pt x="25756" y="847175"/>
                  </a:lnTo>
                  <a:lnTo>
                    <a:pt x="14656" y="802826"/>
                  </a:lnTo>
                  <a:lnTo>
                    <a:pt x="6588" y="757354"/>
                  </a:lnTo>
                  <a:lnTo>
                    <a:pt x="1665" y="710871"/>
                  </a:lnTo>
                  <a:lnTo>
                    <a:pt x="0" y="663489"/>
                  </a:lnTo>
                  <a:lnTo>
                    <a:pt x="1665" y="616105"/>
                  </a:lnTo>
                  <a:lnTo>
                    <a:pt x="6588" y="569620"/>
                  </a:lnTo>
                  <a:lnTo>
                    <a:pt x="14656" y="524147"/>
                  </a:lnTo>
                  <a:lnTo>
                    <a:pt x="25756" y="479798"/>
                  </a:lnTo>
                  <a:lnTo>
                    <a:pt x="39776" y="436685"/>
                  </a:lnTo>
                  <a:lnTo>
                    <a:pt x="56604" y="394920"/>
                  </a:lnTo>
                  <a:lnTo>
                    <a:pt x="76127" y="354615"/>
                  </a:lnTo>
                  <a:lnTo>
                    <a:pt x="98234" y="315884"/>
                  </a:lnTo>
                  <a:lnTo>
                    <a:pt x="122812" y="278837"/>
                  </a:lnTo>
                  <a:lnTo>
                    <a:pt x="149749" y="243588"/>
                  </a:lnTo>
                  <a:lnTo>
                    <a:pt x="178932" y="210249"/>
                  </a:lnTo>
                  <a:lnTo>
                    <a:pt x="210249" y="178932"/>
                  </a:lnTo>
                  <a:lnTo>
                    <a:pt x="243588" y="149749"/>
                  </a:lnTo>
                  <a:lnTo>
                    <a:pt x="278836" y="122812"/>
                  </a:lnTo>
                  <a:lnTo>
                    <a:pt x="315882" y="98234"/>
                  </a:lnTo>
                  <a:lnTo>
                    <a:pt x="354613" y="76127"/>
                  </a:lnTo>
                  <a:lnTo>
                    <a:pt x="394917" y="56604"/>
                  </a:lnTo>
                  <a:lnTo>
                    <a:pt x="436681" y="39776"/>
                  </a:lnTo>
                  <a:lnTo>
                    <a:pt x="479794" y="25756"/>
                  </a:lnTo>
                  <a:lnTo>
                    <a:pt x="524142" y="14656"/>
                  </a:lnTo>
                  <a:lnTo>
                    <a:pt x="569614" y="6588"/>
                  </a:lnTo>
                  <a:lnTo>
                    <a:pt x="616098" y="1665"/>
                  </a:lnTo>
                  <a:lnTo>
                    <a:pt x="663480" y="0"/>
                  </a:lnTo>
                  <a:close/>
                </a:path>
              </a:pathLst>
            </a:custGeom>
            <a:ln w="169425">
              <a:solidFill>
                <a:srgbClr val="CA424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14"/>
            <p:cNvSpPr txBox="1"/>
            <p:nvPr/>
          </p:nvSpPr>
          <p:spPr>
            <a:xfrm>
              <a:off x="942114" y="1018584"/>
              <a:ext cx="728980" cy="505667"/>
            </a:xfrm>
            <a:prstGeom prst="rect">
              <a:avLst/>
            </a:prstGeom>
          </p:spPr>
          <p:txBody>
            <a:bodyPr vert="horz" wrap="square" lIns="0" tIns="0" rIns="0" bIns="0" rtlCol="0">
              <a:spAutoFit/>
            </a:bodyPr>
            <a:lstStyle/>
            <a:p>
              <a:pPr marL="12700" algn="ctr">
                <a:lnSpc>
                  <a:spcPct val="100000"/>
                </a:lnSpc>
              </a:pPr>
              <a:r>
                <a:rPr sz="1200" b="1" spc="145" dirty="0">
                  <a:solidFill>
                    <a:srgbClr val="2356A7"/>
                  </a:solidFill>
                  <a:latin typeface="Calibri"/>
                  <a:cs typeface="Calibri"/>
                </a:rPr>
                <a:t>100%</a:t>
              </a:r>
              <a:endParaRPr sz="1200" dirty="0">
                <a:solidFill>
                  <a:srgbClr val="2356A7"/>
                </a:solidFill>
                <a:latin typeface="Calibri"/>
                <a:cs typeface="Calibri"/>
              </a:endParaRPr>
            </a:p>
            <a:p>
              <a:pPr marL="12700" algn="ctr">
                <a:lnSpc>
                  <a:spcPct val="100000"/>
                </a:lnSpc>
                <a:spcBef>
                  <a:spcPts val="30"/>
                </a:spcBef>
              </a:pPr>
              <a:r>
                <a:rPr sz="1200" b="1" spc="145" dirty="0">
                  <a:solidFill>
                    <a:srgbClr val="CA4244"/>
                  </a:solidFill>
                  <a:latin typeface="Calibri"/>
                  <a:cs typeface="Calibri"/>
                </a:rPr>
                <a:t>100%</a:t>
              </a:r>
              <a:endParaRPr sz="1200" dirty="0">
                <a:solidFill>
                  <a:srgbClr val="CA4244"/>
                </a:solidFill>
                <a:latin typeface="Calibri"/>
                <a:cs typeface="Calibri"/>
              </a:endParaRPr>
            </a:p>
          </p:txBody>
        </p:sp>
      </p:grp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4" y="5205892"/>
            <a:ext cx="1588214" cy="157987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365186" y="4257421"/>
            <a:ext cx="1019843" cy="11695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400" b="1" dirty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1400" b="1" dirty="0" smtClean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е менее</a:t>
            </a:r>
          </a:p>
          <a:p>
            <a:pPr algn="ctr"/>
            <a:r>
              <a:rPr lang="ru-RU" sz="2800" b="1" dirty="0" smtClean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10</a:t>
            </a:r>
            <a:r>
              <a:rPr lang="ru-RU" sz="2800" b="1" cap="none" spc="0" dirty="0" smtClean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0</a:t>
            </a:r>
          </a:p>
          <a:p>
            <a:pPr algn="ctr"/>
            <a:r>
              <a:rPr lang="ru-RU" sz="1400" b="1" dirty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н</a:t>
            </a:r>
            <a:r>
              <a:rPr lang="ru-RU" sz="1400" b="1" dirty="0" smtClean="0">
                <a:ln w="22225">
                  <a:solidFill>
                    <a:srgbClr val="CA4244"/>
                  </a:solidFill>
                  <a:prstDash val="solid"/>
                </a:ln>
                <a:solidFill>
                  <a:srgbClr val="CA4244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овых мест</a:t>
            </a:r>
            <a:endParaRPr lang="ru-RU" sz="1400" b="1" cap="none" spc="0" dirty="0" smtClean="0">
              <a:ln w="22225">
                <a:solidFill>
                  <a:srgbClr val="CA4244"/>
                </a:solidFill>
                <a:prstDash val="solid"/>
              </a:ln>
              <a:solidFill>
                <a:srgbClr val="CA4244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1026" name="Picture 2" descr="D:\Максименко\Публичная декларация\ФОТО\+Depositphotos_3096605_original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355" y="3377069"/>
            <a:ext cx="2833884" cy="34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64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4177" y="539501"/>
            <a:ext cx="6041072" cy="194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400" dirty="0">
                <a:ea typeface="Calibri"/>
                <a:cs typeface="Times New Roman"/>
              </a:rPr>
              <a:t>Увеличение количества общеобразовательных организаций, отвечающих современным требованиям в соответствии с федеральными государственными образовательными </a:t>
            </a:r>
            <a:r>
              <a:rPr lang="ru-RU" sz="1400" dirty="0" smtClean="0">
                <a:ea typeface="Calibri"/>
                <a:cs typeface="Times New Roman"/>
              </a:rPr>
              <a:t>стандартами.</a:t>
            </a:r>
            <a:endParaRPr lang="ru-RU" sz="1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Развитие региональной системы оценки качества образования.</a:t>
            </a:r>
          </a:p>
          <a:p>
            <a:pPr marL="342900" lvl="0" indent="-342900"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400" dirty="0" smtClean="0">
                <a:latin typeface="Calibri"/>
                <a:ea typeface="Calibri"/>
                <a:cs typeface="Times New Roman"/>
              </a:rPr>
              <a:t>Увеличение доли обучающихся, занимающихся физкультурой и спортом во внеурочное время.</a:t>
            </a:r>
            <a:r>
              <a:rPr lang="ru-RU" sz="1400" dirty="0"/>
              <a:t> </a:t>
            </a:r>
            <a:endParaRPr lang="ru-RU" sz="1400" dirty="0" smtClean="0"/>
          </a:p>
          <a:p>
            <a:pPr marL="342900" indent="-342900">
              <a:spcAft>
                <a:spcPts val="100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400" dirty="0" smtClean="0"/>
              <a:t>Развитие </a:t>
            </a:r>
            <a:r>
              <a:rPr lang="ru-RU" sz="1400" dirty="0"/>
              <a:t>кадрового ресурса региональной системы </a:t>
            </a:r>
            <a:r>
              <a:rPr lang="ru-RU" sz="1400" dirty="0" smtClean="0"/>
              <a:t>образования.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100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endParaRPr lang="ru-RU" sz="1400" dirty="0">
              <a:latin typeface="Calibri"/>
              <a:ea typeface="Calibri"/>
              <a:cs typeface="Times New Roman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281381" y="-27384"/>
            <a:ext cx="2884907" cy="6885384"/>
            <a:chOff x="6281381" y="-27384"/>
            <a:chExt cx="2884907" cy="6885384"/>
          </a:xfrm>
        </p:grpSpPr>
        <p:grpSp>
          <p:nvGrpSpPr>
            <p:cNvPr id="22" name="Группа 21"/>
            <p:cNvGrpSpPr/>
            <p:nvPr/>
          </p:nvGrpSpPr>
          <p:grpSpPr>
            <a:xfrm>
              <a:off x="6281381" y="-27384"/>
              <a:ext cx="2884907" cy="6885384"/>
              <a:chOff x="6281381" y="-27384"/>
              <a:chExt cx="2884907" cy="6885384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6281381" y="646237"/>
                <a:ext cx="2884907" cy="206210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2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3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ОБЩЕЕ ОБРАЗОВАНИЕ</a:t>
                </a:r>
              </a:p>
              <a:p>
                <a:pPr algn="ctr"/>
                <a:endParaRPr lang="ru-RU" sz="3200" b="1" dirty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23" name="Группа 22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24" name="Группа 23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26" name="Прямоугольник 25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7" name="TextBox 26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8" name="Прямая соединительная линия 27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5" name="Прямая соединительная линия 24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8" name="TextBox 17"/>
          <p:cNvSpPr txBox="1"/>
          <p:nvPr/>
        </p:nvSpPr>
        <p:spPr>
          <a:xfrm>
            <a:off x="218143" y="38450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2152456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42318290"/>
              </p:ext>
            </p:extLst>
          </p:nvPr>
        </p:nvGraphicFramePr>
        <p:xfrm>
          <a:off x="179512" y="2555968"/>
          <a:ext cx="6041072" cy="43161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50" name="Picture 2" descr="D:\Максименко\Публичная декларация\ФОТО\lori-0000465321-bigwww8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355" y="3397728"/>
            <a:ext cx="2827632" cy="3480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6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81381" y="-27384"/>
            <a:ext cx="2884907" cy="6885384"/>
            <a:chOff x="6281381" y="-27384"/>
            <a:chExt cx="2884907" cy="6885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281381" y="-27384"/>
              <a:ext cx="2884907" cy="6885384"/>
              <a:chOff x="6281381" y="-27384"/>
              <a:chExt cx="2884907" cy="688538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281381" y="697920"/>
                <a:ext cx="2884907" cy="1731243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24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24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ДОПОЛНИТЕЛЬНОЕ ОБРАЗОВАНИЕ ДЕТЕЙ</a:t>
                </a:r>
              </a:p>
              <a:p>
                <a:pPr algn="ctr"/>
                <a:endParaRPr lang="ru-RU" sz="1050" dirty="0" smtClean="0">
                  <a:solidFill>
                    <a:srgbClr val="D92426"/>
                  </a:solidFill>
                </a:endParaRP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3" name="TextBox 22"/>
          <p:cNvSpPr txBox="1"/>
          <p:nvPr/>
        </p:nvSpPr>
        <p:spPr>
          <a:xfrm>
            <a:off x="261268" y="594198"/>
            <a:ext cx="6041072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600" dirty="0">
                <a:ea typeface="Calibri"/>
                <a:cs typeface="Times New Roman"/>
              </a:rPr>
              <a:t>Доступность </a:t>
            </a:r>
            <a:r>
              <a:rPr lang="ru-RU" sz="1600" dirty="0" smtClean="0">
                <a:ea typeface="Calibri"/>
                <a:cs typeface="Times New Roman"/>
              </a:rPr>
              <a:t>дополнительного образования для детей в возрасте от </a:t>
            </a:r>
            <a:r>
              <a:rPr lang="ru-RU" sz="1600" dirty="0">
                <a:ea typeface="Calibri"/>
                <a:cs typeface="Times New Roman"/>
              </a:rPr>
              <a:t>5 до 18 </a:t>
            </a:r>
            <a:r>
              <a:rPr lang="ru-RU" sz="1600" dirty="0" smtClean="0">
                <a:ea typeface="Calibri"/>
                <a:cs typeface="Times New Roman"/>
              </a:rPr>
              <a:t>лет.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600" dirty="0" smtClean="0">
                <a:ea typeface="Calibri"/>
                <a:cs typeface="Times New Roman"/>
              </a:rPr>
              <a:t>Развитие </a:t>
            </a:r>
            <a:r>
              <a:rPr lang="ru-RU" sz="1600" dirty="0">
                <a:ea typeface="Calibri"/>
                <a:cs typeface="Times New Roman"/>
              </a:rPr>
              <a:t>технической и естественнонаучной направленности дополнительного </a:t>
            </a:r>
            <a:r>
              <a:rPr lang="ru-RU" sz="1600" dirty="0" smtClean="0">
                <a:ea typeface="Calibri"/>
                <a:cs typeface="Times New Roman"/>
              </a:rPr>
              <a:t>образования.</a:t>
            </a:r>
            <a:endParaRPr lang="ru-RU" sz="1600" dirty="0">
              <a:ea typeface="Calibri"/>
              <a:cs typeface="Times New Roman"/>
            </a:endParaRPr>
          </a:p>
          <a:p>
            <a:pPr marL="342900" lvl="0" indent="-342900">
              <a:lnSpc>
                <a:spcPct val="115000"/>
              </a:lnSpc>
              <a:spcAft>
                <a:spcPts val="0"/>
              </a:spcAft>
              <a:buClr>
                <a:srgbClr val="013691"/>
              </a:buClr>
              <a:buSzPct val="75000"/>
              <a:buFont typeface="Wingdings" panose="05000000000000000000" pitchFamily="2" charset="2"/>
              <a:buChar char="!"/>
            </a:pPr>
            <a:r>
              <a:rPr lang="ru-RU" sz="1600" dirty="0" smtClean="0">
                <a:ea typeface="Calibri"/>
                <a:cs typeface="Times New Roman"/>
              </a:rPr>
              <a:t>Развитие системы выявления и поддержки молодых талантов.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18143" y="38450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6939" y="2401724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6939" y="3175563"/>
            <a:ext cx="1158569" cy="1129605"/>
          </a:xfrm>
          <a:prstGeom prst="rect">
            <a:avLst/>
          </a:prstGeom>
        </p:spPr>
      </p:pic>
      <p:sp>
        <p:nvSpPr>
          <p:cNvPr id="49" name="object 14"/>
          <p:cNvSpPr txBox="1"/>
          <p:nvPr/>
        </p:nvSpPr>
        <p:spPr>
          <a:xfrm>
            <a:off x="539552" y="3573016"/>
            <a:ext cx="623368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145" dirty="0" smtClean="0">
                <a:solidFill>
                  <a:srgbClr val="2356A7"/>
                </a:solidFill>
                <a:latin typeface="Calibri"/>
                <a:cs typeface="Calibri"/>
              </a:rPr>
              <a:t>75 </a:t>
            </a:r>
            <a:r>
              <a:rPr b="1" spc="145" dirty="0" smtClean="0">
                <a:solidFill>
                  <a:srgbClr val="2356A7"/>
                </a:solidFill>
                <a:latin typeface="Calibri"/>
                <a:cs typeface="Calibri"/>
              </a:rPr>
              <a:t>%</a:t>
            </a:r>
            <a:endParaRPr dirty="0">
              <a:solidFill>
                <a:srgbClr val="2356A7"/>
              </a:solidFill>
              <a:latin typeface="Calibri"/>
              <a:cs typeface="Calibri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547663" y="3020123"/>
            <a:ext cx="4464497" cy="1561005"/>
          </a:xfrm>
          <a:prstGeom prst="rect">
            <a:avLst/>
          </a:prstGeom>
          <a:noFill/>
          <a:ln w="22225" cmpd="dbl">
            <a:solidFill>
              <a:srgbClr val="01369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 smtClean="0">
                <a:solidFill>
                  <a:srgbClr val="2356A7"/>
                </a:solidFill>
                <a:latin typeface="Calibri"/>
                <a:ea typeface="Calibri"/>
                <a:cs typeface="Times New Roman"/>
                <a:sym typeface="Wingdings 2" panose="05020102010507070707" pitchFamily="18" charset="2"/>
              </a:rPr>
              <a:t></a:t>
            </a:r>
            <a:r>
              <a:rPr lang="ru-RU" b="1" dirty="0" smtClean="0">
                <a:solidFill>
                  <a:srgbClr val="013691"/>
                </a:solidFill>
                <a:latin typeface="Calibri"/>
                <a:ea typeface="Calibri"/>
                <a:cs typeface="Times New Roman"/>
                <a:sym typeface="Wingdings 2" panose="05020102010507070707" pitchFamily="18" charset="2"/>
              </a:rPr>
              <a:t> </a:t>
            </a:r>
            <a:r>
              <a:rPr lang="ru-RU" b="1" dirty="0">
                <a:latin typeface="Calibri"/>
                <a:ea typeface="Calibri"/>
                <a:cs typeface="Times New Roman"/>
              </a:rPr>
              <a:t>Доля детей, охваченных образовательным программами дополнительного образования детей, в общей численности детей и молодежи </a:t>
            </a:r>
            <a:r>
              <a:rPr lang="ru-RU" b="1" dirty="0" smtClean="0">
                <a:latin typeface="Calibri"/>
                <a:ea typeface="Calibri"/>
                <a:cs typeface="Times New Roman"/>
              </a:rPr>
              <a:t>               5 </a:t>
            </a:r>
            <a:r>
              <a:rPr lang="ru-RU" b="1" dirty="0">
                <a:latin typeface="Calibri"/>
                <a:ea typeface="Calibri"/>
                <a:cs typeface="Times New Roman"/>
              </a:rPr>
              <a:t>- 18 лет </a:t>
            </a:r>
          </a:p>
        </p:txBody>
      </p:sp>
      <p:pic>
        <p:nvPicPr>
          <p:cNvPr id="55" name="Рисунок 5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-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89" y="4420671"/>
            <a:ext cx="1149219" cy="1149219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6" cstate="print">
            <a:duotone>
              <a:prstClr val="black"/>
              <a:srgbClr val="D92426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86" y="5685394"/>
            <a:ext cx="1148320" cy="1152000"/>
          </a:xfrm>
          <a:prstGeom prst="rect">
            <a:avLst/>
          </a:prstGeom>
        </p:spPr>
      </p:pic>
      <p:sp>
        <p:nvSpPr>
          <p:cNvPr id="57" name="TextBox 56"/>
          <p:cNvSpPr txBox="1"/>
          <p:nvPr/>
        </p:nvSpPr>
        <p:spPr>
          <a:xfrm>
            <a:off x="1547661" y="4800932"/>
            <a:ext cx="2376267" cy="685059"/>
          </a:xfrm>
          <a:prstGeom prst="rect">
            <a:avLst/>
          </a:prstGeom>
          <a:noFill/>
          <a:ln w="22225" cmpd="dbl">
            <a:solidFill>
              <a:srgbClr val="01369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ea typeface="Calibri"/>
                <a:cs typeface="Times New Roman"/>
              </a:rPr>
              <a:t>Создание </a:t>
            </a:r>
            <a:endParaRPr lang="ru-RU" b="1" dirty="0" smtClean="0">
              <a:ea typeface="Calibri"/>
              <a:cs typeface="Times New Roman"/>
            </a:endParaRPr>
          </a:p>
          <a:p>
            <a:pPr>
              <a:lnSpc>
                <a:spcPct val="107000"/>
              </a:lnSpc>
            </a:pPr>
            <a:r>
              <a:rPr lang="ru-RU" b="1" dirty="0" smtClean="0">
                <a:ea typeface="Calibri"/>
                <a:cs typeface="Times New Roman"/>
              </a:rPr>
              <a:t>детского технопарка</a:t>
            </a:r>
            <a:endParaRPr lang="ru-RU" b="1" dirty="0">
              <a:solidFill>
                <a:srgbClr val="CA4244"/>
              </a:solidFill>
              <a:ea typeface="Calibri"/>
              <a:cs typeface="Times New Roman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547661" y="5877272"/>
            <a:ext cx="4464497" cy="685059"/>
          </a:xfrm>
          <a:prstGeom prst="rect">
            <a:avLst/>
          </a:prstGeom>
          <a:noFill/>
          <a:ln w="22225" cmpd="dbl">
            <a:solidFill>
              <a:srgbClr val="013691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ru-RU" b="1" dirty="0">
                <a:ea typeface="Calibri"/>
                <a:cs typeface="Times New Roman"/>
              </a:rPr>
              <a:t>Проведение краевого фестиваля по </a:t>
            </a:r>
            <a:r>
              <a:rPr lang="ru-RU" b="1" dirty="0" smtClean="0">
                <a:ea typeface="Calibri"/>
                <a:cs typeface="Times New Roman"/>
              </a:rPr>
              <a:t>робототехнике</a:t>
            </a:r>
            <a:endParaRPr lang="ru-RU" b="1" dirty="0">
              <a:solidFill>
                <a:srgbClr val="CA4244"/>
              </a:solidFill>
              <a:ea typeface="Calibri"/>
              <a:cs typeface="Times New Roman"/>
            </a:endParaRPr>
          </a:p>
        </p:txBody>
      </p:sp>
      <p:pic>
        <p:nvPicPr>
          <p:cNvPr id="3074" name="Picture 2" descr="D:\Максименко\Публичная декларация\ФОТО\294fce0ed5916f3ed89e525d07068a4a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355" y="3377069"/>
            <a:ext cx="2829617" cy="348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72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6272780" y="-27384"/>
            <a:ext cx="2893508" cy="6885384"/>
            <a:chOff x="6272780" y="-27384"/>
            <a:chExt cx="2893508" cy="6885384"/>
          </a:xfrm>
        </p:grpSpPr>
        <p:grpSp>
          <p:nvGrpSpPr>
            <p:cNvPr id="11" name="Группа 10"/>
            <p:cNvGrpSpPr/>
            <p:nvPr/>
          </p:nvGrpSpPr>
          <p:grpSpPr>
            <a:xfrm>
              <a:off x="6272780" y="-27384"/>
              <a:ext cx="2893508" cy="6885384"/>
              <a:chOff x="6272780" y="-27384"/>
              <a:chExt cx="2893508" cy="6885384"/>
            </a:xfrm>
          </p:grpSpPr>
          <p:sp>
            <p:nvSpPr>
              <p:cNvPr id="18" name="Прямоугольник 17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9" name="Прямоугольник 18"/>
              <p:cNvSpPr/>
              <p:nvPr/>
            </p:nvSpPr>
            <p:spPr>
              <a:xfrm>
                <a:off x="6272780" y="787339"/>
                <a:ext cx="2884907" cy="138499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20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20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СРЕДНЕЕ </a:t>
                </a:r>
                <a:r>
                  <a:rPr lang="ru-RU" sz="2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ПРОФЕССИОНАЛЬНОЕ ОБРАЗОВАНИЕ</a:t>
                </a:r>
              </a:p>
            </p:txBody>
          </p:sp>
          <p:pic>
            <p:nvPicPr>
              <p:cNvPr id="20" name="Рисунок 19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12" name="Группа 11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13" name="Группа 12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5" name="Прямоугольник 14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" name="TextBox 15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7" name="Прямая соединительная линия 16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"/>
          <p:cNvSpPr/>
          <p:nvPr/>
        </p:nvSpPr>
        <p:spPr>
          <a:xfrm>
            <a:off x="290666" y="476672"/>
            <a:ext cx="5793501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2356A7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300" dirty="0" smtClean="0"/>
              <a:t>Повышение конкурентоспособности рабочих профессий</a:t>
            </a:r>
          </a:p>
          <a:p>
            <a:pPr marL="285750" indent="-285750">
              <a:buClr>
                <a:srgbClr val="2356A7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300" dirty="0" smtClean="0"/>
              <a:t>Подготовка к 2020 году в 50% профессиональных образовательных организаций рабочих по профессиям ТОП-50 на уровне международных требований</a:t>
            </a:r>
          </a:p>
          <a:p>
            <a:pPr marL="285750" indent="-285750">
              <a:buClr>
                <a:srgbClr val="2356A7"/>
              </a:buClr>
              <a:buSzPct val="75000"/>
              <a:buFont typeface="Wingdings" panose="05000000000000000000" pitchFamily="2" charset="2"/>
              <a:buChar char=""/>
            </a:pPr>
            <a:r>
              <a:rPr lang="ru-RU" sz="1300" dirty="0" smtClean="0"/>
              <a:t>Создание условий для обеспечения доступности среднего профессионального образования для лиц с ограниченными возможностями здоровья и инвалидов.</a:t>
            </a:r>
            <a:endParaRPr lang="ru-RU" sz="13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562684" y="3213089"/>
            <a:ext cx="1750195" cy="697850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9196985"/>
              </p:ext>
            </p:extLst>
          </p:nvPr>
        </p:nvGraphicFramePr>
        <p:xfrm>
          <a:off x="631257" y="2600108"/>
          <a:ext cx="5641523" cy="33865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641523"/>
              </a:tblGrid>
              <a:tr h="6128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 Участие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в </a:t>
                      </a:r>
                      <a:r>
                        <a:rPr kumimoji="0" lang="ru-RU" sz="13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 отборочных соревнованиях на право участия в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Финале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V Национального чемпионата «Молодые профессионалы»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ru-RU" sz="1300" b="0" dirty="0" err="1" smtClean="0">
                          <a:solidFill>
                            <a:schemeClr val="tx1"/>
                          </a:solidFill>
                          <a:effectLst/>
                        </a:rPr>
                        <a:t>Ворлдскиллс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Россия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r>
                        <a:rPr lang="ru-RU" sz="1300" b="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ru-RU" sz="1300" b="1" dirty="0" smtClean="0">
                          <a:solidFill>
                            <a:srgbClr val="CA4244"/>
                          </a:solidFill>
                          <a:effectLst/>
                        </a:rPr>
                        <a:t>по 5 компетенциям</a:t>
                      </a:r>
                      <a:endParaRPr lang="ru-RU" sz="1300" b="1" dirty="0">
                        <a:solidFill>
                          <a:srgbClr val="CA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78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smtClean="0">
                          <a:solidFill>
                            <a:schemeClr val="tx1"/>
                          </a:solidFill>
                          <a:effectLst/>
                        </a:rPr>
                        <a:t>Создание </a:t>
                      </a:r>
                      <a:r>
                        <a:rPr lang="ru-RU" sz="1300" b="0" dirty="0" smtClean="0">
                          <a:solidFill>
                            <a:srgbClr val="FF0000"/>
                          </a:solidFill>
                          <a:effectLst/>
                        </a:rPr>
                        <a:t>1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 специализированного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центра компетенций, аккредитованного по стандартам «</a:t>
                      </a:r>
                      <a:r>
                        <a:rPr lang="ru-RU" sz="1300" b="0" dirty="0" err="1">
                          <a:solidFill>
                            <a:schemeClr val="tx1"/>
                          </a:solidFill>
                          <a:effectLst/>
                        </a:rPr>
                        <a:t>Ворлдскиллс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».</a:t>
                      </a:r>
                      <a:endParaRPr lang="ru-RU" sz="1300" b="1" dirty="0">
                        <a:solidFill>
                          <a:srgbClr val="CA4244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30190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Увеличение доли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профессиональных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организаций, </a:t>
                      </a:r>
                      <a:r>
                        <a:rPr lang="ru-RU" sz="1300" b="0" dirty="0">
                          <a:solidFill>
                            <a:schemeClr val="tx1"/>
                          </a:solidFill>
                          <a:effectLst/>
                        </a:rPr>
                        <a:t>в которых осуществляется подготовка кадров по профессиям ТОП – 50 в общем количестве профессиональных 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организаций до</a:t>
                      </a:r>
                      <a:r>
                        <a:rPr lang="ru-RU" sz="1300" b="1" dirty="0" smtClean="0">
                          <a:solidFill>
                            <a:srgbClr val="CA4244"/>
                          </a:solidFill>
                          <a:effectLst/>
                        </a:rPr>
                        <a:t> 35 %</a:t>
                      </a:r>
                      <a:r>
                        <a:rPr lang="ru-RU" sz="1300" b="1" baseline="0" dirty="0" smtClean="0">
                          <a:solidFill>
                            <a:srgbClr val="CA4244"/>
                          </a:solidFill>
                          <a:effectLst/>
                        </a:rPr>
                        <a:t> </a:t>
                      </a:r>
                      <a:endParaRPr lang="ru-RU" sz="1300" b="1" dirty="0" smtClean="0">
                        <a:solidFill>
                          <a:srgbClr val="CA4244"/>
                        </a:solidFill>
                        <a:effectLst/>
                      </a:endParaRPr>
                    </a:p>
                  </a:txBody>
                  <a:tcPr marL="50410" marR="50410" marT="0" marB="0">
                    <a:lnL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Внедрение демонстрационного экзамена при проведении государственной итоговой аттестации.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35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300" b="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effectLst/>
                        </a:rPr>
                        <a:t>Создание базовой профессиональной образовательной организации, обеспечивающей поддержку региональной системы инклюзивного профессионального образования инвалидов.</a:t>
                      </a:r>
                      <a:endParaRPr lang="ru-RU" sz="13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10" marR="50410" marT="0" marB="0">
                    <a:lnL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Dot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ysDash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218143" y="38450"/>
            <a:ext cx="3006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КЛЮЧЕВЫЕ ЦЕЛИ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7399" y="2060848"/>
            <a:ext cx="4054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350355" y="3377068"/>
            <a:ext cx="2815933" cy="3480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870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08635" y="558840"/>
            <a:ext cx="6032156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Aft>
                <a:spcPts val="0"/>
              </a:spcAft>
              <a:buClr>
                <a:srgbClr val="013691"/>
              </a:buClr>
              <a:buSzPct val="85000"/>
              <a:buFont typeface="Wingdings" panose="05000000000000000000" pitchFamily="2" charset="2"/>
              <a:buChar char="!"/>
            </a:pPr>
            <a:r>
              <a:rPr lang="ru-RU" sz="1500" dirty="0" smtClean="0">
                <a:ea typeface="Calibri"/>
                <a:cs typeface="Times New Roman"/>
              </a:rPr>
              <a:t>Доведение заработной платы  </a:t>
            </a:r>
            <a:r>
              <a:rPr lang="ru-RU" sz="1500" dirty="0">
                <a:ea typeface="Calibri"/>
                <a:cs typeface="Times New Roman"/>
              </a:rPr>
              <a:t>педагогических работников учреждений дошкольного образования в 2017 году </a:t>
            </a:r>
            <a:r>
              <a:rPr lang="ru-RU" sz="1500" dirty="0" smtClean="0">
                <a:ea typeface="Calibri"/>
                <a:cs typeface="Times New Roman"/>
              </a:rPr>
              <a:t>до 100% </a:t>
            </a:r>
            <a:r>
              <a:rPr lang="ru-RU" sz="1500" dirty="0">
                <a:ea typeface="Calibri"/>
                <a:cs typeface="Times New Roman"/>
              </a:rPr>
              <a:t>уровня заработной платы в сфере общего образования в Камчатском </a:t>
            </a:r>
            <a:r>
              <a:rPr lang="ru-RU" sz="1500" dirty="0" smtClean="0">
                <a:ea typeface="Calibri"/>
                <a:cs typeface="Times New Roman"/>
              </a:rPr>
              <a:t>крае.</a:t>
            </a:r>
          </a:p>
          <a:p>
            <a:pPr marL="342900" lvl="0" indent="-342900" algn="just">
              <a:spcAft>
                <a:spcPts val="0"/>
              </a:spcAft>
              <a:buClr>
                <a:srgbClr val="013691"/>
              </a:buClr>
              <a:buSzPct val="85000"/>
              <a:buFont typeface="Wingdings" panose="05000000000000000000" pitchFamily="2" charset="2"/>
              <a:buChar char="!"/>
            </a:pPr>
            <a:r>
              <a:rPr lang="ru-RU" sz="1500" dirty="0" smtClean="0">
                <a:ea typeface="Calibri"/>
                <a:cs typeface="Times New Roman"/>
              </a:rPr>
              <a:t>Доведение заработной платы  </a:t>
            </a:r>
            <a:r>
              <a:rPr lang="ru-RU" sz="1500" dirty="0">
                <a:ea typeface="Calibri"/>
                <a:cs typeface="Times New Roman"/>
              </a:rPr>
              <a:t>педагогических работников организаций дополнительного образования в 2017 году </a:t>
            </a:r>
            <a:r>
              <a:rPr lang="ru-RU" sz="1500" dirty="0" smtClean="0">
                <a:ea typeface="Calibri"/>
                <a:cs typeface="Times New Roman"/>
              </a:rPr>
              <a:t>до 100% уровня </a:t>
            </a:r>
            <a:r>
              <a:rPr lang="ru-RU" sz="1500" dirty="0">
                <a:ea typeface="Calibri"/>
                <a:cs typeface="Times New Roman"/>
              </a:rPr>
              <a:t>заработной платы учителей в Камчатском </a:t>
            </a:r>
            <a:r>
              <a:rPr lang="ru-RU" sz="1500" dirty="0" smtClean="0">
                <a:ea typeface="Calibri"/>
                <a:cs typeface="Times New Roman"/>
              </a:rPr>
              <a:t>крае.</a:t>
            </a:r>
          </a:p>
          <a:p>
            <a:pPr marL="342900" lvl="0" indent="-342900" algn="just">
              <a:spcAft>
                <a:spcPts val="0"/>
              </a:spcAft>
              <a:buClr>
                <a:srgbClr val="013691"/>
              </a:buClr>
              <a:buSzPct val="85000"/>
              <a:buFont typeface="Wingdings" panose="05000000000000000000" pitchFamily="2" charset="2"/>
              <a:buChar char="!"/>
            </a:pPr>
            <a:r>
              <a:rPr lang="ru-RU" sz="1500" dirty="0" smtClean="0">
                <a:ea typeface="Calibri"/>
                <a:cs typeface="Times New Roman"/>
              </a:rPr>
              <a:t>Сохранение заработной платы </a:t>
            </a:r>
            <a:r>
              <a:rPr lang="ru-RU" sz="1500" dirty="0">
                <a:ea typeface="Calibri"/>
                <a:cs typeface="Times New Roman"/>
              </a:rPr>
              <a:t>педагогических работников в организациях общего образования, преподавателей и мастеров производственного обучения в </a:t>
            </a:r>
            <a:r>
              <a:rPr lang="ru-RU" sz="1500" dirty="0" smtClean="0">
                <a:ea typeface="Calibri"/>
                <a:cs typeface="Times New Roman"/>
              </a:rPr>
              <a:t>профессиональных образовательных организациях в </a:t>
            </a:r>
            <a:r>
              <a:rPr lang="ru-RU" sz="1500" dirty="0">
                <a:ea typeface="Calibri"/>
                <a:cs typeface="Times New Roman"/>
              </a:rPr>
              <a:t>2017 году </a:t>
            </a:r>
            <a:r>
              <a:rPr lang="ru-RU" sz="1500" dirty="0" smtClean="0">
                <a:ea typeface="Calibri"/>
                <a:cs typeface="Times New Roman"/>
              </a:rPr>
              <a:t> (не </a:t>
            </a:r>
            <a:r>
              <a:rPr lang="ru-RU" sz="1500" dirty="0">
                <a:ea typeface="Calibri"/>
                <a:cs typeface="Times New Roman"/>
              </a:rPr>
              <a:t>ниже </a:t>
            </a:r>
            <a:r>
              <a:rPr lang="ru-RU" sz="1500" dirty="0" smtClean="0">
                <a:ea typeface="Calibri"/>
                <a:cs typeface="Times New Roman"/>
              </a:rPr>
              <a:t>уровня, достигнутого в </a:t>
            </a:r>
            <a:r>
              <a:rPr lang="ru-RU" sz="1500" smtClean="0">
                <a:ea typeface="Calibri"/>
                <a:cs typeface="Times New Roman"/>
              </a:rPr>
              <a:t>2016 году)</a:t>
            </a:r>
            <a:endParaRPr lang="ru-RU" sz="1500" dirty="0">
              <a:ea typeface="Calibri"/>
              <a:cs typeface="Times New Roman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3453" y="3284860"/>
            <a:ext cx="58707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CA4244"/>
                </a:solidFill>
                <a:latin typeface="Calibri"/>
                <a:ea typeface="Calibri"/>
                <a:cs typeface="Times New Roman"/>
              </a:rPr>
              <a:t>Динамика роста заработной платы </a:t>
            </a:r>
            <a:r>
              <a:rPr lang="ru-RU" sz="1400" b="1" dirty="0">
                <a:solidFill>
                  <a:srgbClr val="CA4244"/>
                </a:solidFill>
                <a:latin typeface="Calibri"/>
                <a:ea typeface="Calibri"/>
                <a:cs typeface="Times New Roman"/>
              </a:rPr>
              <a:t>педагогических работников, </a:t>
            </a:r>
            <a:r>
              <a:rPr lang="ru-RU" sz="1400" b="1" dirty="0" err="1">
                <a:solidFill>
                  <a:srgbClr val="CA4244"/>
                </a:solidFill>
                <a:latin typeface="Calibri"/>
                <a:ea typeface="Calibri"/>
                <a:cs typeface="Times New Roman"/>
              </a:rPr>
              <a:t>тыс.руб</a:t>
            </a:r>
            <a:r>
              <a:rPr lang="ru-RU" sz="1400" b="1" dirty="0">
                <a:solidFill>
                  <a:srgbClr val="CA4244"/>
                </a:solidFill>
                <a:latin typeface="Calibri"/>
                <a:ea typeface="Calibri"/>
                <a:cs typeface="Times New Roman"/>
              </a:rPr>
              <a:t>.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6248609" y="-27384"/>
            <a:ext cx="2917679" cy="6885384"/>
            <a:chOff x="6248609" y="-27384"/>
            <a:chExt cx="2917679" cy="6885384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6248609" y="-27384"/>
              <a:ext cx="2917679" cy="6885384"/>
              <a:chOff x="6248609" y="-27384"/>
              <a:chExt cx="2917679" cy="6885384"/>
            </a:xfrm>
          </p:grpSpPr>
          <p:sp>
            <p:nvSpPr>
              <p:cNvPr id="20" name="Прямоугольник 19"/>
              <p:cNvSpPr/>
              <p:nvPr/>
            </p:nvSpPr>
            <p:spPr>
              <a:xfrm>
                <a:off x="6339169" y="-27384"/>
                <a:ext cx="2827119" cy="6885384"/>
              </a:xfrm>
              <a:prstGeom prst="rect">
                <a:avLst/>
              </a:prstGeom>
              <a:noFill/>
              <a:ln w="12700">
                <a:solidFill>
                  <a:srgbClr val="2356A7"/>
                </a:solidFill>
              </a:ln>
              <a:effectLst/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6248609" y="651173"/>
                <a:ext cx="2884907" cy="156966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endParaRPr lang="ru-RU" sz="3200" b="1" dirty="0" smtClean="0">
                  <a:ln w="22225">
                    <a:solidFill>
                      <a:srgbClr val="D92426"/>
                    </a:solidFill>
                    <a:prstDash val="solid"/>
                  </a:ln>
                  <a:solidFill>
                    <a:srgbClr val="D9242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  <a:p>
                <a:pPr algn="ctr"/>
                <a:r>
                  <a:rPr lang="ru-RU" sz="3200" b="1" dirty="0" smtClean="0">
                    <a:ln w="22225">
                      <a:solidFill>
                        <a:srgbClr val="D92426"/>
                      </a:solidFill>
                      <a:prstDash val="solid"/>
                    </a:ln>
                    <a:solidFill>
                      <a:srgbClr val="D92426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ЗАРАБОТНАЯ ПЛАТА</a:t>
                </a:r>
              </a:p>
            </p:txBody>
          </p:sp>
          <p:pic>
            <p:nvPicPr>
              <p:cNvPr id="22" name="Рисунок 21"/>
              <p:cNvPicPr>
                <a:picLocks noChangeAspect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26654" y="44624"/>
                <a:ext cx="594362" cy="74271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</p:spPr>
          </p:pic>
        </p:grpSp>
        <p:grpSp>
          <p:nvGrpSpPr>
            <p:cNvPr id="14" name="Группа 13"/>
            <p:cNvGrpSpPr/>
            <p:nvPr/>
          </p:nvGrpSpPr>
          <p:grpSpPr>
            <a:xfrm>
              <a:off x="6350355" y="2555968"/>
              <a:ext cx="2815933" cy="841760"/>
              <a:chOff x="6350355" y="2555968"/>
              <a:chExt cx="2815933" cy="841760"/>
            </a:xfrm>
          </p:grpSpPr>
          <p:grpSp>
            <p:nvGrpSpPr>
              <p:cNvPr id="15" name="Группа 14"/>
              <p:cNvGrpSpPr/>
              <p:nvPr/>
            </p:nvGrpSpPr>
            <p:grpSpPr>
              <a:xfrm>
                <a:off x="6350355" y="2555968"/>
                <a:ext cx="2815933" cy="841760"/>
                <a:chOff x="6350355" y="2555968"/>
                <a:chExt cx="2815933" cy="841760"/>
              </a:xfrm>
            </p:grpSpPr>
            <p:sp>
              <p:nvSpPr>
                <p:cNvPr id="17" name="Прямоугольник 16"/>
                <p:cNvSpPr/>
                <p:nvPr/>
              </p:nvSpPr>
              <p:spPr>
                <a:xfrm>
                  <a:off x="6350355" y="2555968"/>
                  <a:ext cx="2815933" cy="841760"/>
                </a:xfrm>
                <a:prstGeom prst="rect">
                  <a:avLst/>
                </a:prstGeom>
                <a:solidFill>
                  <a:srgbClr val="2356A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350355" y="2628201"/>
                  <a:ext cx="276933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ru-RU" sz="1600" dirty="0" smtClean="0">
                      <a:solidFill>
                        <a:schemeClr val="bg1"/>
                      </a:solidFill>
                    </a:rPr>
                    <a:t>Министерство образования    и науки Камчатского края</a:t>
                  </a:r>
                  <a:endParaRPr lang="ru-RU" sz="1600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19" name="Прямая соединительная линия 18"/>
                <p:cNvCxnSpPr/>
                <p:nvPr/>
              </p:nvCxnSpPr>
              <p:spPr>
                <a:xfrm>
                  <a:off x="6352298" y="3284984"/>
                  <a:ext cx="2813990" cy="20077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6" name="Прямая соединительная линия 15"/>
              <p:cNvCxnSpPr/>
              <p:nvPr/>
            </p:nvCxnSpPr>
            <p:spPr>
              <a:xfrm>
                <a:off x="6352298" y="2636912"/>
                <a:ext cx="2813990" cy="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0539435"/>
              </p:ext>
            </p:extLst>
          </p:nvPr>
        </p:nvGraphicFramePr>
        <p:xfrm>
          <a:off x="323527" y="3641866"/>
          <a:ext cx="5917264" cy="3099501"/>
        </p:xfrm>
        <a:graphic>
          <a:graphicData uri="http://schemas.openxmlformats.org/drawingml/2006/table">
            <a:tbl>
              <a:tblPr firstRow="1" firstCol="1" bandRow="1">
                <a:tableStyleId>{E8B1032C-EA38-4F05-BA0D-38AFFFC7BED3}</a:tableStyleId>
              </a:tblPr>
              <a:tblGrid>
                <a:gridCol w="2363681"/>
                <a:gridCol w="664124"/>
                <a:gridCol w="737916"/>
                <a:gridCol w="737916"/>
                <a:gridCol w="737916"/>
                <a:gridCol w="675711"/>
              </a:tblGrid>
              <a:tr h="34854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</a:rPr>
                        <a:t> 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2012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2013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2014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2015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2016 г.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46448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Педагоги и мастера производственного обучения СПО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35,7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46,6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50,6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57,4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65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0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Педагогические работники дополнительного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27,7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44,2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49,6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56,1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59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127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Педагогические работники общего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32,8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50,3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55,5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59,4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61,8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00042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u="none" strike="noStrike" dirty="0">
                          <a:effectLst/>
                        </a:rPr>
                        <a:t>Педагогические работники дошкольного образования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27,8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41,6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>
                          <a:effectLst/>
                        </a:rPr>
                        <a:t>48,9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52,5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u="none" strike="noStrike" dirty="0">
                          <a:effectLst/>
                        </a:rPr>
                        <a:t>54,4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18142" y="38450"/>
            <a:ext cx="4353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2356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2017 ГОД</a:t>
            </a:r>
            <a:endParaRPr lang="ru-RU" sz="2800" b="1" dirty="0">
              <a:solidFill>
                <a:srgbClr val="2356A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45" y="3333750"/>
            <a:ext cx="2828925" cy="3524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8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</TotalTime>
  <Words>874</Words>
  <Application>Microsoft Office PowerPoint</Application>
  <PresentationFormat>Экран (4:3)</PresentationFormat>
  <Paragraphs>139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ПУБЛИЧНАЯ ДЕКЛАРАЦИЯ ЦЕЛЕЙ И ЗАДАЧ  МИНИСТЕРСТВА ОБРАЗОВАНИЯ И НАУКИ КАМЧАТСКОГО КРАЯ НА 2017 ГОД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Максименко Наталия Леонидовна</dc:creator>
  <cp:lastModifiedBy>Орешко Евгения Константиновна</cp:lastModifiedBy>
  <cp:revision>122</cp:revision>
  <cp:lastPrinted>2017-05-17T21:31:16Z</cp:lastPrinted>
  <dcterms:created xsi:type="dcterms:W3CDTF">2017-05-04T22:32:11Z</dcterms:created>
  <dcterms:modified xsi:type="dcterms:W3CDTF">2017-05-22T20:40:16Z</dcterms:modified>
</cp:coreProperties>
</file>