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312" r:id="rId3"/>
    <p:sldId id="281" r:id="rId4"/>
    <p:sldId id="314" r:id="rId5"/>
    <p:sldId id="315" r:id="rId6"/>
    <p:sldId id="313" r:id="rId7"/>
    <p:sldId id="271" r:id="rId8"/>
    <p:sldId id="317" r:id="rId9"/>
    <p:sldId id="325" r:id="rId10"/>
    <p:sldId id="320" r:id="rId11"/>
    <p:sldId id="321" r:id="rId12"/>
    <p:sldId id="322" r:id="rId13"/>
    <p:sldId id="323" r:id="rId14"/>
    <p:sldId id="319" r:id="rId15"/>
    <p:sldId id="297" r:id="rId16"/>
    <p:sldId id="279" r:id="rId17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00"/>
    <a:srgbClr val="FFFF66"/>
    <a:srgbClr val="FFCC66"/>
    <a:srgbClr val="FFCC00"/>
    <a:srgbClr val="CCFFCC"/>
    <a:srgbClr val="79BEED"/>
    <a:srgbClr val="78B6EE"/>
    <a:srgbClr val="78C1EE"/>
    <a:srgbClr val="18A1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94660"/>
  </p:normalViewPr>
  <p:slideViewPr>
    <p:cSldViewPr>
      <p:cViewPr varScale="1">
        <p:scale>
          <a:sx n="110" d="100"/>
          <a:sy n="110" d="100"/>
        </p:scale>
        <p:origin x="187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.png"/><Relationship Id="rId7" Type="http://schemas.openxmlformats.org/officeDocument/2006/relationships/image" Target="../media/image4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27.png"/><Relationship Id="rId10" Type="http://schemas.openxmlformats.org/officeDocument/2006/relationships/image" Target="../media/image43.png"/><Relationship Id="rId4" Type="http://schemas.openxmlformats.org/officeDocument/2006/relationships/image" Target="../media/image28.png"/><Relationship Id="rId9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7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1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.png"/><Relationship Id="rId7" Type="http://schemas.openxmlformats.org/officeDocument/2006/relationships/image" Target="../media/image3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27584" y="1628800"/>
            <a:ext cx="72008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dirty="0" smtClean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ОБУЧАЮЩИЙ</a:t>
            </a:r>
            <a:endParaRPr lang="en-US" sz="3600" b="1" dirty="0" smtClean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СЕМИНАР</a:t>
            </a:r>
          </a:p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по оценке регулирующего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воздействия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проектов нормативных правовых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актов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Камчатского края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endParaRPr lang="ru-RU" sz="4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endParaRPr lang="ru-RU" sz="36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D:\Мои документы\10409751_821161071274403_1512518395068684578_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988" y="908720"/>
            <a:ext cx="1351991" cy="115212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4774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02909"/>
            <a:ext cx="7560840" cy="445771"/>
          </a:xfrm>
          <a:prstGeom prst="rect">
            <a:avLst/>
          </a:prstGeom>
          <a:solidFill>
            <a:srgbClr val="79BEED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НОВОСТНАЯ </a:t>
            </a:r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СТРОКА</a:t>
            </a:r>
            <a:r>
              <a:rPr lang="en-US" sz="20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endParaRPr lang="ru-RU" sz="20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6" name="Рисунок 6" descr="герб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850" y="114902"/>
            <a:ext cx="522952" cy="505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D:\Мои документы\10409751_821161071274403_1512518395068684578_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1" y="140178"/>
            <a:ext cx="683568" cy="57779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" y="908720"/>
            <a:ext cx="8966702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4558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14902"/>
            <a:ext cx="8280920" cy="433778"/>
          </a:xfrm>
          <a:prstGeom prst="rect">
            <a:avLst/>
          </a:prstGeom>
          <a:solidFill>
            <a:srgbClr val="79BEED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rgbClr val="002060"/>
                </a:solidFill>
              </a:rPr>
              <a:t>ОФИЦИАЛЬНЫЙ САЙТ  </a:t>
            </a:r>
            <a:r>
              <a:rPr lang="en-US" b="1" u="sng" dirty="0" smtClean="0">
                <a:solidFill>
                  <a:srgbClr val="002060"/>
                </a:solidFill>
              </a:rPr>
              <a:t>KAMGOV.RU</a:t>
            </a:r>
            <a:endParaRPr lang="ru-RU" u="sng" dirty="0">
              <a:solidFill>
                <a:srgbClr val="002060"/>
              </a:solidFill>
            </a:endParaRPr>
          </a:p>
        </p:txBody>
      </p:sp>
      <p:pic>
        <p:nvPicPr>
          <p:cNvPr id="9" name="Picture 2" descr="D:\Мои документы\10409751_821161071274403_1512518395068684578_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603"/>
            <a:ext cx="683568" cy="57779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2286000" y="24133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/>
              <a:t> 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690399"/>
            <a:ext cx="8640959" cy="597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58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14902"/>
            <a:ext cx="8280920" cy="433778"/>
          </a:xfrm>
          <a:prstGeom prst="rect">
            <a:avLst/>
          </a:prstGeom>
          <a:solidFill>
            <a:srgbClr val="79BEED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rgbClr val="002060"/>
                </a:solidFill>
              </a:rPr>
              <a:t>РЕГИОНАЛЬНЫЙ ПОРТАЛ МСП </a:t>
            </a:r>
            <a:r>
              <a:rPr lang="en-US" b="1" u="sng" dirty="0" err="1" smtClean="0">
                <a:solidFill>
                  <a:srgbClr val="002060"/>
                </a:solidFill>
              </a:rPr>
              <a:t>smb</a:t>
            </a:r>
            <a:r>
              <a:rPr lang="ru-RU" b="1" u="sng" dirty="0">
                <a:solidFill>
                  <a:srgbClr val="002060"/>
                </a:solidFill>
              </a:rPr>
              <a:t>.</a:t>
            </a:r>
            <a:r>
              <a:rPr lang="en-US" b="1" u="sng" dirty="0" err="1">
                <a:solidFill>
                  <a:srgbClr val="002060"/>
                </a:solidFill>
              </a:rPr>
              <a:t>kamchatka</a:t>
            </a:r>
            <a:r>
              <a:rPr lang="ru-RU" b="1" u="sng" dirty="0">
                <a:solidFill>
                  <a:srgbClr val="002060"/>
                </a:solidFill>
              </a:rPr>
              <a:t>.</a:t>
            </a:r>
            <a:r>
              <a:rPr lang="en-US" b="1" u="sng" dirty="0" err="1">
                <a:solidFill>
                  <a:srgbClr val="002060"/>
                </a:solidFill>
              </a:rPr>
              <a:t>ru</a:t>
            </a:r>
            <a:endParaRPr lang="ru-RU" u="sng" dirty="0">
              <a:solidFill>
                <a:srgbClr val="002060"/>
              </a:solidFill>
            </a:endParaRPr>
          </a:p>
        </p:txBody>
      </p:sp>
      <p:pic>
        <p:nvPicPr>
          <p:cNvPr id="9" name="Picture 2" descr="D:\Мои документы\10409751_821161071274403_1512518395068684578_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57"/>
            <a:ext cx="683568" cy="57779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2286000" y="24133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/>
              <a:t> 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692697"/>
            <a:ext cx="8712968" cy="583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10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14902"/>
            <a:ext cx="8280920" cy="433778"/>
          </a:xfrm>
          <a:prstGeom prst="rect">
            <a:avLst/>
          </a:prstGeom>
          <a:solidFill>
            <a:srgbClr val="79BEED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rgbClr val="002060"/>
                </a:solidFill>
              </a:rPr>
              <a:t>ГЛАВНЫЙ ИНФОРМАЦИОННЫЙ ПОРТАЛ </a:t>
            </a:r>
            <a:r>
              <a:rPr lang="en-US" b="1" u="sng" dirty="0" err="1" smtClean="0">
                <a:solidFill>
                  <a:srgbClr val="002060"/>
                </a:solidFill>
              </a:rPr>
              <a:t>orv</a:t>
            </a:r>
            <a:r>
              <a:rPr lang="ru-RU" b="1" u="sng" dirty="0">
                <a:solidFill>
                  <a:srgbClr val="002060"/>
                </a:solidFill>
              </a:rPr>
              <a:t>.</a:t>
            </a:r>
            <a:r>
              <a:rPr lang="en-US" b="1" u="sng" dirty="0" err="1">
                <a:solidFill>
                  <a:srgbClr val="002060"/>
                </a:solidFill>
              </a:rPr>
              <a:t>gov</a:t>
            </a:r>
            <a:r>
              <a:rPr lang="ru-RU" b="1" u="sng" dirty="0">
                <a:solidFill>
                  <a:srgbClr val="002060"/>
                </a:solidFill>
              </a:rPr>
              <a:t>.</a:t>
            </a:r>
            <a:r>
              <a:rPr lang="en-US" b="1" u="sng" dirty="0" err="1">
                <a:solidFill>
                  <a:srgbClr val="002060"/>
                </a:solidFill>
              </a:rPr>
              <a:t>ru</a:t>
            </a:r>
            <a:endParaRPr lang="ru-RU" u="sng" dirty="0">
              <a:solidFill>
                <a:srgbClr val="002060"/>
              </a:solidFill>
            </a:endParaRPr>
          </a:p>
        </p:txBody>
      </p:sp>
      <p:pic>
        <p:nvPicPr>
          <p:cNvPr id="9" name="Picture 2" descr="D:\Мои документы\10409751_821161071274403_1512518395068684578_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9" y="59587"/>
            <a:ext cx="683568" cy="57779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2286000" y="24133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/>
              <a:t> </a:t>
            </a:r>
            <a:endParaRPr lang="ru-RU" dirty="0"/>
          </a:p>
        </p:txBody>
      </p:sp>
      <p:pic>
        <p:nvPicPr>
          <p:cNvPr id="10" name="Рисунок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8712968" cy="5328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729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14902"/>
            <a:ext cx="7848872" cy="433778"/>
          </a:xfrm>
          <a:prstGeom prst="rect">
            <a:avLst/>
          </a:prstGeom>
          <a:solidFill>
            <a:srgbClr val="79BEED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ЗАКЛЮЧЕНИЕ</a:t>
            </a:r>
            <a:r>
              <a:rPr lang="en-US" sz="20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 ОБ ОРВ </a:t>
            </a:r>
            <a:endParaRPr lang="ru-RU" sz="20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6" name="Рисунок 6" descr="герб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114902"/>
            <a:ext cx="522952" cy="505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D:\Мои документы\10409751_821161071274403_1512518395068684578_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991"/>
            <a:ext cx="667030" cy="57779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2286000" y="24133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/>
              <a:t> </a:t>
            </a: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942714" y="2188604"/>
            <a:ext cx="3816424" cy="59175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endParaRPr lang="ru-RU" sz="1600" b="1" dirty="0" smtClean="0">
              <a:latin typeface="+mn-lt"/>
              <a:cs typeface="Times New Roman" pitchFamily="18" charset="0"/>
            </a:endParaRPr>
          </a:p>
          <a:p>
            <a:pPr lvl="0" algn="ctr"/>
            <a:r>
              <a:rPr lang="ru-RU" sz="1600" b="1" dirty="0" smtClean="0">
                <a:latin typeface="+mn-lt"/>
                <a:cs typeface="Times New Roman" pitchFamily="18" charset="0"/>
              </a:rPr>
              <a:t>О качестве проведения ОРВ</a:t>
            </a:r>
          </a:p>
          <a:p>
            <a:pPr lvl="0" algn="just"/>
            <a:endParaRPr lang="ru-RU" sz="1600" b="1" i="1" dirty="0">
              <a:latin typeface="+mn-lt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128432" y="3144383"/>
            <a:ext cx="4104456" cy="80292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endParaRPr lang="ru-RU" sz="700" b="1" dirty="0" smtClean="0">
              <a:latin typeface="+mn-lt"/>
              <a:cs typeface="Times New Roman" pitchFamily="18" charset="0"/>
            </a:endParaRPr>
          </a:p>
          <a:p>
            <a:pPr lvl="0" algn="ctr"/>
            <a:r>
              <a:rPr lang="ru-RU" sz="1600" b="1" dirty="0" smtClean="0">
                <a:latin typeface="+mn-lt"/>
                <a:cs typeface="Times New Roman" pitchFamily="18" charset="0"/>
              </a:rPr>
              <a:t> О </a:t>
            </a:r>
            <a:r>
              <a:rPr lang="ru-RU" sz="1600" b="1" dirty="0" smtClean="0">
                <a:latin typeface="+mn-lt"/>
                <a:cs typeface="Times New Roman" pitchFamily="18" charset="0"/>
              </a:rPr>
              <a:t>наличии </a:t>
            </a:r>
            <a:r>
              <a:rPr lang="ru-RU" sz="1600" b="1" dirty="0" smtClean="0">
                <a:latin typeface="+mn-lt"/>
                <a:cs typeface="Times New Roman" pitchFamily="18" charset="0"/>
              </a:rPr>
              <a:t>количественной оценки правового регулирования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619672" y="4345740"/>
            <a:ext cx="4320480" cy="70532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endParaRPr lang="ru-RU" sz="1600" b="1" dirty="0" smtClean="0">
              <a:latin typeface="+mn-lt"/>
              <a:cs typeface="Times New Roman" pitchFamily="18" charset="0"/>
            </a:endParaRPr>
          </a:p>
          <a:p>
            <a:pPr lvl="0" algn="ctr"/>
            <a:r>
              <a:rPr lang="ru-RU" sz="1600" b="1" dirty="0" smtClean="0">
                <a:latin typeface="+mn-lt"/>
                <a:cs typeface="Times New Roman" pitchFamily="18" charset="0"/>
              </a:rPr>
              <a:t>О качестве проведения публичных консультаций</a:t>
            </a:r>
            <a:endParaRPr lang="ru-RU" sz="1600" b="1" dirty="0">
              <a:latin typeface="+mn-lt"/>
              <a:cs typeface="Times New Roman" pitchFamily="18" charset="0"/>
            </a:endParaRPr>
          </a:p>
          <a:p>
            <a:pPr lvl="0" algn="ctr"/>
            <a:endParaRPr lang="ru-RU" sz="1600" b="1" i="1" dirty="0">
              <a:latin typeface="+mn-lt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979712" y="5420516"/>
            <a:ext cx="5040560" cy="101720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endParaRPr lang="ru-RU" sz="1600" b="1" dirty="0" smtClean="0">
              <a:latin typeface="+mn-lt"/>
              <a:cs typeface="Times New Roman" pitchFamily="18" charset="0"/>
            </a:endParaRPr>
          </a:p>
          <a:p>
            <a:pPr lvl="0" algn="ctr"/>
            <a:r>
              <a:rPr lang="ru-RU" sz="1600" b="1" dirty="0" smtClean="0">
                <a:latin typeface="+mn-lt"/>
                <a:cs typeface="Times New Roman" pitchFamily="18" charset="0"/>
              </a:rPr>
              <a:t>       О </a:t>
            </a:r>
            <a:r>
              <a:rPr lang="ru-RU" sz="1600" b="1" dirty="0" smtClean="0">
                <a:latin typeface="+mn-lt"/>
                <a:cs typeface="Times New Roman" pitchFamily="18" charset="0"/>
              </a:rPr>
              <a:t>наличии </a:t>
            </a:r>
            <a:r>
              <a:rPr lang="ru-RU" sz="1600" b="1" dirty="0" smtClean="0">
                <a:latin typeface="+mn-lt"/>
                <a:cs typeface="Times New Roman" pitchFamily="18" charset="0"/>
              </a:rPr>
              <a:t>положений, вводящих избыточные обязанности, запреты, ограничения, </a:t>
            </a:r>
            <a:r>
              <a:rPr lang="ru-RU" sz="1600" dirty="0" smtClean="0">
                <a:latin typeface="+mn-lt"/>
                <a:cs typeface="Times New Roman" panose="02020603050405020304" pitchFamily="18" charset="0"/>
              </a:rPr>
              <a:t>н</a:t>
            </a:r>
            <a:r>
              <a:rPr lang="ru-RU" sz="1600" b="1" dirty="0" smtClean="0">
                <a:latin typeface="+mn-lt"/>
                <a:cs typeface="Times New Roman" panose="02020603050405020304" pitchFamily="18" charset="0"/>
              </a:rPr>
              <a:t>еобоснованные </a:t>
            </a:r>
            <a:r>
              <a:rPr lang="ru-RU" sz="1600" b="1" dirty="0" smtClean="0">
                <a:latin typeface="+mn-lt"/>
                <a:cs typeface="Times New Roman" panose="02020603050405020304" pitchFamily="18" charset="0"/>
              </a:rPr>
              <a:t>расходы для хозяйствующих субъектов</a:t>
            </a:r>
            <a:endParaRPr lang="ru-RU" sz="1600" b="1" dirty="0" smtClean="0">
              <a:latin typeface="+mn-lt"/>
              <a:cs typeface="Times New Roman" panose="02020603050405020304" pitchFamily="18" charset="0"/>
            </a:endParaRPr>
          </a:p>
          <a:p>
            <a:pPr lvl="0" algn="ctr"/>
            <a:endParaRPr lang="ru-RU" sz="1600" b="1" i="1" dirty="0">
              <a:latin typeface="+mn-lt"/>
              <a:cs typeface="Times New Roman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791" y="849128"/>
            <a:ext cx="970235" cy="1080120"/>
          </a:xfrm>
          <a:prstGeom prst="rect">
            <a:avLst/>
          </a:prstGeom>
        </p:spPr>
      </p:pic>
      <p:sp>
        <p:nvSpPr>
          <p:cNvPr id="23" name="TextBox 33"/>
          <p:cNvSpPr txBox="1"/>
          <p:nvPr/>
        </p:nvSpPr>
        <p:spPr>
          <a:xfrm>
            <a:off x="6813259" y="2090172"/>
            <a:ext cx="22421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 - Проект акта не содержит положений, ухудшающих условия ведения бизнеса;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- соблюдение </a:t>
            </a:r>
            <a:r>
              <a:rPr lang="ru-RU" sz="1400" b="1" dirty="0">
                <a:solidFill>
                  <a:srgbClr val="002060"/>
                </a:solidFill>
              </a:rPr>
              <a:t>п</a:t>
            </a:r>
            <a:r>
              <a:rPr lang="ru-RU" sz="1400" b="1" dirty="0" smtClean="0">
                <a:solidFill>
                  <a:srgbClr val="002060"/>
                </a:solidFill>
              </a:rPr>
              <a:t>орядка проведения ОРВ</a:t>
            </a:r>
            <a:endParaRPr lang="ru-RU" sz="1400" b="1" dirty="0">
              <a:solidFill>
                <a:srgbClr val="002060"/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852" y="3793473"/>
            <a:ext cx="1008112" cy="1117419"/>
          </a:xfrm>
          <a:prstGeom prst="rect">
            <a:avLst/>
          </a:prstGeom>
        </p:spPr>
      </p:pic>
      <p:sp>
        <p:nvSpPr>
          <p:cNvPr id="25" name="TextBox 34"/>
          <p:cNvSpPr txBox="1"/>
          <p:nvPr/>
        </p:nvSpPr>
        <p:spPr>
          <a:xfrm>
            <a:off x="7119985" y="5051062"/>
            <a:ext cx="19354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Повторное проведение оценки или доработка проекта акта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483067" y="1047461"/>
            <a:ext cx="2664296" cy="70725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endParaRPr lang="ru-RU" sz="1600" b="1" dirty="0" smtClean="0">
              <a:latin typeface="+mn-lt"/>
              <a:cs typeface="Times New Roman" pitchFamily="18" charset="0"/>
            </a:endParaRPr>
          </a:p>
          <a:p>
            <a:pPr lvl="0" algn="ctr"/>
            <a:r>
              <a:rPr lang="ru-RU" sz="1600" b="1" dirty="0" smtClean="0">
                <a:latin typeface="+mn-lt"/>
                <a:cs typeface="Times New Roman" pitchFamily="18" charset="0"/>
              </a:rPr>
              <a:t>       Уполномоченный орган делает вывод </a:t>
            </a:r>
          </a:p>
          <a:p>
            <a:pPr lvl="0" algn="just"/>
            <a:endParaRPr lang="ru-RU" sz="1600" b="1" i="1" dirty="0">
              <a:latin typeface="+mn-lt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15" y="912938"/>
            <a:ext cx="952500" cy="952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18" y="2209085"/>
            <a:ext cx="476250" cy="4762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30" y="3230794"/>
            <a:ext cx="609199" cy="6300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51" y="4490322"/>
            <a:ext cx="476250" cy="4762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015" y="5690994"/>
            <a:ext cx="47625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1768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photos_header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53744"/>
            <a:ext cx="914400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683568" y="88337"/>
            <a:ext cx="7848872" cy="433778"/>
          </a:xfrm>
          <a:prstGeom prst="rect">
            <a:avLst/>
          </a:prstGeom>
          <a:solidFill>
            <a:srgbClr val="79BEED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ИНФОРМАЦИОННАЯ СИСТЕМА</a:t>
            </a:r>
            <a:endParaRPr lang="ru-RU" sz="20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6" name="Рисунок 6" descr="герб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114902"/>
            <a:ext cx="522952" cy="505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D:\Мои документы\10409751_821161071274403_1512518395068684578_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991"/>
            <a:ext cx="667030" cy="57779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2286000" y="24133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/>
              <a:t> 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051" y="3330607"/>
            <a:ext cx="3031797" cy="299223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4128" y="699282"/>
            <a:ext cx="3247821" cy="231594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0730" y="3330607"/>
            <a:ext cx="3318201" cy="2967831"/>
          </a:xfrm>
          <a:prstGeom prst="rect">
            <a:avLst/>
          </a:prstGeom>
        </p:spPr>
      </p:pic>
      <p:pic>
        <p:nvPicPr>
          <p:cNvPr id="16" name="chart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2051" y="755845"/>
            <a:ext cx="2771174" cy="2259379"/>
          </a:xfrm>
          <a:prstGeom prst="rect">
            <a:avLst/>
          </a:prstGeom>
        </p:spPr>
      </p:pic>
      <p:pic>
        <p:nvPicPr>
          <p:cNvPr id="17" name="Picture 2" descr="D:\Мои документы\10409751_821161071274403_1512518395068684578_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060" y="2375242"/>
            <a:ext cx="1684479" cy="151971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27451" y="860655"/>
            <a:ext cx="2564879" cy="158245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39852" y="3995789"/>
            <a:ext cx="2448272" cy="226695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65174" y="4893297"/>
            <a:ext cx="2047375" cy="17430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3532" y="4858476"/>
            <a:ext cx="2191314" cy="187642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7030" y="725332"/>
            <a:ext cx="1885950" cy="12954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71098" y="837757"/>
            <a:ext cx="1666875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4348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2286000" y="24133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/>
              <a:t> 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43608" y="1405370"/>
            <a:ext cx="7344816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0066"/>
                </a:solidFill>
                <a:cs typeface="Times New Roman" pitchFamily="18" charset="0"/>
              </a:rPr>
              <a:t>СПАСИБО </a:t>
            </a: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0066"/>
                </a:solidFill>
                <a:cs typeface="Times New Roman" pitchFamily="18" charset="0"/>
              </a:rPr>
              <a:t>ЗА ВНИМАНИЕ!</a:t>
            </a:r>
            <a:endParaRPr lang="ru-RU" sz="4000" b="1" dirty="0">
              <a:solidFill>
                <a:srgbClr val="000066"/>
              </a:solidFill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9592" y="3052818"/>
            <a:ext cx="7632848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Агентство инвестиций и предпринимательства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Камчатского края</a:t>
            </a:r>
          </a:p>
          <a:p>
            <a:pPr algn="ctr"/>
            <a:endParaRPr lang="ru-RU" sz="2400" b="1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solidFill>
                  <a:srgbClr val="002060"/>
                </a:solidFill>
                <a:cs typeface="Times New Roman" panose="02020603050405020304" pitchFamily="18" charset="0"/>
              </a:rPr>
              <a:t>ЛАПИЦКАЯ ВИКТОРИЯ ВАЛЕРЬЕВНА</a:t>
            </a:r>
          </a:p>
          <a:p>
            <a:pPr algn="ctr"/>
            <a:endParaRPr lang="ru-RU" sz="1600" b="1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LapitskayaVV@kamgov.ru </a:t>
            </a:r>
          </a:p>
          <a:p>
            <a:pPr algn="ctr"/>
            <a:endParaRPr lang="ru-RU" b="1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cs typeface="Times New Roman" panose="02020603050405020304" pitchFamily="18" charset="0"/>
              </a:rPr>
              <a:t>8 (4152) </a:t>
            </a:r>
            <a:r>
              <a:rPr 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42-43-99</a:t>
            </a:r>
            <a:endParaRPr lang="ru-RU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Picture 2" descr="D:\Мои документы\10409751_821161071274403_1512518395068684578_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803" y="304421"/>
            <a:ext cx="1296144" cy="129328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3489">
            <a:off x="3270217" y="5810074"/>
            <a:ext cx="383052" cy="27155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5229200"/>
            <a:ext cx="367253" cy="27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0252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Мои документы\10409751_821161071274403_1512518395068684578_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4902"/>
            <a:ext cx="761965" cy="62725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963083" y="202040"/>
            <a:ext cx="7281325" cy="433778"/>
          </a:xfrm>
          <a:prstGeom prst="rect">
            <a:avLst/>
          </a:prstGeom>
          <a:solidFill>
            <a:srgbClr val="79BEED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cs typeface="Calibri" panose="020F0502020204030204" pitchFamily="34" charset="0"/>
              </a:rPr>
              <a:t>ЦЕЛЬ ОРВ</a:t>
            </a:r>
            <a:endParaRPr lang="ru-RU" b="1" dirty="0">
              <a:solidFill>
                <a:srgbClr val="002060"/>
              </a:solidFill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67744" y="786747"/>
            <a:ext cx="532859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Исключение </a:t>
            </a:r>
            <a:r>
              <a:rPr lang="ru-RU" sz="1600" b="1" dirty="0">
                <a:solidFill>
                  <a:srgbClr val="002060"/>
                </a:solidFill>
                <a:cs typeface="Times New Roman" panose="02020603050405020304" pitchFamily="18" charset="0"/>
              </a:rPr>
              <a:t>избыточных обязанностей, запретов и ограничений для бизнеса и инвесторов, а также необоснованных расходов бизнеса</a:t>
            </a:r>
          </a:p>
          <a:p>
            <a:pPr algn="ctr"/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0" descr="F:\Презентация_ЕЭК, 5-06-13\yazilimhizmetimiz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828" y="3171409"/>
            <a:ext cx="2356372" cy="211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905" y="3171409"/>
            <a:ext cx="2214709" cy="183155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3771" y="2664408"/>
            <a:ext cx="2183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Анализ и расчеты</a:t>
            </a:r>
            <a:endParaRPr lang="ru-RU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64539" y="2726196"/>
            <a:ext cx="3071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Публичные консультации</a:t>
            </a:r>
            <a:endParaRPr lang="ru-RU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18" name="Равно 17"/>
          <p:cNvSpPr/>
          <p:nvPr/>
        </p:nvSpPr>
        <p:spPr>
          <a:xfrm>
            <a:off x="6470972" y="3989894"/>
            <a:ext cx="707925" cy="654252"/>
          </a:xfrm>
          <a:prstGeom prst="mathEqua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380312" y="3885518"/>
            <a:ext cx="1547663" cy="8309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ОРВ</a:t>
            </a:r>
            <a:endParaRPr lang="ru-RU" sz="4800" b="1" cap="none" spc="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/>
          </p:nvPr>
        </p:nvGraphicFramePr>
        <p:xfrm>
          <a:off x="0" y="5776821"/>
          <a:ext cx="9144000" cy="10668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043608"/>
                <a:gridCol w="1944216"/>
                <a:gridCol w="2232248"/>
                <a:gridCol w="2016224"/>
                <a:gridCol w="1907704"/>
              </a:tblGrid>
              <a:tr h="104531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ОРВ 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требует:</a:t>
                      </a:r>
                      <a:endParaRPr lang="ru-RU" sz="1600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Увидеть и детально изучить проблему</a:t>
                      </a:r>
                      <a:endParaRPr lang="ru-RU" sz="1600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Услышать участников и обсудить варианты</a:t>
                      </a:r>
                      <a:endParaRPr lang="ru-RU" sz="1600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Рассчитать 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выгоды 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и издержки</a:t>
                      </a:r>
                      <a:endParaRPr lang="ru-RU" sz="1600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Спрогнозировать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и 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оценить эффекты</a:t>
                      </a:r>
                      <a:endParaRPr lang="ru-RU" sz="1600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Плюс 20"/>
          <p:cNvSpPr/>
          <p:nvPr/>
        </p:nvSpPr>
        <p:spPr>
          <a:xfrm>
            <a:off x="3031174" y="3820474"/>
            <a:ext cx="770386" cy="706515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852" y="933423"/>
            <a:ext cx="476250" cy="4762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142" y="2027636"/>
            <a:ext cx="530904" cy="59909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068208"/>
            <a:ext cx="589757" cy="471031"/>
          </a:xfrm>
          <a:prstGeom prst="rect">
            <a:avLst/>
          </a:prstGeom>
        </p:spPr>
      </p:pic>
      <p:pic>
        <p:nvPicPr>
          <p:cNvPr id="17" name="Рисунок 6" descr="герб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790" y="202040"/>
            <a:ext cx="522952" cy="505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50457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02909"/>
            <a:ext cx="7560840" cy="443137"/>
          </a:xfrm>
          <a:prstGeom prst="rect">
            <a:avLst/>
          </a:prstGeom>
          <a:solidFill>
            <a:srgbClr val="79BEED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ОБЩИЕ ПОЛОЖЕНИЯ ОРВ</a:t>
            </a:r>
            <a:endParaRPr lang="ru-RU" sz="20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6" name="Рисунок 6" descr="герб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850" y="114902"/>
            <a:ext cx="522952" cy="505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D:\Мои документы\10409751_821161071274403_1512518395068684578_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9" y="31282"/>
            <a:ext cx="683568" cy="57779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620238" y="2768651"/>
            <a:ext cx="7354271" cy="152444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endParaRPr lang="ru-RU" sz="13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lvl="0" algn="just"/>
            <a:r>
              <a:rPr lang="ru-RU" sz="1300" b="1" dirty="0" smtClean="0">
                <a:solidFill>
                  <a:srgbClr val="002060"/>
                </a:solidFill>
                <a:cs typeface="Times New Roman" pitchFamily="18" charset="0"/>
              </a:rPr>
              <a:t>Проекты актов Камчатского </a:t>
            </a:r>
            <a:r>
              <a:rPr lang="ru-RU" sz="1300" b="1" dirty="0">
                <a:solidFill>
                  <a:srgbClr val="002060"/>
                </a:solidFill>
                <a:cs typeface="Times New Roman" panose="02020603050405020304" pitchFamily="18" charset="0"/>
              </a:rPr>
              <a:t>края, </a:t>
            </a:r>
            <a:r>
              <a:rPr lang="ru-RU" sz="13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устанавливающие </a:t>
            </a:r>
            <a:r>
              <a:rPr lang="ru-RU" sz="1300" b="1" dirty="0">
                <a:solidFill>
                  <a:srgbClr val="002060"/>
                </a:solidFill>
                <a:cs typeface="Times New Roman" panose="02020603050405020304" pitchFamily="18" charset="0"/>
              </a:rPr>
              <a:t>новые или </a:t>
            </a:r>
            <a:r>
              <a:rPr lang="ru-RU" sz="13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изменяющие </a:t>
            </a:r>
            <a:r>
              <a:rPr lang="ru-RU" sz="1300" b="1" dirty="0">
                <a:solidFill>
                  <a:srgbClr val="002060"/>
                </a:solidFill>
                <a:cs typeface="Times New Roman" panose="02020603050405020304" pitchFamily="18" charset="0"/>
              </a:rPr>
              <a:t>ранее предусмотренные </a:t>
            </a:r>
            <a:r>
              <a:rPr lang="ru-RU" sz="13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актами Камчатского </a:t>
            </a:r>
            <a:r>
              <a:rPr lang="ru-RU" sz="1300" b="1" dirty="0">
                <a:solidFill>
                  <a:srgbClr val="002060"/>
                </a:solidFill>
                <a:cs typeface="Times New Roman" panose="02020603050405020304" pitchFamily="18" charset="0"/>
              </a:rPr>
              <a:t>края обязанности для субъектов предпринимательской и инвестиционной деятельности, а также </a:t>
            </a:r>
            <a:r>
              <a:rPr lang="ru-RU" sz="13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устанавливающие, изменяющие </a:t>
            </a:r>
            <a:r>
              <a:rPr lang="ru-RU" sz="1300" b="1" dirty="0">
                <a:solidFill>
                  <a:srgbClr val="002060"/>
                </a:solidFill>
                <a:cs typeface="Times New Roman" panose="02020603050405020304" pitchFamily="18" charset="0"/>
              </a:rPr>
              <a:t>или </a:t>
            </a:r>
            <a:r>
              <a:rPr lang="ru-RU" sz="13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отменяющие </a:t>
            </a:r>
            <a:r>
              <a:rPr lang="ru-RU" sz="1300" b="1" dirty="0">
                <a:solidFill>
                  <a:srgbClr val="002060"/>
                </a:solidFill>
                <a:cs typeface="Times New Roman" panose="02020603050405020304" pitchFamily="18" charset="0"/>
              </a:rPr>
              <a:t>ранее установленную ответственность за нарушение </a:t>
            </a:r>
            <a:r>
              <a:rPr lang="ru-RU" sz="13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актов </a:t>
            </a:r>
            <a:r>
              <a:rPr lang="ru-RU" sz="1300" b="1" dirty="0">
                <a:solidFill>
                  <a:srgbClr val="002060"/>
                </a:solidFill>
                <a:cs typeface="Times New Roman" panose="02020603050405020304" pitchFamily="18" charset="0"/>
              </a:rPr>
              <a:t>Камчатского </a:t>
            </a:r>
            <a:r>
              <a:rPr lang="ru-RU" sz="13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края</a:t>
            </a:r>
            <a:endParaRPr lang="ru-RU" sz="13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lvl="0" algn="just"/>
            <a:endParaRPr lang="ru-RU" sz="1400" b="1" i="1" dirty="0"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582752" y="801027"/>
            <a:ext cx="7422050" cy="161986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1300" b="1" dirty="0" smtClean="0">
              <a:cs typeface="Times New Roman" panose="02020603050405020304" pitchFamily="18" charset="0"/>
            </a:endParaRPr>
          </a:p>
          <a:p>
            <a:pPr lvl="0" algn="ctr"/>
            <a:endParaRPr lang="ru-RU" sz="1400" b="1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3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Постановление Правительства Камчатского края от 06.06.2013 № 233-П                         «Об утверждении Порядка проведения оценки регулирующего воздействия проектов НПА Камчатского края и экспертизы НПА Камчатского края»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ru-RU" sz="700" b="1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300" b="1" dirty="0">
                <a:solidFill>
                  <a:srgbClr val="002060"/>
                </a:solidFill>
                <a:cs typeface="Times New Roman" panose="02020603050405020304" pitchFamily="18" charset="0"/>
              </a:rPr>
              <a:t>Приказ Агентства инвестиций и предпринимательства Камчатского края от 15.08.2016  № </a:t>
            </a:r>
            <a:r>
              <a:rPr lang="ru-RU" sz="13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109-п «Об </a:t>
            </a:r>
            <a:r>
              <a:rPr lang="ru-RU" sz="1300" b="1" dirty="0">
                <a:solidFill>
                  <a:srgbClr val="002060"/>
                </a:solidFill>
                <a:cs typeface="Times New Roman" panose="02020603050405020304" pitchFamily="18" charset="0"/>
              </a:rPr>
              <a:t>утверждении Методических рекомендаций по организации и проведению оценки регулирующего воздействия проектов НПА Камчатского края»</a:t>
            </a:r>
          </a:p>
          <a:p>
            <a:pPr lvl="0" algn="ctr"/>
            <a:endParaRPr lang="ru-RU" sz="1300" b="1" dirty="0" smtClean="0">
              <a:cs typeface="Times New Roman" panose="02020603050405020304" pitchFamily="18" charset="0"/>
            </a:endParaRPr>
          </a:p>
          <a:p>
            <a:pPr lvl="0" algn="ctr"/>
            <a:r>
              <a:rPr lang="ru-RU" sz="1300" b="1" dirty="0" smtClean="0">
                <a:cs typeface="Times New Roman" panose="02020603050405020304" pitchFamily="18" charset="0"/>
              </a:rPr>
              <a:t> </a:t>
            </a:r>
            <a:endParaRPr lang="ru-RU" sz="1300" b="1" dirty="0">
              <a:cs typeface="Times New Roman" pitchFamily="18" charset="0"/>
            </a:endParaRPr>
          </a:p>
          <a:p>
            <a:pPr lvl="0" algn="just"/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96730" y="707650"/>
            <a:ext cx="1666958" cy="46937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cs typeface="Times New Roman" pitchFamily="18" charset="0"/>
              </a:rPr>
              <a:t>НОРМАТИВНЫЕ ДОКУМЕНТЫ</a:t>
            </a:r>
            <a:endParaRPr lang="ru-RU" sz="14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56" y="1412776"/>
            <a:ext cx="666476" cy="694103"/>
          </a:xfrm>
          <a:prstGeom prst="rect">
            <a:avLst/>
          </a:prstGeom>
        </p:spPr>
      </p:pic>
      <p:sp>
        <p:nvSpPr>
          <p:cNvPr id="29" name="Скругленный прямоугольник 28"/>
          <p:cNvSpPr/>
          <p:nvPr/>
        </p:nvSpPr>
        <p:spPr>
          <a:xfrm>
            <a:off x="70699" y="2494349"/>
            <a:ext cx="1692989" cy="51017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cs typeface="Times New Roman" pitchFamily="18" charset="0"/>
              </a:rPr>
              <a:t>ПРЕДМЕТНАЯ ОБЛАСТЬ</a:t>
            </a:r>
            <a:endParaRPr lang="ru-RU" sz="14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648474" y="4529000"/>
            <a:ext cx="7356328" cy="221236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300" b="1" dirty="0" smtClean="0"/>
              <a:t>устанавливающих</a:t>
            </a:r>
            <a:r>
              <a:rPr lang="ru-RU" sz="1300" b="1" dirty="0"/>
              <a:t>, изменяющих, приостанавливающих, отменяющих региональные налоги и налоговые ставки по федеральным налогам;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300" b="1" dirty="0" smtClean="0"/>
              <a:t>регулирующих </a:t>
            </a:r>
            <a:r>
              <a:rPr lang="ru-RU" sz="1300" b="1" dirty="0"/>
              <a:t>бюджетные правоотношения;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300" b="1" dirty="0" smtClean="0"/>
              <a:t>содержащих </a:t>
            </a:r>
            <a:r>
              <a:rPr lang="ru-RU" sz="1300" b="1" dirty="0"/>
              <a:t>сведения, составляющие государственную или иную </a:t>
            </a:r>
            <a:r>
              <a:rPr lang="ru-RU" sz="1300" b="1" dirty="0" smtClean="0"/>
              <a:t>охраняемую законом </a:t>
            </a:r>
            <a:r>
              <a:rPr lang="ru-RU" sz="1300" b="1" dirty="0"/>
              <a:t>тайну, сведения конфиденциального характера;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300" b="1" dirty="0" smtClean="0"/>
              <a:t> </a:t>
            </a:r>
            <a:r>
              <a:rPr lang="ru-RU" sz="1300" b="1" dirty="0"/>
              <a:t>разработанных в целях недопущения возникновения и (или) ликвидации чрезвычайных ситуаций природного и техногенного характера, кризисных ситуаций и предупреждения террористических актов, а также для ликвидации их последствий;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300" b="1" dirty="0" smtClean="0"/>
              <a:t> </a:t>
            </a:r>
            <a:r>
              <a:rPr lang="ru-RU" sz="1300" b="1" dirty="0"/>
              <a:t>разработанных во исполнение судебных актов судов, входящих в судебную систему Российской </a:t>
            </a:r>
            <a:r>
              <a:rPr lang="ru-RU" sz="1300" b="1" dirty="0" smtClean="0"/>
              <a:t>Федерации.</a:t>
            </a:r>
            <a:endParaRPr lang="ru-RU" sz="1300" b="1" dirty="0"/>
          </a:p>
        </p:txBody>
      </p:sp>
      <p:sp>
        <p:nvSpPr>
          <p:cNvPr id="31" name="Блок-схема: альтернативный процесс 30"/>
          <p:cNvSpPr/>
          <p:nvPr/>
        </p:nvSpPr>
        <p:spPr>
          <a:xfrm>
            <a:off x="96730" y="4165504"/>
            <a:ext cx="1666958" cy="975883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ОРВ </a:t>
            </a:r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НЕ </a:t>
            </a:r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ПРОВОДИТСЯ </a:t>
            </a:r>
            <a:endParaRPr lang="ru-RU" sz="1400" b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в </a:t>
            </a:r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отношении актов 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56" y="3368023"/>
            <a:ext cx="648073" cy="56157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56" y="5560447"/>
            <a:ext cx="629588" cy="67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8101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4965" y="110221"/>
            <a:ext cx="7704856" cy="443137"/>
          </a:xfrm>
          <a:prstGeom prst="rect">
            <a:avLst/>
          </a:prstGeom>
          <a:solidFill>
            <a:srgbClr val="79BEED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cs typeface="Times New Roman" pitchFamily="18" charset="0"/>
              </a:rPr>
              <a:t>ОБЩИЕ ПОЛОЖЕНИЯ </a:t>
            </a:r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ОРВ</a:t>
            </a:r>
            <a:endParaRPr lang="ru-RU" sz="20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6" name="Рисунок 6" descr="герб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850" y="78897"/>
            <a:ext cx="522952" cy="505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D:\Мои документы\10409751_821161071274403_1512518395068684578_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18" y="42893"/>
            <a:ext cx="683568" cy="57779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1739555" y="2910659"/>
            <a:ext cx="5227338" cy="6222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rgbClr val="002060"/>
                </a:solidFill>
                <a:cs typeface="Times New Roman" pitchFamily="18" charset="0"/>
              </a:rPr>
              <a:t>ПОДГОТОВКА СВОДНОГО ОТЧЕТА К ПРОЕКТУ АКТА</a:t>
            </a:r>
            <a:endParaRPr lang="ru-RU" sz="15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2335207" y="3879705"/>
            <a:ext cx="5307763" cy="603186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rgbClr val="002060"/>
                </a:solidFill>
                <a:cs typeface="Times New Roman" pitchFamily="18" charset="0"/>
              </a:rPr>
              <a:t>ПРОВЕДЕНИЕ ПУБЛИЧНЫХ КОНСУЛЬТАЦИЙ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486822" y="1994242"/>
            <a:ext cx="4453329" cy="6104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rgbClr val="002060"/>
                </a:solidFill>
                <a:cs typeface="Times New Roman" pitchFamily="18" charset="0"/>
              </a:rPr>
              <a:t>РАЗРАБОТКА ПРОЕКТА АКТА</a:t>
            </a:r>
            <a:endParaRPr lang="ru-RU" sz="15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084302" y="4854937"/>
            <a:ext cx="5275519" cy="67042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rgbClr val="002060"/>
                </a:solidFill>
                <a:cs typeface="Times New Roman" pitchFamily="18" charset="0"/>
              </a:rPr>
              <a:t>ДОРАБОТКА ПРОЕКТА и СВОДНОГО ОТЧЕТА </a:t>
            </a:r>
            <a:endParaRPr lang="ru-RU" sz="15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 flipH="1">
            <a:off x="3666174" y="5896039"/>
            <a:ext cx="5338628" cy="62930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rgbClr val="002060"/>
                </a:solidFill>
                <a:cs typeface="Times New Roman" pitchFamily="18" charset="0"/>
              </a:rPr>
              <a:t>ПОДГОТОВКА ЗАКЛЮЧЕНИЯ</a:t>
            </a:r>
            <a:endParaRPr lang="ru-RU" sz="15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822" y="3772390"/>
            <a:ext cx="664468" cy="67363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16" y="1920423"/>
            <a:ext cx="693597" cy="68186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119" y="2841763"/>
            <a:ext cx="509560" cy="75427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598" y="4785960"/>
            <a:ext cx="576065" cy="86315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264" y="4587652"/>
            <a:ext cx="769106" cy="77511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681" y="5806250"/>
            <a:ext cx="757314" cy="763685"/>
          </a:xfrm>
          <a:prstGeom prst="rect">
            <a:avLst/>
          </a:prstGeom>
        </p:spPr>
      </p:pic>
      <p:sp>
        <p:nvSpPr>
          <p:cNvPr id="26" name="Стрелка углом 25"/>
          <p:cNvSpPr/>
          <p:nvPr/>
        </p:nvSpPr>
        <p:spPr>
          <a:xfrm rot="5400000">
            <a:off x="5838961" y="2196371"/>
            <a:ext cx="813816" cy="611435"/>
          </a:xfrm>
          <a:prstGeom prst="ben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Стрелка углом 26"/>
          <p:cNvSpPr/>
          <p:nvPr/>
        </p:nvSpPr>
        <p:spPr>
          <a:xfrm rot="5400000">
            <a:off x="6837270" y="3296485"/>
            <a:ext cx="813816" cy="560301"/>
          </a:xfrm>
          <a:prstGeom prst="ben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Стрелка углом 27"/>
          <p:cNvSpPr/>
          <p:nvPr/>
        </p:nvSpPr>
        <p:spPr>
          <a:xfrm rot="5400000">
            <a:off x="7550860" y="4234553"/>
            <a:ext cx="785658" cy="601439"/>
          </a:xfrm>
          <a:prstGeom prst="ben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Стрелка углом 28"/>
          <p:cNvSpPr/>
          <p:nvPr/>
        </p:nvSpPr>
        <p:spPr>
          <a:xfrm rot="5400000">
            <a:off x="8212262" y="5315950"/>
            <a:ext cx="813816" cy="556735"/>
          </a:xfrm>
          <a:prstGeom prst="ben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431" y="977448"/>
            <a:ext cx="952500" cy="649632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658629" y="1119249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ЭТАПЫ ПРОЦЕДУРЫ ОРВ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83568" y="102909"/>
            <a:ext cx="7704856" cy="443137"/>
          </a:xfrm>
          <a:prstGeom prst="rect">
            <a:avLst/>
          </a:prstGeom>
          <a:solidFill>
            <a:srgbClr val="79BEED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ОБЩИЕ ПОЛОЖЕНИЯ ОРВ</a:t>
            </a:r>
            <a:endParaRPr lang="ru-RU" sz="20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6764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9572" y="120576"/>
            <a:ext cx="7704856" cy="443137"/>
          </a:xfrm>
          <a:prstGeom prst="rect">
            <a:avLst/>
          </a:prstGeom>
          <a:solidFill>
            <a:srgbClr val="79BEED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ОБЩИЕ ПОЛОЖЕНИЯ ОРВ</a:t>
            </a:r>
            <a:endParaRPr lang="ru-RU" sz="20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6" name="Рисунок 6" descr="герб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850" y="78897"/>
            <a:ext cx="522952" cy="505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D:\Мои документы\10409751_821161071274403_1512518395068684578_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18" y="42893"/>
            <a:ext cx="683568" cy="57779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6280667" y="1398502"/>
            <a:ext cx="2277280" cy="1669107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>
                <a:solidFill>
                  <a:srgbClr val="002060"/>
                </a:solidFill>
                <a:cs typeface="Times New Roman" panose="02020603050405020304" pitchFamily="18" charset="0"/>
              </a:rPr>
              <a:t>А</a:t>
            </a:r>
            <a:r>
              <a:rPr lang="ru-RU" sz="13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ктов, </a:t>
            </a:r>
          </a:p>
          <a:p>
            <a:pPr algn="ctr"/>
            <a:r>
              <a:rPr lang="ru-RU" sz="13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разработанных </a:t>
            </a:r>
            <a:r>
              <a:rPr lang="ru-RU" sz="1300" b="1" dirty="0">
                <a:solidFill>
                  <a:srgbClr val="002060"/>
                </a:solidFill>
                <a:cs typeface="Times New Roman" panose="02020603050405020304" pitchFamily="18" charset="0"/>
              </a:rPr>
              <a:t>в целях приведения </a:t>
            </a:r>
            <a:r>
              <a:rPr lang="ru-RU" sz="13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акта </a:t>
            </a:r>
            <a:r>
              <a:rPr lang="ru-RU" sz="1300" b="1" dirty="0">
                <a:solidFill>
                  <a:srgbClr val="002060"/>
                </a:solidFill>
                <a:cs typeface="Times New Roman" panose="02020603050405020304" pitchFamily="18" charset="0"/>
              </a:rPr>
              <a:t>в соответствие с требованиями законодательства </a:t>
            </a:r>
            <a:r>
              <a:rPr lang="ru-RU" sz="13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РФ</a:t>
            </a:r>
            <a:endParaRPr lang="ru-RU" sz="13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816802" y="773383"/>
            <a:ext cx="5602505" cy="39120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cs typeface="Times New Roman" pitchFamily="18" charset="0"/>
              </a:rPr>
              <a:t>Специальный порядок (без публичных консультаций) для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03" y="653442"/>
            <a:ext cx="644984" cy="655331"/>
          </a:xfrm>
          <a:prstGeom prst="rect">
            <a:avLst/>
          </a:prstGeom>
        </p:spPr>
      </p:pic>
      <p:sp>
        <p:nvSpPr>
          <p:cNvPr id="38" name="Скругленный прямоугольник 37"/>
          <p:cNvSpPr/>
          <p:nvPr/>
        </p:nvSpPr>
        <p:spPr>
          <a:xfrm>
            <a:off x="617328" y="1398502"/>
            <a:ext cx="2293429" cy="1618943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3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Административных регламентов предоставления государственных услуг и исполнения государственных функций</a:t>
            </a:r>
          </a:p>
          <a:p>
            <a:pPr marL="285750" indent="-285750" algn="ctr">
              <a:buFontTx/>
              <a:buChar char="-"/>
            </a:pP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404264" y="1450017"/>
            <a:ext cx="2448272" cy="1585280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3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300" b="1" dirty="0">
                <a:solidFill>
                  <a:srgbClr val="002060"/>
                </a:solidFill>
                <a:cs typeface="Times New Roman" panose="02020603050405020304" pitchFamily="18" charset="0"/>
              </a:rPr>
              <a:t>А</a:t>
            </a:r>
            <a:r>
              <a:rPr lang="ru-RU" sz="13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ктов,</a:t>
            </a:r>
          </a:p>
          <a:p>
            <a:pPr algn="ctr"/>
            <a:r>
              <a:rPr lang="ru-RU" sz="13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sz="1300" b="1" dirty="0">
                <a:solidFill>
                  <a:srgbClr val="002060"/>
                </a:solidFill>
                <a:cs typeface="Times New Roman" panose="02020603050405020304" pitchFamily="18" charset="0"/>
              </a:rPr>
              <a:t>устанавливающих подлежащие государственному регулированию цены (тарифы) на товары (услуги</a:t>
            </a:r>
            <a:r>
              <a:rPr lang="ru-RU" sz="13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);</a:t>
            </a:r>
          </a:p>
          <a:p>
            <a:pPr marL="285750" indent="-285750" algn="ctr">
              <a:buFontTx/>
              <a:buChar char="-"/>
            </a:pP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177600" y="3396248"/>
            <a:ext cx="4453329" cy="6104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rgbClr val="002060"/>
                </a:solidFill>
                <a:cs typeface="Times New Roman" pitchFamily="18" charset="0"/>
              </a:rPr>
              <a:t>РАЗРАБОТКА ПРОЕКТА АКТА</a:t>
            </a:r>
            <a:endParaRPr lang="ru-RU" sz="15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263675" y="4510742"/>
            <a:ext cx="5227338" cy="6222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rgbClr val="002060"/>
                </a:solidFill>
                <a:cs typeface="Times New Roman" pitchFamily="18" charset="0"/>
              </a:rPr>
              <a:t>ПОДГОТОВКА СВОДНОГО ОТЧЕТА К ПРОЕКТУ АКТА</a:t>
            </a:r>
            <a:endParaRPr lang="ru-RU" sz="15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 flipH="1">
            <a:off x="3563888" y="5530547"/>
            <a:ext cx="5338628" cy="62930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rgbClr val="002060"/>
                </a:solidFill>
                <a:cs typeface="Times New Roman" pitchFamily="18" charset="0"/>
              </a:rPr>
              <a:t>ПОДГОТОВКА ЗАКЛЮЧЕНИЯ</a:t>
            </a:r>
            <a:endParaRPr lang="ru-RU" sz="15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24" name="Стрелка углом 23"/>
          <p:cNvSpPr/>
          <p:nvPr/>
        </p:nvSpPr>
        <p:spPr>
          <a:xfrm rot="5400000">
            <a:off x="5538819" y="3793598"/>
            <a:ext cx="785658" cy="601439"/>
          </a:xfrm>
          <a:prstGeom prst="ben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Стрелка углом 25"/>
          <p:cNvSpPr/>
          <p:nvPr/>
        </p:nvSpPr>
        <p:spPr>
          <a:xfrm rot="5400000">
            <a:off x="7397532" y="4839955"/>
            <a:ext cx="813816" cy="556735"/>
          </a:xfrm>
          <a:prstGeom prst="ben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769" y="4415202"/>
            <a:ext cx="576065" cy="863154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444" y="5480675"/>
            <a:ext cx="757314" cy="76368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28" y="3311166"/>
            <a:ext cx="825727" cy="780644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 flipV="1">
            <a:off x="781000" y="846159"/>
            <a:ext cx="774109" cy="25222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812203" y="752539"/>
            <a:ext cx="512416" cy="43288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2808435" y="1183447"/>
            <a:ext cx="364015" cy="288432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stCxn id="25" idx="2"/>
          </p:cNvCxnSpPr>
          <p:nvPr/>
        </p:nvCxnSpPr>
        <p:spPr>
          <a:xfrm>
            <a:off x="4618055" y="1164586"/>
            <a:ext cx="11575" cy="27600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endCxn id="15" idx="0"/>
          </p:cNvCxnSpPr>
          <p:nvPr/>
        </p:nvCxnSpPr>
        <p:spPr>
          <a:xfrm>
            <a:off x="7236296" y="1183447"/>
            <a:ext cx="183011" cy="215055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75561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02909"/>
            <a:ext cx="7704856" cy="443137"/>
          </a:xfrm>
          <a:prstGeom prst="rect">
            <a:avLst/>
          </a:prstGeom>
          <a:solidFill>
            <a:srgbClr val="79BEED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ОБЩИЕ ПОЛОЖЕНИЯ ОРВ</a:t>
            </a:r>
            <a:endParaRPr lang="ru-RU" sz="20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6" name="Рисунок 6" descr="герб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850" y="78897"/>
            <a:ext cx="522952" cy="505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D:\Мои документы\10409751_821161071274403_1512518395068684578_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18" y="42893"/>
            <a:ext cx="683568" cy="57779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1712840" y="851928"/>
            <a:ext cx="5109204" cy="466007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cs typeface="Times New Roman" pitchFamily="18" charset="0"/>
              </a:rPr>
              <a:t>СТЕПЕНИ РЕГУЛИРУЮЩЕГО ВОЗДЕЙСТВИЯ</a:t>
            </a:r>
            <a:endParaRPr lang="ru-RU" sz="14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6" y="2130243"/>
            <a:ext cx="551256" cy="5700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02" y="3914389"/>
            <a:ext cx="581306" cy="5243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546" y="5594791"/>
            <a:ext cx="608192" cy="540035"/>
          </a:xfrm>
          <a:prstGeom prst="rect">
            <a:avLst/>
          </a:prstGeom>
        </p:spPr>
      </p:pic>
      <p:sp>
        <p:nvSpPr>
          <p:cNvPr id="27" name="Скругленный прямоугольник 26"/>
          <p:cNvSpPr/>
          <p:nvPr/>
        </p:nvSpPr>
        <p:spPr>
          <a:xfrm>
            <a:off x="1608692" y="3648336"/>
            <a:ext cx="6634996" cy="103284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      проект акта </a:t>
            </a:r>
            <a:r>
              <a:rPr lang="ru-RU" sz="1300" b="1" dirty="0">
                <a:solidFill>
                  <a:srgbClr val="002060"/>
                </a:solidFill>
                <a:cs typeface="Times New Roman" panose="02020603050405020304" pitchFamily="18" charset="0"/>
              </a:rPr>
              <a:t>содержит положения, изменяющие ранее предусмотренные НПА Камчатского края обязанности для субъектов предпринимательской и инвестиционной деятельности, а также ранее установленную ответственность за нарушение </a:t>
            </a:r>
            <a:r>
              <a:rPr lang="ru-RU" sz="13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актов Камчатского края</a:t>
            </a:r>
            <a:endParaRPr lang="ru-RU" sz="14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245988" y="5412693"/>
            <a:ext cx="6430468" cy="64078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проект акта </a:t>
            </a:r>
            <a:r>
              <a:rPr lang="ru-RU" sz="1300" b="1" dirty="0">
                <a:solidFill>
                  <a:srgbClr val="002060"/>
                </a:solidFill>
                <a:cs typeface="Times New Roman" panose="02020603050405020304" pitchFamily="18" charset="0"/>
              </a:rPr>
              <a:t>содержит положения, отменяющие ранее установленную ответственность за нарушение </a:t>
            </a:r>
            <a:r>
              <a:rPr lang="ru-RU" sz="13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актов </a:t>
            </a:r>
            <a:r>
              <a:rPr lang="ru-RU" sz="1300" b="1" dirty="0">
                <a:solidFill>
                  <a:srgbClr val="002060"/>
                </a:solidFill>
                <a:cs typeface="Times New Roman" panose="02020603050405020304" pitchFamily="18" charset="0"/>
              </a:rPr>
              <a:t>Камчатского </a:t>
            </a:r>
            <a:r>
              <a:rPr lang="ru-RU" sz="13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края</a:t>
            </a:r>
            <a:endParaRPr lang="ru-RU" sz="14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139282" y="2005724"/>
            <a:ext cx="6713506" cy="83463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проект акта </a:t>
            </a:r>
            <a:r>
              <a:rPr lang="ru-RU" sz="1300" b="1" dirty="0">
                <a:solidFill>
                  <a:srgbClr val="002060"/>
                </a:solidFill>
                <a:cs typeface="Times New Roman" panose="02020603050405020304" pitchFamily="18" charset="0"/>
              </a:rPr>
              <a:t>содержит положения, устанавливающие новые обязанности для субъектов предпринимательской и инвестиционной деятельности, а также ответственность за нарушение </a:t>
            </a:r>
            <a:r>
              <a:rPr lang="ru-RU" sz="13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актов </a:t>
            </a:r>
            <a:r>
              <a:rPr lang="ru-RU" sz="1300" b="1" dirty="0">
                <a:solidFill>
                  <a:srgbClr val="002060"/>
                </a:solidFill>
                <a:cs typeface="Times New Roman" panose="02020603050405020304" pitchFamily="18" charset="0"/>
              </a:rPr>
              <a:t>Камчатского </a:t>
            </a:r>
            <a:r>
              <a:rPr lang="ru-RU" sz="13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края</a:t>
            </a:r>
            <a:endParaRPr lang="ru-RU" sz="14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24276" y="3322834"/>
            <a:ext cx="1454718" cy="350519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cs typeface="Times New Roman" pitchFamily="18" charset="0"/>
              </a:rPr>
              <a:t>СРЕДНЯЯ</a:t>
            </a:r>
            <a:endParaRPr lang="ru-RU" sz="14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429934" y="5157577"/>
            <a:ext cx="1429767" cy="35549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cs typeface="Times New Roman" pitchFamily="18" charset="0"/>
              </a:rPr>
              <a:t>НИЗКАЯ</a:t>
            </a:r>
            <a:endParaRPr lang="ru-RU" sz="14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45772" y="1668139"/>
            <a:ext cx="1363646" cy="343121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cs typeface="Times New Roman" pitchFamily="18" charset="0"/>
              </a:rPr>
              <a:t>ВЫСОКАЯ</a:t>
            </a:r>
            <a:endParaRPr lang="ru-RU" sz="14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286225" y="1745453"/>
            <a:ext cx="1944215" cy="3308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20 до 30 рабочих дней 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6866819" y="3363973"/>
            <a:ext cx="1971938" cy="34399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10 до 20 рабочих дней 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7071857" y="5166243"/>
            <a:ext cx="1932945" cy="31295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5 до 10 рабочих дней 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303" y="4591968"/>
            <a:ext cx="476250" cy="47625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824" y="2806331"/>
            <a:ext cx="476250" cy="47625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079" y="1147581"/>
            <a:ext cx="476250" cy="47625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31" y="762758"/>
            <a:ext cx="766903" cy="59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069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24090"/>
            <a:ext cx="7651554" cy="433778"/>
          </a:xfrm>
          <a:prstGeom prst="rect">
            <a:avLst/>
          </a:prstGeom>
          <a:solidFill>
            <a:srgbClr val="79BEED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АЛГОРИТМ ПРОВЕДЕНИЯ ОРВ</a:t>
            </a:r>
            <a:endParaRPr lang="ru-RU" sz="20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6" name="Рисунок 6" descr="герб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300" y="114902"/>
            <a:ext cx="522952" cy="505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D:\Мои документы\10409751_821161071274403_1512518395068684578_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18" y="42893"/>
            <a:ext cx="683568" cy="57779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631595" y="637504"/>
            <a:ext cx="2060954" cy="40373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cs typeface="Times New Roman" pitchFamily="18" charset="0"/>
              </a:rPr>
              <a:t>Разработка проекта</a:t>
            </a:r>
            <a:endParaRPr lang="ru-RU" sz="12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212567" y="620688"/>
            <a:ext cx="2080975" cy="390619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cs typeface="Times New Roman" pitchFamily="18" charset="0"/>
              </a:rPr>
              <a:t>Предварительная оценка</a:t>
            </a:r>
            <a:endParaRPr lang="ru-RU" sz="12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779136" y="669803"/>
            <a:ext cx="3220116" cy="35242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cs typeface="Times New Roman" pitchFamily="18" charset="0"/>
              </a:rPr>
              <a:t>Определение степени регулирующего воздействия</a:t>
            </a:r>
            <a:endParaRPr lang="ru-RU" sz="1200" b="1" dirty="0">
              <a:cs typeface="Times New Roman" pitchFamily="18" charset="0"/>
            </a:endParaRPr>
          </a:p>
        </p:txBody>
      </p:sp>
      <p:sp>
        <p:nvSpPr>
          <p:cNvPr id="25" name="Стрелка вправо 24"/>
          <p:cNvSpPr/>
          <p:nvPr/>
        </p:nvSpPr>
        <p:spPr>
          <a:xfrm>
            <a:off x="2678038" y="686160"/>
            <a:ext cx="583465" cy="33754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5276929" y="669803"/>
            <a:ext cx="514196" cy="33754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1442471" y="1358502"/>
            <a:ext cx="6084513" cy="1477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1442471" y="1358502"/>
            <a:ext cx="0" cy="35393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3542844" y="1384511"/>
            <a:ext cx="0" cy="35393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5729592" y="1412778"/>
            <a:ext cx="0" cy="35393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7526984" y="1358502"/>
            <a:ext cx="0" cy="35393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2" name="Вертикальный свиток 41"/>
          <p:cNvSpPr/>
          <p:nvPr/>
        </p:nvSpPr>
        <p:spPr>
          <a:xfrm>
            <a:off x="273855" y="1932160"/>
            <a:ext cx="2150540" cy="2075338"/>
          </a:xfrm>
          <a:prstGeom prst="vertic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cs typeface="Times New Roman" panose="02020603050405020304" pitchFamily="18" charset="0"/>
              </a:rPr>
              <a:t>Сводный отчет о результатах проведения ОРВ проекта </a:t>
            </a:r>
            <a:r>
              <a:rPr lang="ru-RU" sz="11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акта</a:t>
            </a:r>
            <a:endParaRPr lang="ru-RU" sz="11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>
                <a:solidFill>
                  <a:schemeClr val="tx1"/>
                </a:solidFill>
                <a:cs typeface="Times New Roman" panose="02020603050405020304" pitchFamily="18" charset="0"/>
              </a:rPr>
              <a:t>с </a:t>
            </a:r>
            <a:r>
              <a:rPr lang="ru-RU" sz="11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высокой степенью</a:t>
            </a:r>
          </a:p>
          <a:p>
            <a:pPr algn="ctr"/>
            <a:r>
              <a:rPr lang="ru-RU" sz="11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(Приложение 1 </a:t>
            </a:r>
            <a:r>
              <a:rPr lang="ru-RU" sz="1100" b="1" dirty="0">
                <a:solidFill>
                  <a:schemeClr val="tx1"/>
                </a:solidFill>
                <a:cs typeface="Times New Roman" panose="02020603050405020304" pitchFamily="18" charset="0"/>
              </a:rPr>
              <a:t>к Методическим рекомендациям, Приказ </a:t>
            </a:r>
            <a:r>
              <a:rPr lang="ru-RU" sz="11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№ 109-п)</a:t>
            </a:r>
            <a:endParaRPr lang="ru-RU" sz="11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43" name="Вертикальный свиток 42"/>
          <p:cNvSpPr/>
          <p:nvPr/>
        </p:nvSpPr>
        <p:spPr>
          <a:xfrm>
            <a:off x="6981790" y="1927733"/>
            <a:ext cx="2110957" cy="2173878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cs typeface="Times New Roman" panose="02020603050405020304" pitchFamily="18" charset="0"/>
              </a:rPr>
              <a:t>Сводный отчет о результатах проведения ОРВ проекта </a:t>
            </a:r>
            <a:r>
              <a:rPr lang="ru-RU" sz="11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акта</a:t>
            </a:r>
            <a:endParaRPr lang="ru-RU" sz="11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>
                <a:solidFill>
                  <a:schemeClr val="tx1"/>
                </a:solidFill>
                <a:cs typeface="Times New Roman" panose="02020603050405020304" pitchFamily="18" charset="0"/>
              </a:rPr>
              <a:t>б</a:t>
            </a:r>
            <a:r>
              <a:rPr lang="ru-RU" sz="11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ез проведения ПК</a:t>
            </a:r>
          </a:p>
          <a:p>
            <a:pPr algn="ctr"/>
            <a:r>
              <a:rPr lang="ru-RU" sz="11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(Приложение 4 </a:t>
            </a:r>
            <a:r>
              <a:rPr lang="ru-RU" sz="1100" b="1" dirty="0">
                <a:solidFill>
                  <a:schemeClr val="tx1"/>
                </a:solidFill>
                <a:cs typeface="Times New Roman" panose="02020603050405020304" pitchFamily="18" charset="0"/>
              </a:rPr>
              <a:t>к Методическим рекомендациям, Приказ </a:t>
            </a:r>
            <a:r>
              <a:rPr lang="ru-RU" sz="11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109-п)</a:t>
            </a:r>
            <a:endParaRPr lang="ru-RU" sz="1100" dirty="0"/>
          </a:p>
        </p:txBody>
      </p:sp>
      <p:sp>
        <p:nvSpPr>
          <p:cNvPr id="44" name="Вертикальный свиток 43"/>
          <p:cNvSpPr/>
          <p:nvPr/>
        </p:nvSpPr>
        <p:spPr>
          <a:xfrm>
            <a:off x="4784293" y="1934688"/>
            <a:ext cx="2143805" cy="2125465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Сводный отчет о </a:t>
            </a:r>
            <a:r>
              <a:rPr lang="ru-RU" sz="1100" b="1" dirty="0">
                <a:solidFill>
                  <a:schemeClr val="tx1"/>
                </a:solidFill>
                <a:cs typeface="Times New Roman" panose="02020603050405020304" pitchFamily="18" charset="0"/>
              </a:rPr>
              <a:t>результатах проведения </a:t>
            </a:r>
            <a:r>
              <a:rPr lang="ru-RU" sz="11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ОРВ проекта акта</a:t>
            </a:r>
            <a:endParaRPr lang="ru-RU" sz="11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>
                <a:solidFill>
                  <a:schemeClr val="tx1"/>
                </a:solidFill>
                <a:cs typeface="Times New Roman" panose="02020603050405020304" pitchFamily="18" charset="0"/>
              </a:rPr>
              <a:t>с низкой </a:t>
            </a:r>
            <a:r>
              <a:rPr lang="ru-RU" sz="11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степенью</a:t>
            </a:r>
          </a:p>
          <a:p>
            <a:pPr algn="ctr"/>
            <a:r>
              <a:rPr lang="ru-RU" sz="11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(Приложение 3 к Методическим рекомендациям, Приказ № 109-п от)</a:t>
            </a:r>
            <a:endParaRPr lang="ru-RU" sz="11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45" name="Вертикальный свиток 44"/>
          <p:cNvSpPr/>
          <p:nvPr/>
        </p:nvSpPr>
        <p:spPr>
          <a:xfrm>
            <a:off x="2547211" y="1948257"/>
            <a:ext cx="2121525" cy="2064369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cs typeface="Times New Roman" panose="02020603050405020304" pitchFamily="18" charset="0"/>
              </a:rPr>
              <a:t>Сводный отчет о результатах проведения ОРВ проекта </a:t>
            </a:r>
            <a:r>
              <a:rPr lang="ru-RU" sz="11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акта</a:t>
            </a:r>
            <a:endParaRPr lang="ru-RU" sz="11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>
                <a:solidFill>
                  <a:schemeClr val="tx1"/>
                </a:solidFill>
                <a:cs typeface="Times New Roman" panose="02020603050405020304" pitchFamily="18" charset="0"/>
              </a:rPr>
              <a:t>с</a:t>
            </a:r>
            <a:r>
              <a:rPr lang="ru-RU" sz="11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о средней степенью</a:t>
            </a:r>
          </a:p>
          <a:p>
            <a:pPr algn="ctr"/>
            <a:r>
              <a:rPr lang="ru-RU" sz="11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(Приложение 2 </a:t>
            </a:r>
            <a:r>
              <a:rPr lang="ru-RU" sz="1100" b="1" dirty="0">
                <a:solidFill>
                  <a:schemeClr val="tx1"/>
                </a:solidFill>
                <a:cs typeface="Times New Roman" panose="02020603050405020304" pitchFamily="18" charset="0"/>
              </a:rPr>
              <a:t>к Методическим рекомендациям, Приказ </a:t>
            </a:r>
            <a:r>
              <a:rPr lang="ru-RU" sz="11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№ 109-п)</a:t>
            </a:r>
            <a:endParaRPr lang="ru-RU" sz="11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46" name="Стрелка вправо 45"/>
          <p:cNvSpPr/>
          <p:nvPr/>
        </p:nvSpPr>
        <p:spPr>
          <a:xfrm rot="5400000">
            <a:off x="6563785" y="1041358"/>
            <a:ext cx="337784" cy="33754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388517" y="1584660"/>
            <a:ext cx="2060954" cy="33068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cs typeface="Times New Roman" pitchFamily="18" charset="0"/>
              </a:rPr>
              <a:t>Высокая</a:t>
            </a:r>
            <a:endParaRPr lang="ru-RU" sz="12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2598742" y="1590376"/>
            <a:ext cx="2060954" cy="35667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cs typeface="Times New Roman" pitchFamily="18" charset="0"/>
              </a:rPr>
              <a:t>Средняя</a:t>
            </a:r>
            <a:endParaRPr lang="ru-RU" sz="12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4815892" y="1590376"/>
            <a:ext cx="2060954" cy="35667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cs typeface="Times New Roman" pitchFamily="18" charset="0"/>
              </a:rPr>
              <a:t>Низкая</a:t>
            </a:r>
            <a:endParaRPr lang="ru-RU" sz="12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7033042" y="1617252"/>
            <a:ext cx="2060954" cy="34850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cs typeface="Times New Roman" pitchFamily="18" charset="0"/>
              </a:rPr>
              <a:t>Упрощенный порядок</a:t>
            </a:r>
            <a:endParaRPr lang="ru-RU" sz="12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 flipV="1">
            <a:off x="1467133" y="4011708"/>
            <a:ext cx="0" cy="35393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V="1">
            <a:off x="3635896" y="4126950"/>
            <a:ext cx="0" cy="35393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V="1">
            <a:off x="5650869" y="4060153"/>
            <a:ext cx="0" cy="35393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2" name="Скругленный прямоугольник 61"/>
          <p:cNvSpPr/>
          <p:nvPr/>
        </p:nvSpPr>
        <p:spPr>
          <a:xfrm>
            <a:off x="1409374" y="4590002"/>
            <a:ext cx="4241495" cy="33068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cs typeface="Times New Roman" pitchFamily="18" charset="0"/>
              </a:rPr>
              <a:t>Публичные консультации </a:t>
            </a:r>
            <a:endParaRPr lang="ru-RU" sz="12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6770079" y="4404465"/>
            <a:ext cx="2345767" cy="43655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cs typeface="Times New Roman" pitchFamily="18" charset="0"/>
              </a:rPr>
              <a:t>Публичные консультации не проводятся</a:t>
            </a:r>
            <a:endParaRPr lang="ru-RU" sz="12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6732678" y="5110437"/>
            <a:ext cx="2345767" cy="69889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cs typeface="Times New Roman" pitchFamily="18" charset="0"/>
              </a:rPr>
              <a:t>Направление проекта акта и сводного отчета в уполномоченный орган для подготовки заключения</a:t>
            </a:r>
            <a:endParaRPr lang="ru-RU" sz="12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6834322" y="6078747"/>
            <a:ext cx="1878223" cy="51383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cs typeface="Times New Roman" pitchFamily="18" charset="0"/>
              </a:rPr>
              <a:t>Подготовка заключения</a:t>
            </a:r>
            <a:endParaRPr lang="ru-RU" sz="12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66" name="8-конечная звезда 65"/>
          <p:cNvSpPr/>
          <p:nvPr/>
        </p:nvSpPr>
        <p:spPr>
          <a:xfrm>
            <a:off x="6203494" y="5659340"/>
            <a:ext cx="805309" cy="569396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10 </a:t>
            </a:r>
            <a:r>
              <a:rPr lang="ru-RU" sz="12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р.д</a:t>
            </a:r>
            <a:r>
              <a:rPr lang="ru-RU" sz="1200" b="1" dirty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7" name="Стрелка вправо 66"/>
          <p:cNvSpPr/>
          <p:nvPr/>
        </p:nvSpPr>
        <p:spPr>
          <a:xfrm rot="5400000">
            <a:off x="7809798" y="4096407"/>
            <a:ext cx="292209" cy="33754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Стрелка вправо 68"/>
          <p:cNvSpPr/>
          <p:nvPr/>
        </p:nvSpPr>
        <p:spPr>
          <a:xfrm rot="5400000">
            <a:off x="7844627" y="4806960"/>
            <a:ext cx="269419" cy="33754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Стрелка вправо 69"/>
          <p:cNvSpPr/>
          <p:nvPr/>
        </p:nvSpPr>
        <p:spPr>
          <a:xfrm rot="5400000">
            <a:off x="7870330" y="5771075"/>
            <a:ext cx="286444" cy="33754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1520831" y="5084253"/>
            <a:ext cx="4144189" cy="23471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cs typeface="Times New Roman" pitchFamily="18" charset="0"/>
              </a:rPr>
              <a:t>Подготовка свода предложений</a:t>
            </a:r>
            <a:endParaRPr lang="ru-RU" sz="12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1506680" y="5457502"/>
            <a:ext cx="4144189" cy="25380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cs typeface="Times New Roman" pitchFamily="18" charset="0"/>
              </a:rPr>
              <a:t>Доработка сводного отчета</a:t>
            </a:r>
            <a:endParaRPr lang="ru-RU" sz="12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1520830" y="5849842"/>
            <a:ext cx="4144189" cy="48505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cs typeface="Times New Roman" pitchFamily="18" charset="0"/>
              </a:rPr>
              <a:t>Направление проекта акта, сводного отчета, свода предложений в уполномоченный орган для подготовки заключения </a:t>
            </a:r>
            <a:endParaRPr lang="ru-RU" sz="12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74" name="8-конечная звезда 73"/>
          <p:cNvSpPr/>
          <p:nvPr/>
        </p:nvSpPr>
        <p:spPr>
          <a:xfrm>
            <a:off x="1023965" y="4197718"/>
            <a:ext cx="891030" cy="636094"/>
          </a:xfrm>
          <a:prstGeom prst="star8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20-30 </a:t>
            </a:r>
            <a:r>
              <a:rPr lang="ru-RU" sz="1200" b="1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р.д</a:t>
            </a:r>
            <a:r>
              <a:rPr lang="ru-RU" sz="12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  <a:endParaRPr lang="ru-RU" sz="12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75" name="8-конечная звезда 74"/>
          <p:cNvSpPr/>
          <p:nvPr/>
        </p:nvSpPr>
        <p:spPr>
          <a:xfrm>
            <a:off x="3160227" y="3960525"/>
            <a:ext cx="891030" cy="701860"/>
          </a:xfrm>
          <a:prstGeom prst="star8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10-20 </a:t>
            </a:r>
            <a:r>
              <a:rPr lang="ru-RU" sz="1200" b="1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р.д</a:t>
            </a:r>
            <a:r>
              <a:rPr lang="ru-RU" sz="12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  <a:endParaRPr lang="ru-RU" sz="12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78" name="8-конечная звезда 77"/>
          <p:cNvSpPr/>
          <p:nvPr/>
        </p:nvSpPr>
        <p:spPr>
          <a:xfrm>
            <a:off x="5251357" y="4257941"/>
            <a:ext cx="914400" cy="673940"/>
          </a:xfrm>
          <a:prstGeom prst="star8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5-10 </a:t>
            </a:r>
            <a:r>
              <a:rPr lang="ru-RU" sz="12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р.д</a:t>
            </a:r>
            <a:r>
              <a:rPr lang="ru-RU" sz="1200" b="1" dirty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2678315" y="6487270"/>
            <a:ext cx="1878223" cy="3306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cs typeface="Times New Roman" pitchFamily="18" charset="0"/>
              </a:rPr>
              <a:t>Подготовка заключения</a:t>
            </a:r>
            <a:endParaRPr lang="ru-RU" sz="12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80" name="8-конечная звезда 79"/>
          <p:cNvSpPr/>
          <p:nvPr/>
        </p:nvSpPr>
        <p:spPr>
          <a:xfrm>
            <a:off x="1978822" y="6179004"/>
            <a:ext cx="805309" cy="577761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10 </a:t>
            </a:r>
            <a:r>
              <a:rPr lang="ru-RU" sz="12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р.д</a:t>
            </a:r>
            <a:r>
              <a:rPr lang="ru-RU" sz="1200" b="1" dirty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4" name="Стрелка вправо 83"/>
          <p:cNvSpPr/>
          <p:nvPr/>
        </p:nvSpPr>
        <p:spPr>
          <a:xfrm rot="5400000">
            <a:off x="4481874" y="4901035"/>
            <a:ext cx="241701" cy="26504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Стрелка вправо 84"/>
          <p:cNvSpPr/>
          <p:nvPr/>
        </p:nvSpPr>
        <p:spPr>
          <a:xfrm rot="5400000">
            <a:off x="2171022" y="5289372"/>
            <a:ext cx="241701" cy="26504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Стрелка вправо 85"/>
          <p:cNvSpPr/>
          <p:nvPr/>
        </p:nvSpPr>
        <p:spPr>
          <a:xfrm rot="5400000">
            <a:off x="4776710" y="5652455"/>
            <a:ext cx="241701" cy="26504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Стрелка вправо 86"/>
          <p:cNvSpPr/>
          <p:nvPr/>
        </p:nvSpPr>
        <p:spPr>
          <a:xfrm rot="5400000">
            <a:off x="4066617" y="6320342"/>
            <a:ext cx="241701" cy="26504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8" name="Picture 2" descr="D:\Мои документы\10409751_821161071274403_1512518395068684578_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2893"/>
            <a:ext cx="654088" cy="57779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385" y="6234860"/>
            <a:ext cx="476250" cy="476250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602" y="5959358"/>
            <a:ext cx="476250" cy="476250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549" y="6205309"/>
            <a:ext cx="532106" cy="532106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105" y="4123239"/>
            <a:ext cx="436837" cy="39764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260" y="6381013"/>
            <a:ext cx="47625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72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02909"/>
            <a:ext cx="7560840" cy="445771"/>
          </a:xfrm>
          <a:prstGeom prst="rect">
            <a:avLst/>
          </a:prstGeom>
          <a:solidFill>
            <a:srgbClr val="79BEED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РЕЙТИНГ КАЧЕСТВА ОРВ</a:t>
            </a:r>
            <a:endParaRPr lang="ru-RU" sz="20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6" name="Рисунок 6" descr="герб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850" y="114902"/>
            <a:ext cx="522952" cy="505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D:\Мои документы\10409751_821161071274403_1512518395068684578_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1" y="140178"/>
            <a:ext cx="683568" cy="57779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Скругленный прямоугольник 26"/>
          <p:cNvSpPr/>
          <p:nvPr/>
        </p:nvSpPr>
        <p:spPr>
          <a:xfrm>
            <a:off x="1753427" y="3345718"/>
            <a:ext cx="5395313" cy="137677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Количественное сопоставление предполагаемых результатов реализации различных вариантов предлагаемого правового регулирования с учетом требуемых материальных, </a:t>
            </a:r>
            <a:r>
              <a:rPr lang="ru-RU" sz="13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временных, </a:t>
            </a:r>
            <a:r>
              <a:rPr lang="ru-RU" sz="13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трудовых затрат на его введение, а также возможных издержек и выгод предполагаемых адресатов такого регулирования</a:t>
            </a:r>
            <a:endParaRPr lang="ru-RU" sz="14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769534" y="5408644"/>
            <a:ext cx="5379206" cy="97268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Учитываются проекты актов в отношении которых поступило не менее двух замечаний и предложений от заинтересованных лиц</a:t>
            </a:r>
            <a:endParaRPr lang="ru-RU" sz="14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44890" y="3012979"/>
            <a:ext cx="2808312" cy="400509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cs typeface="Times New Roman" pitchFamily="18" charset="0"/>
              </a:rPr>
              <a:t>КОЛИЧЕСТВЕННАЯ ОЦЕНКА</a:t>
            </a:r>
            <a:endParaRPr lang="ru-RU" sz="14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25177" y="4958522"/>
            <a:ext cx="2847738" cy="500201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cs typeface="Times New Roman" pitchFamily="18" charset="0"/>
              </a:rPr>
              <a:t>КАЧЕСТВЕННЫЕ ПУБЛИЧНЫЕ КОНСУЛЬТАЦИИ</a:t>
            </a:r>
            <a:endParaRPr lang="ru-RU" sz="14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94" y="5676140"/>
            <a:ext cx="476250" cy="476250"/>
          </a:xfrm>
          <a:prstGeom prst="rect">
            <a:avLst/>
          </a:prstGeom>
        </p:spPr>
      </p:pic>
      <p:sp>
        <p:nvSpPr>
          <p:cNvPr id="25" name="Скругленный прямоугольник 24"/>
          <p:cNvSpPr/>
          <p:nvPr/>
        </p:nvSpPr>
        <p:spPr>
          <a:xfrm>
            <a:off x="1735226" y="1700261"/>
            <a:ext cx="5413515" cy="103284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      Проведение процедуры ОРВ в отношении всех проектов актов, в сфере предпринимательской и инвестиционной деятельности, в установленной предметной области </a:t>
            </a:r>
            <a:endParaRPr lang="ru-RU" sz="14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44" y="747571"/>
            <a:ext cx="476250" cy="476250"/>
          </a:xfrm>
          <a:prstGeom prst="rect">
            <a:avLst/>
          </a:prstGeom>
        </p:spPr>
      </p:pic>
      <p:sp>
        <p:nvSpPr>
          <p:cNvPr id="28" name="Скругленный прямоугольник 27"/>
          <p:cNvSpPr/>
          <p:nvPr/>
        </p:nvSpPr>
        <p:spPr>
          <a:xfrm>
            <a:off x="1109060" y="738095"/>
            <a:ext cx="7063339" cy="46600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cs typeface="Times New Roman" pitchFamily="18" charset="0"/>
              </a:rPr>
              <a:t>ПОКАЗАТЕЛИ, используемые для формирования рейтинга, характеризующие качество проведения ОРВ </a:t>
            </a:r>
            <a:r>
              <a:rPr lang="ru-RU" sz="1400" b="1" dirty="0" smtClean="0">
                <a:solidFill>
                  <a:srgbClr val="002060"/>
                </a:solidFill>
                <a:cs typeface="Times New Roman" pitchFamily="18" charset="0"/>
              </a:rPr>
              <a:t>разработчиками проектов актов </a:t>
            </a:r>
            <a:endParaRPr lang="ru-RU" sz="14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62416" y="1393191"/>
            <a:ext cx="2880320" cy="419161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cs typeface="Times New Roman" pitchFamily="18" charset="0"/>
              </a:rPr>
              <a:t>СИСТЕМАТИЧНОСТЬ</a:t>
            </a:r>
            <a:endParaRPr lang="ru-RU" sz="14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19" y="3792440"/>
            <a:ext cx="582450" cy="5466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69" y="3736637"/>
            <a:ext cx="562737" cy="63259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94" y="2145385"/>
            <a:ext cx="630782" cy="61668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725" y="770356"/>
            <a:ext cx="476250" cy="476250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7327659" y="1453406"/>
            <a:ext cx="1591179" cy="88033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cs typeface="Times New Roman" pitchFamily="18" charset="0"/>
              </a:rPr>
              <a:t>Мониторинг проектов актов и актов</a:t>
            </a:r>
            <a:endParaRPr lang="ru-RU" sz="12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258977" y="2919014"/>
            <a:ext cx="1723439" cy="1253937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cs typeface="Times New Roman" pitchFamily="18" charset="0"/>
              </a:rPr>
              <a:t>Использование методик оценки выгод и издержек </a:t>
            </a:r>
            <a:endParaRPr lang="ru-RU" sz="12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258976" y="4831754"/>
            <a:ext cx="1723439" cy="1253937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cs typeface="Times New Roman" pitchFamily="18" charset="0"/>
              </a:rPr>
              <a:t>Использование дополнительных способов проведения публичного обсуждения</a:t>
            </a:r>
            <a:endParaRPr lang="ru-RU" sz="12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894" y="5339554"/>
            <a:ext cx="476250" cy="47625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922" y="3345718"/>
            <a:ext cx="476250" cy="47625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143" y="1946937"/>
            <a:ext cx="47625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9354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0179" y="140178"/>
            <a:ext cx="7560840" cy="445771"/>
          </a:xfrm>
          <a:prstGeom prst="rect">
            <a:avLst/>
          </a:prstGeom>
          <a:solidFill>
            <a:srgbClr val="79BEED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РЕГИОНАЛЬНЫЙ ПОРТАЛ </a:t>
            </a:r>
            <a:r>
              <a:rPr lang="en-US" sz="2000" b="1" dirty="0" smtClean="0">
                <a:solidFill>
                  <a:srgbClr val="002060"/>
                </a:solidFill>
                <a:cs typeface="Times New Roman" pitchFamily="18" charset="0"/>
              </a:rPr>
              <a:t>REGULATION.KAMGOV.RU</a:t>
            </a:r>
            <a:endParaRPr lang="ru-RU" sz="20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6" name="Рисунок 6" descr="герб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850" y="114902"/>
            <a:ext cx="522952" cy="505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D:\Мои документы\10409751_821161071274403_1512518395068684578_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1" y="140178"/>
            <a:ext cx="683568" cy="57779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" y="908720"/>
            <a:ext cx="8966702" cy="56886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" y="908719"/>
            <a:ext cx="8966702" cy="576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1568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2003</TotalTime>
  <Words>820</Words>
  <Application>Microsoft Office PowerPoint</Application>
  <PresentationFormat>Экран (4:3)</PresentationFormat>
  <Paragraphs>154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Georgia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Лапицкая Виктория Валерьевна</dc:creator>
  <cp:lastModifiedBy>Зубарь Михаил Михайлович</cp:lastModifiedBy>
  <cp:revision>172</cp:revision>
  <cp:lastPrinted>2016-10-29T00:25:09Z</cp:lastPrinted>
  <dcterms:created xsi:type="dcterms:W3CDTF">2015-08-17T22:25:18Z</dcterms:created>
  <dcterms:modified xsi:type="dcterms:W3CDTF">2017-04-24T21:04:22Z</dcterms:modified>
</cp:coreProperties>
</file>