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charts/chart1.xml" ContentType="application/vnd.openxmlformats-officedocument.drawingml.chart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drawing3.xml" ContentType="application/vnd.ms-office.drawingml.diagramDrawing+xml"/>
  <Default Extension="png" ContentType="image/png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diagrams/quickStyle6.xml" ContentType="application/vnd.openxmlformats-officedocument.drawingml.diagramStyl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56" r:id="rId2"/>
    <p:sldId id="265" r:id="rId3"/>
    <p:sldId id="263" r:id="rId4"/>
    <p:sldId id="257" r:id="rId5"/>
    <p:sldId id="258" r:id="rId6"/>
    <p:sldId id="266" r:id="rId7"/>
    <p:sldId id="259" r:id="rId8"/>
    <p:sldId id="267" r:id="rId9"/>
    <p:sldId id="287" r:id="rId10"/>
    <p:sldId id="268" r:id="rId11"/>
    <p:sldId id="289" r:id="rId12"/>
    <p:sldId id="290" r:id="rId13"/>
    <p:sldId id="291" r:id="rId14"/>
    <p:sldId id="269" r:id="rId15"/>
    <p:sldId id="270" r:id="rId16"/>
    <p:sldId id="272" r:id="rId17"/>
    <p:sldId id="275" r:id="rId18"/>
    <p:sldId id="274" r:id="rId19"/>
    <p:sldId id="273" r:id="rId20"/>
    <p:sldId id="276" r:id="rId21"/>
    <p:sldId id="283" r:id="rId22"/>
    <p:sldId id="261" r:id="rId23"/>
    <p:sldId id="262" r:id="rId24"/>
    <p:sldId id="292" r:id="rId25"/>
    <p:sldId id="277" r:id="rId26"/>
    <p:sldId id="281" r:id="rId27"/>
    <p:sldId id="282" r:id="rId28"/>
    <p:sldId id="28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1F26"/>
    <a:srgbClr val="EE7D3E"/>
    <a:srgbClr val="A50021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4"/>
  <c:chart>
    <c:title>
      <c:tx>
        <c:rich>
          <a:bodyPr/>
          <a:lstStyle/>
          <a:p>
            <a:pPr>
              <a:defRPr sz="2400"/>
            </a:pPr>
            <a:r>
              <a:rPr lang="ru-RU" sz="2400" dirty="0"/>
              <a:t>2012 год </a:t>
            </a:r>
            <a:endParaRPr lang="ru-RU" sz="2400" dirty="0" smtClean="0"/>
          </a:p>
          <a:p>
            <a:pPr>
              <a:defRPr sz="2400"/>
            </a:pPr>
            <a:r>
              <a:rPr lang="ru-RU" sz="2400" dirty="0" smtClean="0"/>
              <a:t>Всего </a:t>
            </a:r>
            <a:r>
              <a:rPr lang="ru-RU" sz="2400" dirty="0"/>
              <a:t>204 ребенка</a:t>
            </a:r>
          </a:p>
        </c:rich>
      </c:tx>
      <c:layout>
        <c:manualLayout>
          <c:xMode val="edge"/>
          <c:yMode val="edge"/>
          <c:x val="8.1650197783648699E-4"/>
          <c:y val="3.5555306699515676E-2"/>
        </c:manualLayout>
      </c:layout>
    </c:title>
    <c:view3D>
      <c:rotX val="30"/>
      <c:perspective val="6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 всего 204 ребенка</c:v>
                </c:pt>
              </c:strCache>
            </c:strRef>
          </c:tx>
          <c:explosion val="25"/>
          <c:dPt>
            <c:idx val="0"/>
            <c:explosion val="10"/>
          </c:dPt>
          <c:dPt>
            <c:idx val="1"/>
            <c:explosion val="18"/>
            <c:spPr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</c:spPr>
          </c:dPt>
          <c:dLbls>
            <c:txPr>
              <a:bodyPr/>
              <a:lstStyle/>
              <a:p>
                <a:pPr>
                  <a:defRPr sz="2400" b="1">
                    <a:solidFill>
                      <a:srgbClr val="A50021"/>
                    </a:solidFill>
                  </a:defRPr>
                </a:pPr>
                <a:endParaRPr lang="ru-RU"/>
              </a:p>
            </c:txPr>
            <c:dLblPos val="outEnd"/>
            <c:showVal val="1"/>
            <c:showLeaderLines val="1"/>
          </c:dLbls>
          <c:cat>
            <c:strRef>
              <c:f>Лист1!$A$2:$A$5</c:f>
              <c:strCache>
                <c:ptCount val="3"/>
                <c:pt idx="0">
                  <c:v>находящиеся в социально-опасном положении</c:v>
                </c:pt>
                <c:pt idx="1">
                  <c:v>находящиеся в трудной жизненной ситуации</c:v>
                </c:pt>
                <c:pt idx="2">
                  <c:v>жертвы насилия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86</c:v>
                </c:pt>
                <c:pt idx="1">
                  <c:v>109</c:v>
                </c:pt>
                <c:pt idx="2">
                  <c:v>9</c:v>
                </c:pt>
              </c:numCache>
            </c:numRef>
          </c:val>
        </c:ser>
        <c:dLbls>
          <c:showVal val="1"/>
        </c:dLbls>
      </c:pie3DChart>
    </c:plotArea>
    <c:plotVisOnly val="1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10 месяцев 2013 </a:t>
            </a:r>
            <a:r>
              <a:rPr lang="ru-RU" dirty="0" smtClean="0"/>
              <a:t>года</a:t>
            </a:r>
          </a:p>
          <a:p>
            <a:pPr>
              <a:defRPr/>
            </a:pPr>
            <a:r>
              <a:rPr lang="ru-RU" dirty="0" smtClean="0"/>
              <a:t>Всего  162 ребенка </a:t>
            </a:r>
            <a:endParaRPr lang="ru-RU" dirty="0"/>
          </a:p>
        </c:rich>
      </c:tx>
      <c:layout>
        <c:manualLayout>
          <c:xMode val="edge"/>
          <c:yMode val="edge"/>
          <c:x val="0.52356448164559077"/>
          <c:y val="7.9912008991862293E-2"/>
        </c:manualLayout>
      </c:layout>
    </c:title>
    <c:view3D>
      <c:rotX val="30"/>
      <c:perspective val="5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10 месяцев 2013 года </c:v>
                </c:pt>
              </c:strCache>
            </c:strRef>
          </c:tx>
          <c:explosion val="30"/>
          <c:dPt>
            <c:idx val="0"/>
            <c:explosion val="8"/>
          </c:dPt>
          <c:dPt>
            <c:idx val="1"/>
            <c:explosion val="18"/>
            <c:spPr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</c:spPr>
          </c:dPt>
          <c:dLbls>
            <c:txPr>
              <a:bodyPr/>
              <a:lstStyle/>
              <a:p>
                <a:pPr>
                  <a:defRPr sz="2400" b="1">
                    <a:solidFill>
                      <a:srgbClr val="A50021"/>
                    </a:solidFill>
                  </a:defRPr>
                </a:pPr>
                <a:endParaRPr lang="ru-RU"/>
              </a:p>
            </c:txPr>
            <c:dLblPos val="outEnd"/>
            <c:showVal val="1"/>
            <c:showLeaderLines val="1"/>
          </c:dLbls>
          <c:cat>
            <c:strRef>
              <c:f>Лист1!$A$2:$A$5</c:f>
              <c:strCache>
                <c:ptCount val="3"/>
                <c:pt idx="0">
                  <c:v>находящиеся  в социально-опасном положении</c:v>
                </c:pt>
                <c:pt idx="1">
                  <c:v>находящиеся в тяжелой жизненной ситуации</c:v>
                </c:pt>
                <c:pt idx="2">
                  <c:v>жертвы насилия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69</c:v>
                </c:pt>
                <c:pt idx="1">
                  <c:v>90</c:v>
                </c:pt>
                <c:pt idx="2">
                  <c:v>3</c:v>
                </c:pt>
              </c:numCache>
            </c:numRef>
          </c:val>
        </c:ser>
        <c:dLbls>
          <c:showVal val="1"/>
        </c:dLbls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11BB13-4D52-4D50-8A28-79D7C29D3291}" type="doc">
      <dgm:prSet loTypeId="urn:microsoft.com/office/officeart/2005/8/layout/chevron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701142E-E536-4201-885B-E7FE23234780}">
      <dgm:prSet phldrT="[Текст]"/>
      <dgm:spPr/>
      <dgm:t>
        <a:bodyPr/>
        <a:lstStyle/>
        <a:p>
          <a:pPr rtl="0"/>
          <a:r>
            <a:rPr kumimoji="0" lang="ru-RU" b="1" i="0" u="none" strike="noStrike" cap="none" normalizeH="0" baseline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Times New Roman" pitchFamily="18" charset="0"/>
              <a:cs typeface="Arial" pitchFamily="34" charset="0"/>
            </a:rPr>
            <a:t>2012 год </a:t>
          </a:r>
          <a:endParaRPr lang="ru-RU" dirty="0"/>
        </a:p>
      </dgm:t>
    </dgm:pt>
    <dgm:pt modelId="{9756E8CB-8702-41F7-A14B-BE037588BCB7}" type="parTrans" cxnId="{1DDCD1F0-BF22-4CEA-993D-E0CB89917DB7}">
      <dgm:prSet/>
      <dgm:spPr/>
      <dgm:t>
        <a:bodyPr/>
        <a:lstStyle/>
        <a:p>
          <a:endParaRPr lang="ru-RU"/>
        </a:p>
      </dgm:t>
    </dgm:pt>
    <dgm:pt modelId="{68DF9AF1-AEFD-459D-96F8-A8106236D138}" type="sibTrans" cxnId="{1DDCD1F0-BF22-4CEA-993D-E0CB89917DB7}">
      <dgm:prSet/>
      <dgm:spPr/>
      <dgm:t>
        <a:bodyPr/>
        <a:lstStyle/>
        <a:p>
          <a:endParaRPr lang="ru-RU"/>
        </a:p>
      </dgm:t>
    </dgm:pt>
    <dgm:pt modelId="{BF0DDEDE-6AAE-4078-8D03-1CB5C35CD8AA}">
      <dgm:prSet phldrT="[Текст]" custT="1"/>
      <dgm:spPr/>
      <dgm:t>
        <a:bodyPr/>
        <a:lstStyle/>
        <a:p>
          <a:pPr rtl="0"/>
          <a:r>
            <a:rPr kumimoji="0" lang="ru-RU" sz="1400" b="0" i="0" u="none" strike="noStrike" cap="none" normalizeH="0" baseline="0" smtClean="0">
              <a:ln/>
              <a:effectLst/>
              <a:latin typeface="Century Gothic" pitchFamily="34" charset="0"/>
              <a:ea typeface="Times New Roman" pitchFamily="18" charset="0"/>
              <a:cs typeface="Arial" pitchFamily="34" charset="0"/>
            </a:rPr>
            <a:t>Жертвами насильственных преступлений, в том числе в семье, были признаны более </a:t>
          </a:r>
          <a:r>
            <a:rPr kumimoji="0" lang="ru-RU" sz="1400" b="1" i="0" u="none" strike="noStrike" cap="none" normalizeH="0" baseline="0" smtClean="0">
              <a:ln/>
              <a:effectLst/>
              <a:latin typeface="Century Gothic" pitchFamily="34" charset="0"/>
              <a:ea typeface="Times New Roman" pitchFamily="18" charset="0"/>
              <a:cs typeface="Arial" pitchFamily="34" charset="0"/>
            </a:rPr>
            <a:t>89 000  </a:t>
          </a:r>
          <a:r>
            <a:rPr kumimoji="0" lang="ru-RU" sz="1400" i="0" u="none" strike="noStrike" cap="none" normalizeH="0" baseline="0" smtClean="0">
              <a:ln/>
              <a:effectLst/>
              <a:latin typeface="Century Gothic" pitchFamily="34" charset="0"/>
              <a:ea typeface="Times New Roman" pitchFamily="18" charset="0"/>
              <a:cs typeface="Arial" pitchFamily="34" charset="0"/>
            </a:rPr>
            <a:t>несовершеннолетних</a:t>
          </a:r>
          <a:r>
            <a:rPr kumimoji="0" lang="ru-RU" sz="1400" b="0" i="0" u="none" strike="noStrike" cap="none" normalizeH="0" baseline="0" smtClean="0">
              <a:ln/>
              <a:effectLst/>
              <a:latin typeface="Century Gothic" pitchFamily="34" charset="0"/>
              <a:ea typeface="Times New Roman" pitchFamily="18" charset="0"/>
              <a:cs typeface="Arial" pitchFamily="34" charset="0"/>
            </a:rPr>
            <a:t>.</a:t>
          </a:r>
          <a:endParaRPr lang="ru-RU" sz="1400" dirty="0"/>
        </a:p>
      </dgm:t>
    </dgm:pt>
    <dgm:pt modelId="{34B98890-694B-4475-BAFA-1E1914375202}" type="parTrans" cxnId="{6F0D77F8-FAF1-4256-996C-2FFEE0986341}">
      <dgm:prSet/>
      <dgm:spPr/>
      <dgm:t>
        <a:bodyPr/>
        <a:lstStyle/>
        <a:p>
          <a:endParaRPr lang="ru-RU"/>
        </a:p>
      </dgm:t>
    </dgm:pt>
    <dgm:pt modelId="{ED4838A0-4B25-484B-BAE9-6DF3FA395EB3}" type="sibTrans" cxnId="{6F0D77F8-FAF1-4256-996C-2FFEE0986341}">
      <dgm:prSet/>
      <dgm:spPr/>
      <dgm:t>
        <a:bodyPr/>
        <a:lstStyle/>
        <a:p>
          <a:endParaRPr lang="ru-RU"/>
        </a:p>
      </dgm:t>
    </dgm:pt>
    <dgm:pt modelId="{CF13E754-C56D-4FE5-913D-7E2FBB47D86B}">
      <dgm:prSet phldrT="[Текст]"/>
      <dgm:spPr/>
      <dgm:t>
        <a:bodyPr/>
        <a:lstStyle/>
        <a:p>
          <a:endParaRPr lang="ru-RU" sz="1000" dirty="0"/>
        </a:p>
      </dgm:t>
    </dgm:pt>
    <dgm:pt modelId="{EF772A2F-5ECA-4F11-9305-E5B9C2AFD777}" type="parTrans" cxnId="{BA9DE9D0-E70F-4B7A-B479-CB6D60B1BB93}">
      <dgm:prSet/>
      <dgm:spPr/>
      <dgm:t>
        <a:bodyPr/>
        <a:lstStyle/>
        <a:p>
          <a:endParaRPr lang="ru-RU"/>
        </a:p>
      </dgm:t>
    </dgm:pt>
    <dgm:pt modelId="{C7087397-9359-4029-8522-613144B0467F}" type="sibTrans" cxnId="{BA9DE9D0-E70F-4B7A-B479-CB6D60B1BB93}">
      <dgm:prSet/>
      <dgm:spPr/>
      <dgm:t>
        <a:bodyPr/>
        <a:lstStyle/>
        <a:p>
          <a:endParaRPr lang="ru-RU"/>
        </a:p>
      </dgm:t>
    </dgm:pt>
    <dgm:pt modelId="{C87A1B57-F562-4194-AA1B-15BF85BE5CEC}">
      <dgm:prSet phldrT="[Текст]"/>
      <dgm:spPr/>
      <dgm:t>
        <a:bodyPr/>
        <a:lstStyle/>
        <a:p>
          <a:r>
            <a:rPr lang="ru-RU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9 месяцев 2012 года </a:t>
          </a:r>
          <a:endParaRPr lang="ru-RU" dirty="0"/>
        </a:p>
      </dgm:t>
    </dgm:pt>
    <dgm:pt modelId="{2552175C-0B06-49A9-B2B7-465EFFA8C330}" type="parTrans" cxnId="{539AC1E1-38E5-4BB4-981D-915EC8DA971B}">
      <dgm:prSet/>
      <dgm:spPr/>
      <dgm:t>
        <a:bodyPr/>
        <a:lstStyle/>
        <a:p>
          <a:endParaRPr lang="ru-RU"/>
        </a:p>
      </dgm:t>
    </dgm:pt>
    <dgm:pt modelId="{F0FA7335-F159-4DE4-B537-982EC1A82F3F}" type="sibTrans" cxnId="{539AC1E1-38E5-4BB4-981D-915EC8DA971B}">
      <dgm:prSet/>
      <dgm:spPr/>
      <dgm:t>
        <a:bodyPr/>
        <a:lstStyle/>
        <a:p>
          <a:endParaRPr lang="ru-RU"/>
        </a:p>
      </dgm:t>
    </dgm:pt>
    <dgm:pt modelId="{F14B8EA4-331C-4FC5-9EAC-B0802C7A8921}">
      <dgm:prSet phldrT="[Текст]" custT="1"/>
      <dgm:spPr/>
      <dgm:t>
        <a:bodyPr/>
        <a:lstStyle/>
        <a:p>
          <a:pPr lvl="0" algn="l" fontAlgn="base">
            <a:spcBef>
              <a:spcPct val="0"/>
            </a:spcBef>
            <a:spcAft>
              <a:spcPct val="0"/>
            </a:spcAft>
          </a:pPr>
          <a:r>
            <a:rPr lang="ru-RU" sz="1400" dirty="0" smtClean="0">
              <a:latin typeface="Century Gothic" pitchFamily="34" charset="0"/>
            </a:rPr>
            <a:t>В общей сложности заведено 11 тысяч уголовных дел.</a:t>
          </a:r>
        </a:p>
        <a:p>
          <a:pPr lvl="0" algn="l" fontAlgn="base">
            <a:spcBef>
              <a:spcPct val="0"/>
            </a:spcBef>
            <a:spcAft>
              <a:spcPct val="0"/>
            </a:spcAft>
          </a:pPr>
          <a:r>
            <a:rPr lang="ru-RU" sz="1400" dirty="0" smtClean="0">
              <a:latin typeface="Century Gothic" pitchFamily="34" charset="0"/>
            </a:rPr>
            <a:t>От рук убийц погибли </a:t>
          </a:r>
          <a: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1292 ребенка</a:t>
          </a:r>
          <a:r>
            <a:rPr lang="ru-RU" sz="1400" dirty="0" smtClean="0">
              <a:latin typeface="Century Gothic" pitchFamily="34" charset="0"/>
            </a:rPr>
            <a:t>.</a:t>
          </a:r>
        </a:p>
        <a:p>
          <a:pPr lvl="0" algn="l" fontAlgn="base">
            <a:spcBef>
              <a:spcPct val="0"/>
            </a:spcBef>
            <a:spcAft>
              <a:spcPct val="0"/>
            </a:spcAft>
          </a:pPr>
          <a:r>
            <a:rPr lang="ru-RU" sz="1400" dirty="0" smtClean="0">
              <a:latin typeface="Century Gothic" pitchFamily="34" charset="0"/>
            </a:rPr>
            <a:t> Зафиксирован </a:t>
          </a:r>
          <a: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1241 случай сексуального насилия </a:t>
          </a:r>
          <a:r>
            <a:rPr lang="ru-RU" sz="1400" dirty="0" smtClean="0">
              <a:latin typeface="Century Gothic" pitchFamily="34" charset="0"/>
            </a:rPr>
            <a:t>в отношении детей,  при этом </a:t>
          </a:r>
          <a: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160 детей погибли</a:t>
          </a:r>
          <a:r>
            <a:rPr lang="ru-RU" sz="1400" dirty="0" smtClean="0">
              <a:latin typeface="Century Gothic" pitchFamily="34" charset="0"/>
            </a:rPr>
            <a:t>, а более </a:t>
          </a:r>
          <a: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450 получили тяжкие увечья.</a:t>
          </a:r>
          <a:r>
            <a:rPr lang="ru-RU" sz="1400" dirty="0" smtClean="0">
              <a:latin typeface="Century Gothic" pitchFamily="34" charset="0"/>
            </a:rPr>
            <a:t> </a:t>
          </a:r>
          <a:r>
            <a:rPr lang="ru-RU" sz="1600" dirty="0" smtClean="0">
              <a:latin typeface="Century Gothic" pitchFamily="34" charset="0"/>
            </a:rPr>
            <a:t/>
          </a:r>
          <a:br>
            <a:rPr lang="ru-RU" sz="1600" dirty="0" smtClean="0">
              <a:latin typeface="Century Gothic" pitchFamily="34" charset="0"/>
            </a:rPr>
          </a:br>
          <a:r>
            <a:rPr lang="ru-RU" sz="1600" dirty="0" smtClean="0">
              <a:latin typeface="Century Gothic" pitchFamily="34" charset="0"/>
            </a:rPr>
            <a:t> </a:t>
          </a:r>
        </a:p>
        <a:p>
          <a:endParaRPr lang="ru-RU" dirty="0"/>
        </a:p>
      </dgm:t>
    </dgm:pt>
    <dgm:pt modelId="{3514AAB6-4BE3-4522-B0CA-E99EE2A06BB6}" type="parTrans" cxnId="{829ECEE0-6DEB-432E-91AE-1B0BE2A3A570}">
      <dgm:prSet/>
      <dgm:spPr/>
      <dgm:t>
        <a:bodyPr/>
        <a:lstStyle/>
        <a:p>
          <a:endParaRPr lang="ru-RU"/>
        </a:p>
      </dgm:t>
    </dgm:pt>
    <dgm:pt modelId="{7F8D7A89-5E6F-455A-8BE7-8D50A62A87CA}" type="sibTrans" cxnId="{829ECEE0-6DEB-432E-91AE-1B0BE2A3A570}">
      <dgm:prSet/>
      <dgm:spPr/>
      <dgm:t>
        <a:bodyPr/>
        <a:lstStyle/>
        <a:p>
          <a:endParaRPr lang="ru-RU"/>
        </a:p>
      </dgm:t>
    </dgm:pt>
    <dgm:pt modelId="{B235DB5E-F958-49A3-B53E-2B039CA07137}">
      <dgm:prSet phldrT="[Текст]"/>
      <dgm:spPr/>
      <dgm:t>
        <a:bodyPr/>
        <a:lstStyle/>
        <a:p>
          <a:endParaRPr lang="ru-RU" dirty="0"/>
        </a:p>
      </dgm:t>
    </dgm:pt>
    <dgm:pt modelId="{5BFE901C-052F-46CA-A1EF-1A31C7FB898A}" type="parTrans" cxnId="{F3C7660F-6D57-4280-AEA7-D8CACD595792}">
      <dgm:prSet/>
      <dgm:spPr/>
      <dgm:t>
        <a:bodyPr/>
        <a:lstStyle/>
        <a:p>
          <a:endParaRPr lang="ru-RU"/>
        </a:p>
      </dgm:t>
    </dgm:pt>
    <dgm:pt modelId="{18D1A593-15A2-4751-88A0-F681BAA13BD2}" type="sibTrans" cxnId="{F3C7660F-6D57-4280-AEA7-D8CACD595792}">
      <dgm:prSet/>
      <dgm:spPr/>
      <dgm:t>
        <a:bodyPr/>
        <a:lstStyle/>
        <a:p>
          <a:endParaRPr lang="ru-RU"/>
        </a:p>
      </dgm:t>
    </dgm:pt>
    <dgm:pt modelId="{A51BFEB7-C233-4D28-B3FE-5BE0620EF6C5}">
      <dgm:prSet phldrT="[Текст]"/>
      <dgm:spPr/>
      <dgm:t>
        <a:bodyPr/>
        <a:lstStyle/>
        <a:p>
          <a:endParaRPr lang="ru-RU" sz="700" dirty="0"/>
        </a:p>
      </dgm:t>
    </dgm:pt>
    <dgm:pt modelId="{FA7F82CE-E203-4ACA-BDFC-984907B90CFA}" type="parTrans" cxnId="{E76192DB-8E99-4B8B-8970-379552B227D5}">
      <dgm:prSet/>
      <dgm:spPr/>
      <dgm:t>
        <a:bodyPr/>
        <a:lstStyle/>
        <a:p>
          <a:endParaRPr lang="ru-RU"/>
        </a:p>
      </dgm:t>
    </dgm:pt>
    <dgm:pt modelId="{652308E3-F659-4FF3-98D1-F8A4D91C34EB}" type="sibTrans" cxnId="{E76192DB-8E99-4B8B-8970-379552B227D5}">
      <dgm:prSet/>
      <dgm:spPr/>
      <dgm:t>
        <a:bodyPr/>
        <a:lstStyle/>
        <a:p>
          <a:endParaRPr lang="ru-RU"/>
        </a:p>
      </dgm:t>
    </dgm:pt>
    <dgm:pt modelId="{EDA692BC-07DE-4971-8D5F-E1C76CE20BC7}">
      <dgm:prSet phldrT="[Текст]" custT="1"/>
      <dgm:spPr/>
      <dgm:t>
        <a:bodyPr/>
        <a:lstStyle/>
        <a:p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В розыске на сегодняшний день находятся 20 тысяч детей</a:t>
          </a:r>
          <a:endParaRPr lang="ru-RU" dirty="0"/>
        </a:p>
      </dgm:t>
    </dgm:pt>
    <dgm:pt modelId="{508DA044-7B3B-4B30-B6FA-2CE8ED97ECDD}" type="parTrans" cxnId="{B5282A85-7DE2-4BAC-88F8-1C58F32554B1}">
      <dgm:prSet/>
      <dgm:spPr/>
      <dgm:t>
        <a:bodyPr/>
        <a:lstStyle/>
        <a:p>
          <a:endParaRPr lang="ru-RU"/>
        </a:p>
      </dgm:t>
    </dgm:pt>
    <dgm:pt modelId="{E8B3CB26-13DA-4C9E-9EE4-5230E08F5FA9}" type="sibTrans" cxnId="{B5282A85-7DE2-4BAC-88F8-1C58F32554B1}">
      <dgm:prSet/>
      <dgm:spPr/>
      <dgm:t>
        <a:bodyPr/>
        <a:lstStyle/>
        <a:p>
          <a:endParaRPr lang="ru-RU"/>
        </a:p>
      </dgm:t>
    </dgm:pt>
    <dgm:pt modelId="{7814041C-9A67-4EAA-B936-671D3CD62871}">
      <dgm:prSet custT="1"/>
      <dgm:spPr/>
      <dgm:t>
        <a:bodyPr/>
        <a:lstStyle/>
        <a:p>
          <a:pPr rtl="0"/>
          <a:r>
            <a:rPr kumimoji="0" lang="ru-RU" sz="1400" b="0" i="0" u="none" strike="noStrike" cap="none" normalizeH="0" baseline="0" smtClean="0">
              <a:ln/>
              <a:effectLst/>
              <a:latin typeface="Century Gothic" pitchFamily="34" charset="0"/>
              <a:ea typeface="Times New Roman" pitchFamily="18" charset="0"/>
              <a:cs typeface="Arial" pitchFamily="34" charset="0"/>
            </a:rPr>
            <a:t>Число криминальных смертей среди детей выросло за последние до </a:t>
          </a:r>
          <a:r>
            <a:rPr kumimoji="0" lang="ru-RU" sz="1400" b="0" i="0" u="none" strike="noStrike" cap="none" normalizeH="0" baseline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Times New Roman" pitchFamily="18" charset="0"/>
              <a:cs typeface="Arial" pitchFamily="34" charset="0"/>
            </a:rPr>
            <a:t>2,1 тысячи. </a:t>
          </a:r>
          <a:endParaRPr kumimoji="0" lang="ru-RU" sz="1400" b="0" i="0" u="none" strike="noStrike" cap="none" normalizeH="0" baseline="0" dirty="0" smtClean="0">
            <a:ln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  <a:ea typeface="Times New Roman" pitchFamily="18" charset="0"/>
            <a:cs typeface="Arial" pitchFamily="34" charset="0"/>
          </a:endParaRPr>
        </a:p>
      </dgm:t>
    </dgm:pt>
    <dgm:pt modelId="{9248A316-E5B6-4ECF-ADEF-064C1F55D2E8}" type="parTrans" cxnId="{F25366E6-3925-4E37-ABD3-A50FFD073527}">
      <dgm:prSet/>
      <dgm:spPr/>
      <dgm:t>
        <a:bodyPr/>
        <a:lstStyle/>
        <a:p>
          <a:endParaRPr lang="ru-RU"/>
        </a:p>
      </dgm:t>
    </dgm:pt>
    <dgm:pt modelId="{BCBC4101-4B57-451B-B7E0-01706A207D36}" type="sibTrans" cxnId="{F25366E6-3925-4E37-ABD3-A50FFD073527}">
      <dgm:prSet/>
      <dgm:spPr/>
      <dgm:t>
        <a:bodyPr/>
        <a:lstStyle/>
        <a:p>
          <a:endParaRPr lang="ru-RU"/>
        </a:p>
      </dgm:t>
    </dgm:pt>
    <dgm:pt modelId="{FFCCD09F-DC5C-4D9C-9B56-BD906B9D7492}">
      <dgm:prSet custT="1"/>
      <dgm:spPr/>
      <dgm:t>
        <a:bodyPr/>
        <a:lstStyle/>
        <a:p>
          <a:pPr rtl="0"/>
          <a:r>
            <a:rPr kumimoji="0" lang="ru-RU" sz="1400" b="0" i="0" u="none" strike="noStrike" cap="none" normalizeH="0" baseline="0" smtClean="0">
              <a:ln/>
              <a:effectLst/>
              <a:latin typeface="Century Gothic" pitchFamily="34" charset="0"/>
              <a:ea typeface="Times New Roman" pitchFamily="18" charset="0"/>
              <a:cs typeface="Arial" pitchFamily="34" charset="0"/>
            </a:rPr>
            <a:t>От насильственных действий со стороны родителей в прошлом году пострадали почти 4,9 тыс. детей.</a:t>
          </a:r>
          <a:endParaRPr kumimoji="0" lang="ru-RU" sz="1400" b="0" i="0" u="none" strike="noStrike" cap="none" normalizeH="0" baseline="0" dirty="0" smtClean="0">
            <a:ln/>
            <a:effectLst/>
            <a:latin typeface="Century Gothic" pitchFamily="34" charset="0"/>
            <a:ea typeface="Times New Roman" pitchFamily="18" charset="0"/>
            <a:cs typeface="Arial" pitchFamily="34" charset="0"/>
          </a:endParaRPr>
        </a:p>
      </dgm:t>
    </dgm:pt>
    <dgm:pt modelId="{6F6D374A-A595-4190-8234-E3F62FCD58B3}" type="parTrans" cxnId="{58373271-3C8B-49AA-BB33-534EDA633E53}">
      <dgm:prSet/>
      <dgm:spPr/>
      <dgm:t>
        <a:bodyPr/>
        <a:lstStyle/>
        <a:p>
          <a:endParaRPr lang="ru-RU"/>
        </a:p>
      </dgm:t>
    </dgm:pt>
    <dgm:pt modelId="{7AEABB67-F1BB-4688-8D67-A2C390B7FEA7}" type="sibTrans" cxnId="{58373271-3C8B-49AA-BB33-534EDA633E53}">
      <dgm:prSet/>
      <dgm:spPr/>
      <dgm:t>
        <a:bodyPr/>
        <a:lstStyle/>
        <a:p>
          <a:endParaRPr lang="ru-RU"/>
        </a:p>
      </dgm:t>
    </dgm:pt>
    <dgm:pt modelId="{5D4DF962-4AF2-423A-AF42-EE59EB1E80AB}">
      <dgm:prSet custT="1"/>
      <dgm:spPr/>
      <dgm:t>
        <a:bodyPr/>
        <a:lstStyle/>
        <a:p>
          <a: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За год с собой покончили 1,5 тысячи детей</a:t>
          </a:r>
          <a:endParaRPr lang="ru-RU" sz="1400" dirty="0"/>
        </a:p>
      </dgm:t>
    </dgm:pt>
    <dgm:pt modelId="{F4E45F73-1637-4CFA-80F5-D64313BE086C}" type="parTrans" cxnId="{F450664E-0C0C-4814-B541-2DFA941EC706}">
      <dgm:prSet/>
      <dgm:spPr/>
      <dgm:t>
        <a:bodyPr/>
        <a:lstStyle/>
        <a:p>
          <a:endParaRPr lang="ru-RU"/>
        </a:p>
      </dgm:t>
    </dgm:pt>
    <dgm:pt modelId="{43EEC7DC-D0AF-4454-AA4D-CD56404C325F}" type="sibTrans" cxnId="{F450664E-0C0C-4814-B541-2DFA941EC706}">
      <dgm:prSet/>
      <dgm:spPr/>
      <dgm:t>
        <a:bodyPr/>
        <a:lstStyle/>
        <a:p>
          <a:endParaRPr lang="ru-RU"/>
        </a:p>
      </dgm:t>
    </dgm:pt>
    <dgm:pt modelId="{A5633ED3-5F76-4088-A49D-BD31627E50D5}">
      <dgm:prSet phldrT="[Текст]" custT="1"/>
      <dgm:spPr/>
      <dgm:t>
        <a:bodyPr/>
        <a:lstStyle/>
        <a:p>
          <a:pPr algn="l"/>
          <a:endParaRPr lang="ru-RU" sz="3600" dirty="0"/>
        </a:p>
      </dgm:t>
    </dgm:pt>
    <dgm:pt modelId="{E985DA3D-46FE-466E-9CFA-3DF27FE4B826}" type="parTrans" cxnId="{0FC623F2-623C-4F97-B496-B08E6DAB8385}">
      <dgm:prSet/>
      <dgm:spPr/>
      <dgm:t>
        <a:bodyPr/>
        <a:lstStyle/>
        <a:p>
          <a:endParaRPr lang="ru-RU"/>
        </a:p>
      </dgm:t>
    </dgm:pt>
    <dgm:pt modelId="{C9A24096-64E9-4188-B460-9BFB0121481B}" type="sibTrans" cxnId="{0FC623F2-623C-4F97-B496-B08E6DAB8385}">
      <dgm:prSet/>
      <dgm:spPr/>
      <dgm:t>
        <a:bodyPr/>
        <a:lstStyle/>
        <a:p>
          <a:endParaRPr lang="ru-RU"/>
        </a:p>
      </dgm:t>
    </dgm:pt>
    <dgm:pt modelId="{C790EEA6-3A68-4C8C-AF69-A4D514B442DB}" type="pres">
      <dgm:prSet presAssocID="{A211BB13-4D52-4D50-8A28-79D7C29D3291}" presName="linearFlow" presStyleCnt="0">
        <dgm:presLayoutVars>
          <dgm:dir/>
          <dgm:animLvl val="lvl"/>
          <dgm:resizeHandles val="exact"/>
        </dgm:presLayoutVars>
      </dgm:prSet>
      <dgm:spPr/>
    </dgm:pt>
    <dgm:pt modelId="{0B153BAF-0298-47B6-AEEE-4B70CF888BFF}" type="pres">
      <dgm:prSet presAssocID="{9701142E-E536-4201-885B-E7FE23234780}" presName="composite" presStyleCnt="0"/>
      <dgm:spPr/>
    </dgm:pt>
    <dgm:pt modelId="{225D1024-D9F8-45AA-A381-5E4D2A150034}" type="pres">
      <dgm:prSet presAssocID="{9701142E-E536-4201-885B-E7FE2323478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1DE7A1-3AF9-4078-B3A7-61130AD73D6B}" type="pres">
      <dgm:prSet presAssocID="{9701142E-E536-4201-885B-E7FE23234780}" presName="descendantText" presStyleLbl="alignAcc1" presStyleIdx="0" presStyleCnt="3" custScaleY="1406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7685E5-AB46-4958-ADF4-5DD5F2BC7DF2}" type="pres">
      <dgm:prSet presAssocID="{68DF9AF1-AEFD-459D-96F8-A8106236D138}" presName="sp" presStyleCnt="0"/>
      <dgm:spPr/>
    </dgm:pt>
    <dgm:pt modelId="{9A49071C-873F-4943-937F-4E88B906371D}" type="pres">
      <dgm:prSet presAssocID="{C87A1B57-F562-4194-AA1B-15BF85BE5CEC}" presName="composite" presStyleCnt="0"/>
      <dgm:spPr/>
    </dgm:pt>
    <dgm:pt modelId="{4B9A96A4-4EC6-4349-B6DA-6A71E2DD37FD}" type="pres">
      <dgm:prSet presAssocID="{C87A1B57-F562-4194-AA1B-15BF85BE5CE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15D171-9356-4990-A447-65E0F3A9C8C6}" type="pres">
      <dgm:prSet presAssocID="{C87A1B57-F562-4194-AA1B-15BF85BE5CEC}" presName="descendantText" presStyleLbl="alignAcc1" presStyleIdx="1" presStyleCnt="3" custScaleY="1034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B21A12-7768-495E-A5EE-FCC937745615}" type="pres">
      <dgm:prSet presAssocID="{F0FA7335-F159-4DE4-B537-982EC1A82F3F}" presName="sp" presStyleCnt="0"/>
      <dgm:spPr/>
    </dgm:pt>
    <dgm:pt modelId="{1D085443-A91F-464B-A9C2-BCE8EA59CD86}" type="pres">
      <dgm:prSet presAssocID="{B235DB5E-F958-49A3-B53E-2B039CA07137}" presName="composite" presStyleCnt="0"/>
      <dgm:spPr/>
    </dgm:pt>
    <dgm:pt modelId="{CE3CEB00-9391-43C1-89E4-A83A415E75CF}" type="pres">
      <dgm:prSet presAssocID="{B235DB5E-F958-49A3-B53E-2B039CA0713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2A759D-46D0-402B-8214-CD0BD75CD92F}" type="pres">
      <dgm:prSet presAssocID="{B235DB5E-F958-49A3-B53E-2B039CA0713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0D77F8-FAF1-4256-996C-2FFEE0986341}" srcId="{9701142E-E536-4201-885B-E7FE23234780}" destId="{BF0DDEDE-6AAE-4078-8D03-1CB5C35CD8AA}" srcOrd="0" destOrd="0" parTransId="{34B98890-694B-4475-BAFA-1E1914375202}" sibTransId="{ED4838A0-4B25-484B-BAE9-6DF3FA395EB3}"/>
    <dgm:cxn modelId="{79A4BA68-6ED6-4281-BE1C-C729967F3363}" type="presOf" srcId="{A5633ED3-5F76-4088-A49D-BD31627E50D5}" destId="{5615D171-9356-4990-A447-65E0F3A9C8C6}" srcOrd="0" destOrd="0" presId="urn:microsoft.com/office/officeart/2005/8/layout/chevron2"/>
    <dgm:cxn modelId="{F450664E-0C0C-4814-B541-2DFA941EC706}" srcId="{9701142E-E536-4201-885B-E7FE23234780}" destId="{5D4DF962-4AF2-423A-AF42-EE59EB1E80AB}" srcOrd="3" destOrd="0" parTransId="{F4E45F73-1637-4CFA-80F5-D64313BE086C}" sibTransId="{43EEC7DC-D0AF-4454-AA4D-CD56404C325F}"/>
    <dgm:cxn modelId="{8180C37C-1357-4457-9D1F-6A9AB9B2D1C2}" type="presOf" srcId="{A51BFEB7-C233-4D28-B3FE-5BE0620EF6C5}" destId="{992A759D-46D0-402B-8214-CD0BD75CD92F}" srcOrd="0" destOrd="0" presId="urn:microsoft.com/office/officeart/2005/8/layout/chevron2"/>
    <dgm:cxn modelId="{CBA0FC83-57AC-460B-A38F-9EE6D34979E3}" type="presOf" srcId="{CF13E754-C56D-4FE5-913D-7E2FBB47D86B}" destId="{3A1DE7A1-3AF9-4078-B3A7-61130AD73D6B}" srcOrd="0" destOrd="4" presId="urn:microsoft.com/office/officeart/2005/8/layout/chevron2"/>
    <dgm:cxn modelId="{1642D3D3-F92B-492E-8C96-F18DB97DBD01}" type="presOf" srcId="{F14B8EA4-331C-4FC5-9EAC-B0802C7A8921}" destId="{5615D171-9356-4990-A447-65E0F3A9C8C6}" srcOrd="0" destOrd="1" presId="urn:microsoft.com/office/officeart/2005/8/layout/chevron2"/>
    <dgm:cxn modelId="{243750B7-9CB1-42BF-8C64-EA1A45D3FA84}" type="presOf" srcId="{A211BB13-4D52-4D50-8A28-79D7C29D3291}" destId="{C790EEA6-3A68-4C8C-AF69-A4D514B442DB}" srcOrd="0" destOrd="0" presId="urn:microsoft.com/office/officeart/2005/8/layout/chevron2"/>
    <dgm:cxn modelId="{0FC623F2-623C-4F97-B496-B08E6DAB8385}" srcId="{C87A1B57-F562-4194-AA1B-15BF85BE5CEC}" destId="{A5633ED3-5F76-4088-A49D-BD31627E50D5}" srcOrd="0" destOrd="0" parTransId="{E985DA3D-46FE-466E-9CFA-3DF27FE4B826}" sibTransId="{C9A24096-64E9-4188-B460-9BFB0121481B}"/>
    <dgm:cxn modelId="{EFC180A7-9369-49E8-8C1A-A5AB6B0419C0}" type="presOf" srcId="{5D4DF962-4AF2-423A-AF42-EE59EB1E80AB}" destId="{3A1DE7A1-3AF9-4078-B3A7-61130AD73D6B}" srcOrd="0" destOrd="3" presId="urn:microsoft.com/office/officeart/2005/8/layout/chevron2"/>
    <dgm:cxn modelId="{81D0FEC2-5CDC-4AB3-9316-F2BD22662E9B}" type="presOf" srcId="{B235DB5E-F958-49A3-B53E-2B039CA07137}" destId="{CE3CEB00-9391-43C1-89E4-A83A415E75CF}" srcOrd="0" destOrd="0" presId="urn:microsoft.com/office/officeart/2005/8/layout/chevron2"/>
    <dgm:cxn modelId="{F25366E6-3925-4E37-ABD3-A50FFD073527}" srcId="{9701142E-E536-4201-885B-E7FE23234780}" destId="{7814041C-9A67-4EAA-B936-671D3CD62871}" srcOrd="1" destOrd="0" parTransId="{9248A316-E5B6-4ECF-ADEF-064C1F55D2E8}" sibTransId="{BCBC4101-4B57-451B-B7E0-01706A207D36}"/>
    <dgm:cxn modelId="{BA9DE9D0-E70F-4B7A-B479-CB6D60B1BB93}" srcId="{9701142E-E536-4201-885B-E7FE23234780}" destId="{CF13E754-C56D-4FE5-913D-7E2FBB47D86B}" srcOrd="4" destOrd="0" parTransId="{EF772A2F-5ECA-4F11-9305-E5B9C2AFD777}" sibTransId="{C7087397-9359-4029-8522-613144B0467F}"/>
    <dgm:cxn modelId="{F3C7660F-6D57-4280-AEA7-D8CACD595792}" srcId="{A211BB13-4D52-4D50-8A28-79D7C29D3291}" destId="{B235DB5E-F958-49A3-B53E-2B039CA07137}" srcOrd="2" destOrd="0" parTransId="{5BFE901C-052F-46CA-A1EF-1A31C7FB898A}" sibTransId="{18D1A593-15A2-4751-88A0-F681BAA13BD2}"/>
    <dgm:cxn modelId="{58373271-3C8B-49AA-BB33-534EDA633E53}" srcId="{9701142E-E536-4201-885B-E7FE23234780}" destId="{FFCCD09F-DC5C-4D9C-9B56-BD906B9D7492}" srcOrd="2" destOrd="0" parTransId="{6F6D374A-A595-4190-8234-E3F62FCD58B3}" sibTransId="{7AEABB67-F1BB-4688-8D67-A2C390B7FEA7}"/>
    <dgm:cxn modelId="{1A15F6D2-A174-4F83-B994-4130DA2B4E16}" type="presOf" srcId="{C87A1B57-F562-4194-AA1B-15BF85BE5CEC}" destId="{4B9A96A4-4EC6-4349-B6DA-6A71E2DD37FD}" srcOrd="0" destOrd="0" presId="urn:microsoft.com/office/officeart/2005/8/layout/chevron2"/>
    <dgm:cxn modelId="{539AC1E1-38E5-4BB4-981D-915EC8DA971B}" srcId="{A211BB13-4D52-4D50-8A28-79D7C29D3291}" destId="{C87A1B57-F562-4194-AA1B-15BF85BE5CEC}" srcOrd="1" destOrd="0" parTransId="{2552175C-0B06-49A9-B2B7-465EFFA8C330}" sibTransId="{F0FA7335-F159-4DE4-B537-982EC1A82F3F}"/>
    <dgm:cxn modelId="{A67BE1F4-ADFB-446E-B65A-1D4E2D4CE002}" type="presOf" srcId="{BF0DDEDE-6AAE-4078-8D03-1CB5C35CD8AA}" destId="{3A1DE7A1-3AF9-4078-B3A7-61130AD73D6B}" srcOrd="0" destOrd="0" presId="urn:microsoft.com/office/officeart/2005/8/layout/chevron2"/>
    <dgm:cxn modelId="{B5282A85-7DE2-4BAC-88F8-1C58F32554B1}" srcId="{B235DB5E-F958-49A3-B53E-2B039CA07137}" destId="{EDA692BC-07DE-4971-8D5F-E1C76CE20BC7}" srcOrd="1" destOrd="0" parTransId="{508DA044-7B3B-4B30-B6FA-2CE8ED97ECDD}" sibTransId="{E8B3CB26-13DA-4C9E-9EE4-5230E08F5FA9}"/>
    <dgm:cxn modelId="{E76192DB-8E99-4B8B-8970-379552B227D5}" srcId="{B235DB5E-F958-49A3-B53E-2B039CA07137}" destId="{A51BFEB7-C233-4D28-B3FE-5BE0620EF6C5}" srcOrd="0" destOrd="0" parTransId="{FA7F82CE-E203-4ACA-BDFC-984907B90CFA}" sibTransId="{652308E3-F659-4FF3-98D1-F8A4D91C34EB}"/>
    <dgm:cxn modelId="{1DDCD1F0-BF22-4CEA-993D-E0CB89917DB7}" srcId="{A211BB13-4D52-4D50-8A28-79D7C29D3291}" destId="{9701142E-E536-4201-885B-E7FE23234780}" srcOrd="0" destOrd="0" parTransId="{9756E8CB-8702-41F7-A14B-BE037588BCB7}" sibTransId="{68DF9AF1-AEFD-459D-96F8-A8106236D138}"/>
    <dgm:cxn modelId="{4FF61854-C4B7-4842-A2F9-575E15722FEA}" type="presOf" srcId="{9701142E-E536-4201-885B-E7FE23234780}" destId="{225D1024-D9F8-45AA-A381-5E4D2A150034}" srcOrd="0" destOrd="0" presId="urn:microsoft.com/office/officeart/2005/8/layout/chevron2"/>
    <dgm:cxn modelId="{793FDC85-C18B-4735-B25F-59B6EE5FAA48}" type="presOf" srcId="{EDA692BC-07DE-4971-8D5F-E1C76CE20BC7}" destId="{992A759D-46D0-402B-8214-CD0BD75CD92F}" srcOrd="0" destOrd="1" presId="urn:microsoft.com/office/officeart/2005/8/layout/chevron2"/>
    <dgm:cxn modelId="{829ECEE0-6DEB-432E-91AE-1B0BE2A3A570}" srcId="{C87A1B57-F562-4194-AA1B-15BF85BE5CEC}" destId="{F14B8EA4-331C-4FC5-9EAC-B0802C7A8921}" srcOrd="1" destOrd="0" parTransId="{3514AAB6-4BE3-4522-B0CA-E99EE2A06BB6}" sibTransId="{7F8D7A89-5E6F-455A-8BE7-8D50A62A87CA}"/>
    <dgm:cxn modelId="{7F5289F6-0F41-4CAD-836C-E1531FB686D7}" type="presOf" srcId="{7814041C-9A67-4EAA-B936-671D3CD62871}" destId="{3A1DE7A1-3AF9-4078-B3A7-61130AD73D6B}" srcOrd="0" destOrd="1" presId="urn:microsoft.com/office/officeart/2005/8/layout/chevron2"/>
    <dgm:cxn modelId="{200EA504-05C1-4CED-AC5D-52E08A282EA0}" type="presOf" srcId="{FFCCD09F-DC5C-4D9C-9B56-BD906B9D7492}" destId="{3A1DE7A1-3AF9-4078-B3A7-61130AD73D6B}" srcOrd="0" destOrd="2" presId="urn:microsoft.com/office/officeart/2005/8/layout/chevron2"/>
    <dgm:cxn modelId="{12B69CAA-2C15-4415-AD71-AB303B917649}" type="presParOf" srcId="{C790EEA6-3A68-4C8C-AF69-A4D514B442DB}" destId="{0B153BAF-0298-47B6-AEEE-4B70CF888BFF}" srcOrd="0" destOrd="0" presId="urn:microsoft.com/office/officeart/2005/8/layout/chevron2"/>
    <dgm:cxn modelId="{20086ADD-2943-46F8-9E1E-6600680D58E8}" type="presParOf" srcId="{0B153BAF-0298-47B6-AEEE-4B70CF888BFF}" destId="{225D1024-D9F8-45AA-A381-5E4D2A150034}" srcOrd="0" destOrd="0" presId="urn:microsoft.com/office/officeart/2005/8/layout/chevron2"/>
    <dgm:cxn modelId="{EEF8A5AB-4513-47B0-92E7-1E9721D504E1}" type="presParOf" srcId="{0B153BAF-0298-47B6-AEEE-4B70CF888BFF}" destId="{3A1DE7A1-3AF9-4078-B3A7-61130AD73D6B}" srcOrd="1" destOrd="0" presId="urn:microsoft.com/office/officeart/2005/8/layout/chevron2"/>
    <dgm:cxn modelId="{F796A935-4426-4378-B8E3-074EFC004F9B}" type="presParOf" srcId="{C790EEA6-3A68-4C8C-AF69-A4D514B442DB}" destId="{4D7685E5-AB46-4958-ADF4-5DD5F2BC7DF2}" srcOrd="1" destOrd="0" presId="urn:microsoft.com/office/officeart/2005/8/layout/chevron2"/>
    <dgm:cxn modelId="{11E59DF9-3C06-4CD6-BDF7-F1CB75D5DA6F}" type="presParOf" srcId="{C790EEA6-3A68-4C8C-AF69-A4D514B442DB}" destId="{9A49071C-873F-4943-937F-4E88B906371D}" srcOrd="2" destOrd="0" presId="urn:microsoft.com/office/officeart/2005/8/layout/chevron2"/>
    <dgm:cxn modelId="{954425C1-1B57-488A-A6D4-D4D0B34A7B28}" type="presParOf" srcId="{9A49071C-873F-4943-937F-4E88B906371D}" destId="{4B9A96A4-4EC6-4349-B6DA-6A71E2DD37FD}" srcOrd="0" destOrd="0" presId="urn:microsoft.com/office/officeart/2005/8/layout/chevron2"/>
    <dgm:cxn modelId="{AF48BE52-7899-4DE4-A9FA-B166D0170995}" type="presParOf" srcId="{9A49071C-873F-4943-937F-4E88B906371D}" destId="{5615D171-9356-4990-A447-65E0F3A9C8C6}" srcOrd="1" destOrd="0" presId="urn:microsoft.com/office/officeart/2005/8/layout/chevron2"/>
    <dgm:cxn modelId="{434AF8B2-5E86-48D6-AA87-84E44F05EC40}" type="presParOf" srcId="{C790EEA6-3A68-4C8C-AF69-A4D514B442DB}" destId="{58B21A12-7768-495E-A5EE-FCC937745615}" srcOrd="3" destOrd="0" presId="urn:microsoft.com/office/officeart/2005/8/layout/chevron2"/>
    <dgm:cxn modelId="{F6459F38-32FE-4DAF-9A45-B2C9F0C2A3A6}" type="presParOf" srcId="{C790EEA6-3A68-4C8C-AF69-A4D514B442DB}" destId="{1D085443-A91F-464B-A9C2-BCE8EA59CD86}" srcOrd="4" destOrd="0" presId="urn:microsoft.com/office/officeart/2005/8/layout/chevron2"/>
    <dgm:cxn modelId="{0A95882C-3731-4162-9B75-66837EB2F2E2}" type="presParOf" srcId="{1D085443-A91F-464B-A9C2-BCE8EA59CD86}" destId="{CE3CEB00-9391-43C1-89E4-A83A415E75CF}" srcOrd="0" destOrd="0" presId="urn:microsoft.com/office/officeart/2005/8/layout/chevron2"/>
    <dgm:cxn modelId="{4BEC8441-F020-4781-ACF5-9B9D5E3668A2}" type="presParOf" srcId="{1D085443-A91F-464B-A9C2-BCE8EA59CD86}" destId="{992A759D-46D0-402B-8214-CD0BD75CD92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D5F363-5347-4FE6-A4D5-284D886E2E98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673E3FE-2653-4969-A7B1-82A60F45222C}">
      <dgm:prSet/>
      <dgm:spPr/>
      <dgm:t>
        <a:bodyPr/>
        <a:lstStyle/>
        <a:p>
          <a:pPr rtl="0"/>
          <a:endParaRPr lang="ru-RU" dirty="0"/>
        </a:p>
      </dgm:t>
    </dgm:pt>
    <dgm:pt modelId="{0693C6B1-7C72-4CDF-B665-F1A5EFE1F39B}" type="parTrans" cxnId="{9D0DCBEB-5CF8-4502-ADF5-397A608AE67C}">
      <dgm:prSet/>
      <dgm:spPr/>
      <dgm:t>
        <a:bodyPr/>
        <a:lstStyle/>
        <a:p>
          <a:endParaRPr lang="ru-RU"/>
        </a:p>
      </dgm:t>
    </dgm:pt>
    <dgm:pt modelId="{EE2307DE-9404-408C-BC9E-FC1E25D49A55}" type="sibTrans" cxnId="{9D0DCBEB-5CF8-4502-ADF5-397A608AE67C}">
      <dgm:prSet/>
      <dgm:spPr/>
      <dgm:t>
        <a:bodyPr/>
        <a:lstStyle/>
        <a:p>
          <a:endParaRPr lang="ru-RU"/>
        </a:p>
      </dgm:t>
    </dgm:pt>
    <dgm:pt modelId="{AB346BA4-BABB-498E-8BDE-F741E4EF98A9}">
      <dgm:prSet/>
      <dgm:spPr/>
      <dgm:t>
        <a:bodyPr/>
        <a:lstStyle/>
        <a:p>
          <a:pPr algn="ctr" rtl="0"/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Совместный досуг родителей с детьми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</a:endParaRPr>
        </a:p>
      </dgm:t>
    </dgm:pt>
    <dgm:pt modelId="{59BB2ECD-46CB-452A-943F-329F35A311D4}" type="parTrans" cxnId="{CE132F29-7BDD-469F-A681-37BB86258D12}">
      <dgm:prSet/>
      <dgm:spPr/>
      <dgm:t>
        <a:bodyPr/>
        <a:lstStyle/>
        <a:p>
          <a:endParaRPr lang="ru-RU"/>
        </a:p>
      </dgm:t>
    </dgm:pt>
    <dgm:pt modelId="{4F91617C-2B13-4738-9C0D-679AC19BE708}" type="sibTrans" cxnId="{CE132F29-7BDD-469F-A681-37BB86258D12}">
      <dgm:prSet/>
      <dgm:spPr/>
      <dgm:t>
        <a:bodyPr/>
        <a:lstStyle/>
        <a:p>
          <a:endParaRPr lang="ru-RU"/>
        </a:p>
      </dgm:t>
    </dgm:pt>
    <dgm:pt modelId="{E9436CCB-CFAD-491B-8653-CAAA6B0C6A39}" type="pres">
      <dgm:prSet presAssocID="{F3D5F363-5347-4FE6-A4D5-284D886E2E9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311130-143F-4C19-B290-B1559737C1BB}" type="pres">
      <dgm:prSet presAssocID="{C673E3FE-2653-4969-A7B1-82A60F45222C}" presName="composite" presStyleCnt="0"/>
      <dgm:spPr/>
    </dgm:pt>
    <dgm:pt modelId="{5DB30479-839C-4CFC-BD94-AC3BFE1873AE}" type="pres">
      <dgm:prSet presAssocID="{C673E3FE-2653-4969-A7B1-82A60F45222C}" presName="parentText" presStyleLbl="alignNode1" presStyleIdx="0" presStyleCnt="1" custScaleX="127225" custLinFactX="-15921" custLinFactNeighborX="-100000" custLinFactNeighborY="-2816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F5FF98-57D4-4508-B450-A18BF23764BE}" type="pres">
      <dgm:prSet presAssocID="{C673E3FE-2653-4969-A7B1-82A60F45222C}" presName="descendantText" presStyleLbl="alignAcc1" presStyleIdx="0" presStyleCnt="1" custScaleX="128161" custScaleY="65816" custLinFactNeighborX="-4516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0DCBEB-5CF8-4502-ADF5-397A608AE67C}" srcId="{F3D5F363-5347-4FE6-A4D5-284D886E2E98}" destId="{C673E3FE-2653-4969-A7B1-82A60F45222C}" srcOrd="0" destOrd="0" parTransId="{0693C6B1-7C72-4CDF-B665-F1A5EFE1F39B}" sibTransId="{EE2307DE-9404-408C-BC9E-FC1E25D49A55}"/>
    <dgm:cxn modelId="{CE132F29-7BDD-469F-A681-37BB86258D12}" srcId="{C673E3FE-2653-4969-A7B1-82A60F45222C}" destId="{AB346BA4-BABB-498E-8BDE-F741E4EF98A9}" srcOrd="0" destOrd="0" parTransId="{59BB2ECD-46CB-452A-943F-329F35A311D4}" sibTransId="{4F91617C-2B13-4738-9C0D-679AC19BE708}"/>
    <dgm:cxn modelId="{FCAF441E-84F1-4998-B1C3-F95887103E41}" type="presOf" srcId="{C673E3FE-2653-4969-A7B1-82A60F45222C}" destId="{5DB30479-839C-4CFC-BD94-AC3BFE1873AE}" srcOrd="0" destOrd="0" presId="urn:microsoft.com/office/officeart/2005/8/layout/chevron2"/>
    <dgm:cxn modelId="{52D015AB-638E-4E21-9A72-1297B39D50E3}" type="presOf" srcId="{F3D5F363-5347-4FE6-A4D5-284D886E2E98}" destId="{E9436CCB-CFAD-491B-8653-CAAA6B0C6A39}" srcOrd="0" destOrd="0" presId="urn:microsoft.com/office/officeart/2005/8/layout/chevron2"/>
    <dgm:cxn modelId="{6AB925D6-DF10-4220-A8CA-D4707446CD16}" type="presOf" srcId="{AB346BA4-BABB-498E-8BDE-F741E4EF98A9}" destId="{8CF5FF98-57D4-4508-B450-A18BF23764BE}" srcOrd="0" destOrd="0" presId="urn:microsoft.com/office/officeart/2005/8/layout/chevron2"/>
    <dgm:cxn modelId="{476A5A3C-37D7-42E8-98D4-663578C295F4}" type="presParOf" srcId="{E9436CCB-CFAD-491B-8653-CAAA6B0C6A39}" destId="{17311130-143F-4C19-B290-B1559737C1BB}" srcOrd="0" destOrd="0" presId="urn:microsoft.com/office/officeart/2005/8/layout/chevron2"/>
    <dgm:cxn modelId="{57A07051-1586-4452-A2E2-24F6BA1AFC22}" type="presParOf" srcId="{17311130-143F-4C19-B290-B1559737C1BB}" destId="{5DB30479-839C-4CFC-BD94-AC3BFE1873AE}" srcOrd="0" destOrd="0" presId="urn:microsoft.com/office/officeart/2005/8/layout/chevron2"/>
    <dgm:cxn modelId="{D04024B6-BDFE-45AD-B31D-57EF833BE14F}" type="presParOf" srcId="{17311130-143F-4C19-B290-B1559737C1BB}" destId="{8CF5FF98-57D4-4508-B450-A18BF23764B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92D9F6-3585-43C2-B841-A38988F842F5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012A26-6139-47C1-9A0C-4EE6EFB4240D}">
      <dgm:prSet/>
      <dgm:spPr/>
      <dgm:t>
        <a:bodyPr/>
        <a:lstStyle/>
        <a:p>
          <a:pPr rtl="0"/>
          <a:endParaRPr lang="ru-RU" b="1" dirty="0"/>
        </a:p>
      </dgm:t>
    </dgm:pt>
    <dgm:pt modelId="{C396776E-4816-4364-9D4C-893A6CF575FE}" type="parTrans" cxnId="{FBCAAD49-1A5B-4A94-A0D3-F1F643831805}">
      <dgm:prSet/>
      <dgm:spPr/>
      <dgm:t>
        <a:bodyPr/>
        <a:lstStyle/>
        <a:p>
          <a:endParaRPr lang="ru-RU"/>
        </a:p>
      </dgm:t>
    </dgm:pt>
    <dgm:pt modelId="{04A55246-26BA-4E9E-8BBD-961454CD669C}" type="sibTrans" cxnId="{FBCAAD49-1A5B-4A94-A0D3-F1F643831805}">
      <dgm:prSet/>
      <dgm:spPr/>
      <dgm:t>
        <a:bodyPr/>
        <a:lstStyle/>
        <a:p>
          <a:endParaRPr lang="ru-RU"/>
        </a:p>
      </dgm:t>
    </dgm:pt>
    <dgm:pt modelId="{34F17D9E-7E56-4254-8A60-3262C55E82EE}">
      <dgm:prSet custT="1"/>
      <dgm:spPr>
        <a:solidFill>
          <a:schemeClr val="lt1">
            <a:hueOff val="0"/>
            <a:satOff val="0"/>
            <a:lumOff val="0"/>
          </a:schemeClr>
        </a:solidFill>
      </dgm:spPr>
      <dgm:t>
        <a:bodyPr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Трудовые  отряды ДОЛ «Солнышко» </a:t>
          </a:r>
          <a:br>
            <a:rPr lang="ru-RU" sz="2000" b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</a:br>
          <a:r>
            <a:rPr lang="ru-RU" sz="2000" b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  лето 2013 год</a:t>
          </a:r>
        </a:p>
        <a:p>
          <a:pPr marL="285750" indent="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400" dirty="0"/>
        </a:p>
      </dgm:t>
    </dgm:pt>
    <dgm:pt modelId="{BCD32DFE-B101-4450-AE83-3F5F5A518A6A}" type="parTrans" cxnId="{B7EDAAD2-1FA0-447D-83A2-EDDC14BA92F3}">
      <dgm:prSet/>
      <dgm:spPr/>
      <dgm:t>
        <a:bodyPr/>
        <a:lstStyle/>
        <a:p>
          <a:endParaRPr lang="ru-RU"/>
        </a:p>
      </dgm:t>
    </dgm:pt>
    <dgm:pt modelId="{2374C76D-E5CF-4224-8CFA-3A263D40308B}" type="sibTrans" cxnId="{B7EDAAD2-1FA0-447D-83A2-EDDC14BA92F3}">
      <dgm:prSet/>
      <dgm:spPr/>
      <dgm:t>
        <a:bodyPr/>
        <a:lstStyle/>
        <a:p>
          <a:endParaRPr lang="ru-RU"/>
        </a:p>
      </dgm:t>
    </dgm:pt>
    <dgm:pt modelId="{617CC17C-08F4-4082-A9F3-CE3C1BC89CD9}" type="pres">
      <dgm:prSet presAssocID="{6892D9F6-3585-43C2-B841-A38988F842F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45FA04-70C9-437E-A808-6A12F47DF415}" type="pres">
      <dgm:prSet presAssocID="{80012A26-6139-47C1-9A0C-4EE6EFB4240D}" presName="composite" presStyleCnt="0"/>
      <dgm:spPr/>
    </dgm:pt>
    <dgm:pt modelId="{E45225B9-343F-48FE-8650-1BB1BDEB294E}" type="pres">
      <dgm:prSet presAssocID="{80012A26-6139-47C1-9A0C-4EE6EFB4240D}" presName="parentText" presStyleLbl="alignNode1" presStyleIdx="0" presStyleCnt="1" custScaleX="202788" custScaleY="14177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D3F7CE-61D9-418D-9065-5EB714FD8BBC}" type="pres">
      <dgm:prSet presAssocID="{80012A26-6139-47C1-9A0C-4EE6EFB4240D}" presName="descendantText" presStyleLbl="alignAcc1" presStyleIdx="0" presStyleCnt="1" custScaleY="163783" custLinFactNeighborX="298" custLinFactNeighborY="-3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13B5FF-0925-4F09-BBDB-198C5DEF3441}" type="presOf" srcId="{34F17D9E-7E56-4254-8A60-3262C55E82EE}" destId="{CBD3F7CE-61D9-418D-9065-5EB714FD8BBC}" srcOrd="0" destOrd="0" presId="urn:microsoft.com/office/officeart/2005/8/layout/chevron2"/>
    <dgm:cxn modelId="{FBCAAD49-1A5B-4A94-A0D3-F1F643831805}" srcId="{6892D9F6-3585-43C2-B841-A38988F842F5}" destId="{80012A26-6139-47C1-9A0C-4EE6EFB4240D}" srcOrd="0" destOrd="0" parTransId="{C396776E-4816-4364-9D4C-893A6CF575FE}" sibTransId="{04A55246-26BA-4E9E-8BBD-961454CD669C}"/>
    <dgm:cxn modelId="{692708E9-C12F-4FF3-BB13-A48DD6A44EBF}" type="presOf" srcId="{80012A26-6139-47C1-9A0C-4EE6EFB4240D}" destId="{E45225B9-343F-48FE-8650-1BB1BDEB294E}" srcOrd="0" destOrd="0" presId="urn:microsoft.com/office/officeart/2005/8/layout/chevron2"/>
    <dgm:cxn modelId="{EA8E4B10-B89E-46C9-BAB1-ABBC2CEF75C2}" type="presOf" srcId="{6892D9F6-3585-43C2-B841-A38988F842F5}" destId="{617CC17C-08F4-4082-A9F3-CE3C1BC89CD9}" srcOrd="0" destOrd="0" presId="urn:microsoft.com/office/officeart/2005/8/layout/chevron2"/>
    <dgm:cxn modelId="{B7EDAAD2-1FA0-447D-83A2-EDDC14BA92F3}" srcId="{80012A26-6139-47C1-9A0C-4EE6EFB4240D}" destId="{34F17D9E-7E56-4254-8A60-3262C55E82EE}" srcOrd="0" destOrd="0" parTransId="{BCD32DFE-B101-4450-AE83-3F5F5A518A6A}" sibTransId="{2374C76D-E5CF-4224-8CFA-3A263D40308B}"/>
    <dgm:cxn modelId="{BC5A4187-483B-4DE4-9A22-FC6C7171C352}" type="presParOf" srcId="{617CC17C-08F4-4082-A9F3-CE3C1BC89CD9}" destId="{9145FA04-70C9-437E-A808-6A12F47DF415}" srcOrd="0" destOrd="0" presId="urn:microsoft.com/office/officeart/2005/8/layout/chevron2"/>
    <dgm:cxn modelId="{6F4584E0-DCA5-4382-9C98-9BA9485D3E77}" type="presParOf" srcId="{9145FA04-70C9-437E-A808-6A12F47DF415}" destId="{E45225B9-343F-48FE-8650-1BB1BDEB294E}" srcOrd="0" destOrd="0" presId="urn:microsoft.com/office/officeart/2005/8/layout/chevron2"/>
    <dgm:cxn modelId="{13D05B4B-3C0E-4F75-B92E-CFBC96D7A3B5}" type="presParOf" srcId="{9145FA04-70C9-437E-A808-6A12F47DF415}" destId="{CBD3F7CE-61D9-418D-9065-5EB714FD8BB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4DCA5BC-FEB0-434F-BEC5-9B36FAAD7BB4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06A62A-E09E-49EC-A635-F436C0BD6467}">
      <dgm:prSet/>
      <dgm:spPr>
        <a:gradFill rotWithShape="0">
          <a:gsLst>
            <a:gs pos="48000">
              <a:srgbClr val="EE7D3E"/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</dgm:spPr>
      <dgm:t>
        <a:bodyPr/>
        <a:lstStyle/>
        <a:p>
          <a:pPr rtl="0"/>
          <a:endParaRPr lang="ru-RU" dirty="0"/>
        </a:p>
      </dgm:t>
    </dgm:pt>
    <dgm:pt modelId="{AEE609CA-4961-4CFC-99D9-C9D92E28CC41}" type="parTrans" cxnId="{83F5A169-FA97-4955-B86C-8AF6F6A835E8}">
      <dgm:prSet/>
      <dgm:spPr/>
      <dgm:t>
        <a:bodyPr/>
        <a:lstStyle/>
        <a:p>
          <a:endParaRPr lang="ru-RU"/>
        </a:p>
      </dgm:t>
    </dgm:pt>
    <dgm:pt modelId="{FDADECAC-CA59-4080-A99F-A7DA5FBEE739}" type="sibTrans" cxnId="{83F5A169-FA97-4955-B86C-8AF6F6A835E8}">
      <dgm:prSet/>
      <dgm:spPr/>
      <dgm:t>
        <a:bodyPr/>
        <a:lstStyle/>
        <a:p>
          <a:endParaRPr lang="ru-RU"/>
        </a:p>
      </dgm:t>
    </dgm:pt>
    <dgm:pt modelId="{CDACB061-60D8-4AE7-A5AE-53BF1FB1693D}">
      <dgm:prSet/>
      <dgm:spPr>
        <a:solidFill>
          <a:schemeClr val="lt1">
            <a:hueOff val="0"/>
            <a:satOff val="0"/>
            <a:lumOff val="0"/>
          </a:schemeClr>
        </a:solidFill>
      </dgm:spPr>
      <dgm:t>
        <a:bodyPr/>
        <a:lstStyle/>
        <a:p>
          <a:pPr algn="ctr" rtl="0"/>
          <a:r>
            <a:rPr lang="ru-RU" b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проект "Мобильная бригада "Контакт"</a:t>
          </a:r>
          <a:endParaRPr lang="ru-RU" b="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</a:endParaRPr>
        </a:p>
      </dgm:t>
    </dgm:pt>
    <dgm:pt modelId="{B961AC20-6D31-45FF-B024-230CB3B20647}" type="parTrans" cxnId="{9A6266A8-DFBA-4679-BD80-AA3E8FA09415}">
      <dgm:prSet/>
      <dgm:spPr/>
      <dgm:t>
        <a:bodyPr/>
        <a:lstStyle/>
        <a:p>
          <a:endParaRPr lang="ru-RU"/>
        </a:p>
      </dgm:t>
    </dgm:pt>
    <dgm:pt modelId="{2031D09D-ED3D-4EBA-8F1C-1292817CA836}" type="sibTrans" cxnId="{9A6266A8-DFBA-4679-BD80-AA3E8FA09415}">
      <dgm:prSet/>
      <dgm:spPr/>
      <dgm:t>
        <a:bodyPr/>
        <a:lstStyle/>
        <a:p>
          <a:endParaRPr lang="ru-RU"/>
        </a:p>
      </dgm:t>
    </dgm:pt>
    <dgm:pt modelId="{936B84C1-DD84-450A-88F4-E72EE77B4243}" type="pres">
      <dgm:prSet presAssocID="{34DCA5BC-FEB0-434F-BEC5-9B36FAAD7BB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1C8AF7-479D-4852-8FED-2A6B4DB15A29}" type="pres">
      <dgm:prSet presAssocID="{3706A62A-E09E-49EC-A635-F436C0BD6467}" presName="composite" presStyleCnt="0"/>
      <dgm:spPr/>
    </dgm:pt>
    <dgm:pt modelId="{90A8DF27-0593-451D-9B06-E254083CE874}" type="pres">
      <dgm:prSet presAssocID="{3706A62A-E09E-49EC-A635-F436C0BD6467}" presName="parentText" presStyleLbl="alignNode1" presStyleIdx="0" presStyleCnt="1" custAng="20643510" custLinFactNeighborX="25632" custLinFactNeighborY="-897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8B07F8-2291-48C5-9FB1-ECFA54BC582B}" type="pres">
      <dgm:prSet presAssocID="{3706A62A-E09E-49EC-A635-F436C0BD6467}" presName="descendantText" presStyleLbl="alignAcc1" presStyleIdx="0" presStyleCnt="1" custLinFactNeighborX="-1942" custLinFactNeighborY="170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FE4062-7B5D-4EF2-8BC9-E93D5FA19B47}" type="presOf" srcId="{CDACB061-60D8-4AE7-A5AE-53BF1FB1693D}" destId="{638B07F8-2291-48C5-9FB1-ECFA54BC582B}" srcOrd="0" destOrd="0" presId="urn:microsoft.com/office/officeart/2005/8/layout/chevron2"/>
    <dgm:cxn modelId="{9A6266A8-DFBA-4679-BD80-AA3E8FA09415}" srcId="{3706A62A-E09E-49EC-A635-F436C0BD6467}" destId="{CDACB061-60D8-4AE7-A5AE-53BF1FB1693D}" srcOrd="0" destOrd="0" parTransId="{B961AC20-6D31-45FF-B024-230CB3B20647}" sibTransId="{2031D09D-ED3D-4EBA-8F1C-1292817CA836}"/>
    <dgm:cxn modelId="{C0703766-E19F-4991-90E1-3D5A5770F073}" type="presOf" srcId="{3706A62A-E09E-49EC-A635-F436C0BD6467}" destId="{90A8DF27-0593-451D-9B06-E254083CE874}" srcOrd="0" destOrd="0" presId="urn:microsoft.com/office/officeart/2005/8/layout/chevron2"/>
    <dgm:cxn modelId="{81E4022F-978B-4F35-950A-83C6F2562C43}" type="presOf" srcId="{34DCA5BC-FEB0-434F-BEC5-9B36FAAD7BB4}" destId="{936B84C1-DD84-450A-88F4-E72EE77B4243}" srcOrd="0" destOrd="0" presId="urn:microsoft.com/office/officeart/2005/8/layout/chevron2"/>
    <dgm:cxn modelId="{83F5A169-FA97-4955-B86C-8AF6F6A835E8}" srcId="{34DCA5BC-FEB0-434F-BEC5-9B36FAAD7BB4}" destId="{3706A62A-E09E-49EC-A635-F436C0BD6467}" srcOrd="0" destOrd="0" parTransId="{AEE609CA-4961-4CFC-99D9-C9D92E28CC41}" sibTransId="{FDADECAC-CA59-4080-A99F-A7DA5FBEE739}"/>
    <dgm:cxn modelId="{4A0402D6-7573-4059-8666-9CD5F5AA305A}" type="presParOf" srcId="{936B84C1-DD84-450A-88F4-E72EE77B4243}" destId="{561C8AF7-479D-4852-8FED-2A6B4DB15A29}" srcOrd="0" destOrd="0" presId="urn:microsoft.com/office/officeart/2005/8/layout/chevron2"/>
    <dgm:cxn modelId="{65C347F7-DA2C-4F90-B9C1-AE754072E114}" type="presParOf" srcId="{561C8AF7-479D-4852-8FED-2A6B4DB15A29}" destId="{90A8DF27-0593-451D-9B06-E254083CE874}" srcOrd="0" destOrd="0" presId="urn:microsoft.com/office/officeart/2005/8/layout/chevron2"/>
    <dgm:cxn modelId="{E7A9E3F1-F883-4739-9B05-6DEF7EDE7883}" type="presParOf" srcId="{561C8AF7-479D-4852-8FED-2A6B4DB15A29}" destId="{638B07F8-2291-48C5-9FB1-ECFA54BC582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49CB9D1-FFB2-4EDB-84D6-89EA22703E59}" type="doc">
      <dgm:prSet loTypeId="urn:microsoft.com/office/officeart/2005/8/layout/chevron2" loCatId="process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742A37B-3685-4C9B-9421-78257D8A334C}">
      <dgm:prSet/>
      <dgm:spPr/>
      <dgm:t>
        <a:bodyPr/>
        <a:lstStyle/>
        <a:p>
          <a:pPr rtl="0"/>
          <a:endParaRPr lang="ru-RU" dirty="0"/>
        </a:p>
      </dgm:t>
    </dgm:pt>
    <dgm:pt modelId="{D8ED9E91-1872-4074-B675-D8614B624A62}" type="parTrans" cxnId="{6E0F8EFB-FC02-4994-841F-26E173829157}">
      <dgm:prSet/>
      <dgm:spPr/>
      <dgm:t>
        <a:bodyPr/>
        <a:lstStyle/>
        <a:p>
          <a:endParaRPr lang="ru-RU"/>
        </a:p>
      </dgm:t>
    </dgm:pt>
    <dgm:pt modelId="{D92E5117-DBA7-430E-8A4B-7D688084E483}" type="sibTrans" cxnId="{6E0F8EFB-FC02-4994-841F-26E173829157}">
      <dgm:prSet/>
      <dgm:spPr/>
      <dgm:t>
        <a:bodyPr/>
        <a:lstStyle/>
        <a:p>
          <a:endParaRPr lang="ru-RU"/>
        </a:p>
      </dgm:t>
    </dgm:pt>
    <dgm:pt modelId="{B8ECC47E-41A3-4A30-ABC5-323838FF3D32}">
      <dgm:prSet/>
      <dgm:spPr/>
      <dgm:t>
        <a:bodyPr/>
        <a:lstStyle/>
        <a:p>
          <a:pPr rtl="0"/>
          <a:endParaRPr lang="ru-RU" dirty="0"/>
        </a:p>
      </dgm:t>
    </dgm:pt>
    <dgm:pt modelId="{AD3BBDD3-0623-4078-B678-EE9E9E813284}" type="parTrans" cxnId="{E16E3DEA-813F-4DC3-BFEB-A18A2706D48D}">
      <dgm:prSet/>
      <dgm:spPr/>
      <dgm:t>
        <a:bodyPr/>
        <a:lstStyle/>
        <a:p>
          <a:endParaRPr lang="ru-RU"/>
        </a:p>
      </dgm:t>
    </dgm:pt>
    <dgm:pt modelId="{C3AD281E-1195-4A97-AA66-9297A8657BFA}" type="sibTrans" cxnId="{E16E3DEA-813F-4DC3-BFEB-A18A2706D48D}">
      <dgm:prSet/>
      <dgm:spPr/>
      <dgm:t>
        <a:bodyPr/>
        <a:lstStyle/>
        <a:p>
          <a:endParaRPr lang="ru-RU"/>
        </a:p>
      </dgm:t>
    </dgm:pt>
    <dgm:pt modelId="{79CAB1B0-22AA-4861-94D9-5DA81BCB9685}">
      <dgm:prSet/>
      <dgm:spPr/>
      <dgm:t>
        <a:bodyPr/>
        <a:lstStyle/>
        <a:p>
          <a:pPr rtl="0"/>
          <a:r>
            <a:rPr lang="ru-RU" dirty="0" smtClean="0">
              <a:latin typeface="Century Gothic" pitchFamily="34" charset="0"/>
            </a:rPr>
            <a:t>между родителями и детьми  (подростками)</a:t>
          </a:r>
          <a:endParaRPr lang="ru-RU" dirty="0">
            <a:latin typeface="Century Gothic" pitchFamily="34" charset="0"/>
          </a:endParaRPr>
        </a:p>
      </dgm:t>
    </dgm:pt>
    <dgm:pt modelId="{76E4D93C-1F8B-4A10-A163-4D11F494C32E}" type="parTrans" cxnId="{E2DED1A0-FF24-48E1-99A8-99BF6C014CB0}">
      <dgm:prSet/>
      <dgm:spPr/>
      <dgm:t>
        <a:bodyPr/>
        <a:lstStyle/>
        <a:p>
          <a:endParaRPr lang="ru-RU"/>
        </a:p>
      </dgm:t>
    </dgm:pt>
    <dgm:pt modelId="{7079607D-383E-49E6-AED6-6E60F7495716}" type="sibTrans" cxnId="{E2DED1A0-FF24-48E1-99A8-99BF6C014CB0}">
      <dgm:prSet/>
      <dgm:spPr/>
      <dgm:t>
        <a:bodyPr/>
        <a:lstStyle/>
        <a:p>
          <a:endParaRPr lang="ru-RU"/>
        </a:p>
      </dgm:t>
    </dgm:pt>
    <dgm:pt modelId="{FF5815AA-0795-4232-8A82-F7A40A337889}">
      <dgm:prSet/>
      <dgm:spPr/>
      <dgm:t>
        <a:bodyPr/>
        <a:lstStyle/>
        <a:p>
          <a:pPr rtl="0"/>
          <a:r>
            <a:rPr lang="ru-RU" dirty="0" smtClean="0">
              <a:latin typeface="Century Gothic" pitchFamily="34" charset="0"/>
            </a:rPr>
            <a:t>между супругами, в том числе при расставании или разводе супругов, для того чтобы помочь им сохранить свой статус родителей</a:t>
          </a:r>
          <a:endParaRPr lang="ru-RU" dirty="0">
            <a:latin typeface="Century Gothic" pitchFamily="34" charset="0"/>
          </a:endParaRPr>
        </a:p>
      </dgm:t>
    </dgm:pt>
    <dgm:pt modelId="{2179E553-252C-451A-A69F-87A22832674D}" type="parTrans" cxnId="{41D75C51-AF1A-46AD-A08C-EF06CCF3C8A0}">
      <dgm:prSet/>
      <dgm:spPr/>
      <dgm:t>
        <a:bodyPr/>
        <a:lstStyle/>
        <a:p>
          <a:endParaRPr lang="ru-RU"/>
        </a:p>
      </dgm:t>
    </dgm:pt>
    <dgm:pt modelId="{79208BF1-8C25-4C8E-90A8-8BE710DD6D46}" type="sibTrans" cxnId="{41D75C51-AF1A-46AD-A08C-EF06CCF3C8A0}">
      <dgm:prSet/>
      <dgm:spPr/>
      <dgm:t>
        <a:bodyPr/>
        <a:lstStyle/>
        <a:p>
          <a:endParaRPr lang="ru-RU"/>
        </a:p>
      </dgm:t>
    </dgm:pt>
    <dgm:pt modelId="{58E7A70D-7D62-4AFD-B4DD-E2B0D343C344}" type="pres">
      <dgm:prSet presAssocID="{A49CB9D1-FFB2-4EDB-84D6-89EA22703E5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EC9B01-0660-4130-8931-FD44164AC73B}" type="pres">
      <dgm:prSet presAssocID="{B742A37B-3685-4C9B-9421-78257D8A334C}" presName="composite" presStyleCnt="0"/>
      <dgm:spPr/>
    </dgm:pt>
    <dgm:pt modelId="{0665F0B8-CFCA-441F-A85E-04E249413537}" type="pres">
      <dgm:prSet presAssocID="{B742A37B-3685-4C9B-9421-78257D8A334C}" presName="parentText" presStyleLbl="alignNode1" presStyleIdx="0" presStyleCnt="2" custAng="17969388" custScaleX="48468" custScaleY="49978" custLinFactNeighborX="25311" custLinFactNeighborY="-476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73E04E-B0DE-41E2-96BD-894B52CB8710}" type="pres">
      <dgm:prSet presAssocID="{B742A37B-3685-4C9B-9421-78257D8A334C}" presName="descendantText" presStyleLbl="alignAcc1" presStyleIdx="0" presStyleCnt="2" custScaleX="88227" custScaleY="43780" custLinFactNeighborX="-14260" custLinFactNeighborY="-74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B8FD45-3AC2-4717-A4B7-58C4C2210830}" type="pres">
      <dgm:prSet presAssocID="{D92E5117-DBA7-430E-8A4B-7D688084E483}" presName="sp" presStyleCnt="0"/>
      <dgm:spPr/>
    </dgm:pt>
    <dgm:pt modelId="{FF632C1C-A0A1-47C9-82DA-1A71E9B688CB}" type="pres">
      <dgm:prSet presAssocID="{B8ECC47E-41A3-4A30-ABC5-323838FF3D32}" presName="composite" presStyleCnt="0"/>
      <dgm:spPr/>
    </dgm:pt>
    <dgm:pt modelId="{63BF192F-B347-488A-A9F7-9181235FB65E}" type="pres">
      <dgm:prSet presAssocID="{B8ECC47E-41A3-4A30-ABC5-323838FF3D32}" presName="parentText" presStyleLbl="alignNode1" presStyleIdx="1" presStyleCnt="2" custAng="17885083" custScaleX="49433" custScaleY="53344" custLinFactNeighborX="21403" custLinFactNeighborY="-313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F297E7-AF46-42CE-892A-ACBA6AD8FA7F}" type="pres">
      <dgm:prSet presAssocID="{B8ECC47E-41A3-4A30-ABC5-323838FF3D32}" presName="descendantText" presStyleLbl="alignAcc1" presStyleIdx="1" presStyleCnt="2" custScaleX="93468" custScaleY="51053" custLinFactNeighborX="-11381" custLinFactNeighborY="-63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E2C0F8-5E26-452C-9661-211BBB83AC7A}" type="presOf" srcId="{79CAB1B0-22AA-4861-94D9-5DA81BCB9685}" destId="{FC73E04E-B0DE-41E2-96BD-894B52CB8710}" srcOrd="0" destOrd="0" presId="urn:microsoft.com/office/officeart/2005/8/layout/chevron2"/>
    <dgm:cxn modelId="{2CB730B1-1CFB-4F9F-AB9D-F1D624893958}" type="presOf" srcId="{A49CB9D1-FFB2-4EDB-84D6-89EA22703E59}" destId="{58E7A70D-7D62-4AFD-B4DD-E2B0D343C344}" srcOrd="0" destOrd="0" presId="urn:microsoft.com/office/officeart/2005/8/layout/chevron2"/>
    <dgm:cxn modelId="{338EA7CF-702C-4B93-A2F9-6A166AA0B7C8}" type="presOf" srcId="{FF5815AA-0795-4232-8A82-F7A40A337889}" destId="{11F297E7-AF46-42CE-892A-ACBA6AD8FA7F}" srcOrd="0" destOrd="0" presId="urn:microsoft.com/office/officeart/2005/8/layout/chevron2"/>
    <dgm:cxn modelId="{E16E3DEA-813F-4DC3-BFEB-A18A2706D48D}" srcId="{A49CB9D1-FFB2-4EDB-84D6-89EA22703E59}" destId="{B8ECC47E-41A3-4A30-ABC5-323838FF3D32}" srcOrd="1" destOrd="0" parTransId="{AD3BBDD3-0623-4078-B678-EE9E9E813284}" sibTransId="{C3AD281E-1195-4A97-AA66-9297A8657BFA}"/>
    <dgm:cxn modelId="{2DD00C97-232A-480F-B0C2-1535FBBC2B28}" type="presOf" srcId="{B742A37B-3685-4C9B-9421-78257D8A334C}" destId="{0665F0B8-CFCA-441F-A85E-04E249413537}" srcOrd="0" destOrd="0" presId="urn:microsoft.com/office/officeart/2005/8/layout/chevron2"/>
    <dgm:cxn modelId="{E2DED1A0-FF24-48E1-99A8-99BF6C014CB0}" srcId="{B742A37B-3685-4C9B-9421-78257D8A334C}" destId="{79CAB1B0-22AA-4861-94D9-5DA81BCB9685}" srcOrd="0" destOrd="0" parTransId="{76E4D93C-1F8B-4A10-A163-4D11F494C32E}" sibTransId="{7079607D-383E-49E6-AED6-6E60F7495716}"/>
    <dgm:cxn modelId="{6E0F8EFB-FC02-4994-841F-26E173829157}" srcId="{A49CB9D1-FFB2-4EDB-84D6-89EA22703E59}" destId="{B742A37B-3685-4C9B-9421-78257D8A334C}" srcOrd="0" destOrd="0" parTransId="{D8ED9E91-1872-4074-B675-D8614B624A62}" sibTransId="{D92E5117-DBA7-430E-8A4B-7D688084E483}"/>
    <dgm:cxn modelId="{A712EB6E-DD35-4D4A-9D00-ECB7139DF8FB}" type="presOf" srcId="{B8ECC47E-41A3-4A30-ABC5-323838FF3D32}" destId="{63BF192F-B347-488A-A9F7-9181235FB65E}" srcOrd="0" destOrd="0" presId="urn:microsoft.com/office/officeart/2005/8/layout/chevron2"/>
    <dgm:cxn modelId="{41D75C51-AF1A-46AD-A08C-EF06CCF3C8A0}" srcId="{B8ECC47E-41A3-4A30-ABC5-323838FF3D32}" destId="{FF5815AA-0795-4232-8A82-F7A40A337889}" srcOrd="0" destOrd="0" parTransId="{2179E553-252C-451A-A69F-87A22832674D}" sibTransId="{79208BF1-8C25-4C8E-90A8-8BE710DD6D46}"/>
    <dgm:cxn modelId="{5D0D7D54-DA67-4DF1-82D9-4AD42D0FCB60}" type="presParOf" srcId="{58E7A70D-7D62-4AFD-B4DD-E2B0D343C344}" destId="{8CEC9B01-0660-4130-8931-FD44164AC73B}" srcOrd="0" destOrd="0" presId="urn:microsoft.com/office/officeart/2005/8/layout/chevron2"/>
    <dgm:cxn modelId="{215F5B17-4B3A-48D4-9A20-C5DBCB1BC6EA}" type="presParOf" srcId="{8CEC9B01-0660-4130-8931-FD44164AC73B}" destId="{0665F0B8-CFCA-441F-A85E-04E249413537}" srcOrd="0" destOrd="0" presId="urn:microsoft.com/office/officeart/2005/8/layout/chevron2"/>
    <dgm:cxn modelId="{8BD69D2E-617A-4F4A-8D5E-6FB4834E52C5}" type="presParOf" srcId="{8CEC9B01-0660-4130-8931-FD44164AC73B}" destId="{FC73E04E-B0DE-41E2-96BD-894B52CB8710}" srcOrd="1" destOrd="0" presId="urn:microsoft.com/office/officeart/2005/8/layout/chevron2"/>
    <dgm:cxn modelId="{546965B2-F513-473A-BDDD-F7DB835BB07C}" type="presParOf" srcId="{58E7A70D-7D62-4AFD-B4DD-E2B0D343C344}" destId="{6AB8FD45-3AC2-4717-A4B7-58C4C2210830}" srcOrd="1" destOrd="0" presId="urn:microsoft.com/office/officeart/2005/8/layout/chevron2"/>
    <dgm:cxn modelId="{3D47183B-28D0-452E-9DFA-EA8037FE5356}" type="presParOf" srcId="{58E7A70D-7D62-4AFD-B4DD-E2B0D343C344}" destId="{FF632C1C-A0A1-47C9-82DA-1A71E9B688CB}" srcOrd="2" destOrd="0" presId="urn:microsoft.com/office/officeart/2005/8/layout/chevron2"/>
    <dgm:cxn modelId="{FB879B26-6ED0-4D17-B5CA-D8EBBDF0C278}" type="presParOf" srcId="{FF632C1C-A0A1-47C9-82DA-1A71E9B688CB}" destId="{63BF192F-B347-488A-A9F7-9181235FB65E}" srcOrd="0" destOrd="0" presId="urn:microsoft.com/office/officeart/2005/8/layout/chevron2"/>
    <dgm:cxn modelId="{6567B464-444A-4489-9DDC-9AD138CAA808}" type="presParOf" srcId="{FF632C1C-A0A1-47C9-82DA-1A71E9B688CB}" destId="{11F297E7-AF46-42CE-892A-ACBA6AD8FA7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5DF1A50-F41D-43F2-9D29-7A1267C0D31A}" type="doc">
      <dgm:prSet loTypeId="urn:microsoft.com/office/officeart/2005/8/layout/vList2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88E80DA4-EF22-4C0B-B96D-C94CFF37AB5F}">
      <dgm:prSet phldrT="[Текст]"/>
      <dgm:spPr/>
      <dgm:t>
        <a:bodyPr/>
        <a:lstStyle/>
        <a:p>
          <a:pPr algn="ctr"/>
          <a:r>
            <a:rPr lang="ru-RU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Служба примирения</a:t>
          </a:r>
          <a:endParaRPr lang="ru-RU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</a:endParaRPr>
        </a:p>
      </dgm:t>
    </dgm:pt>
    <dgm:pt modelId="{1A7D46DA-B006-40B1-8ABB-FDF2A98F1751}" type="parTrans" cxnId="{987868AD-E0C6-45C0-B14A-9503059CB4D5}">
      <dgm:prSet/>
      <dgm:spPr/>
      <dgm:t>
        <a:bodyPr/>
        <a:lstStyle/>
        <a:p>
          <a:endParaRPr lang="ru-RU"/>
        </a:p>
      </dgm:t>
    </dgm:pt>
    <dgm:pt modelId="{D8E39A45-624E-4FE2-833D-3DC6DF5DC515}" type="sibTrans" cxnId="{987868AD-E0C6-45C0-B14A-9503059CB4D5}">
      <dgm:prSet/>
      <dgm:spPr/>
      <dgm:t>
        <a:bodyPr/>
        <a:lstStyle/>
        <a:p>
          <a:endParaRPr lang="ru-RU"/>
        </a:p>
      </dgm:t>
    </dgm:pt>
    <dgm:pt modelId="{01AC2751-2775-4D4A-89CE-FD87D007C869}">
      <dgm:prSet phldrT="[Текст]"/>
      <dgm:spPr/>
      <dgm:t>
        <a:bodyPr/>
        <a:lstStyle/>
        <a:p>
          <a:endParaRPr lang="ru-RU" dirty="0"/>
        </a:p>
      </dgm:t>
    </dgm:pt>
    <dgm:pt modelId="{5A2340A8-A8F9-4DA2-8961-49643149074D}" type="parTrans" cxnId="{9F900D4B-110F-42A2-813A-F9B22E617F0F}">
      <dgm:prSet/>
      <dgm:spPr/>
      <dgm:t>
        <a:bodyPr/>
        <a:lstStyle/>
        <a:p>
          <a:endParaRPr lang="ru-RU"/>
        </a:p>
      </dgm:t>
    </dgm:pt>
    <dgm:pt modelId="{259DDE20-7DC6-4ADA-8E9C-7D380666D1B7}" type="sibTrans" cxnId="{9F900D4B-110F-42A2-813A-F9B22E617F0F}">
      <dgm:prSet/>
      <dgm:spPr/>
      <dgm:t>
        <a:bodyPr/>
        <a:lstStyle/>
        <a:p>
          <a:endParaRPr lang="ru-RU"/>
        </a:p>
      </dgm:t>
    </dgm:pt>
    <dgm:pt modelId="{BAB6775F-F95B-4F03-9ECE-38E4E24B4298}" type="pres">
      <dgm:prSet presAssocID="{65DF1A50-F41D-43F2-9D29-7A1267C0D31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2506A1-E4C3-4B81-879E-97A9FF80F041}" type="pres">
      <dgm:prSet presAssocID="{88E80DA4-EF22-4C0B-B96D-C94CFF37AB5F}" presName="parentText" presStyleLbl="node1" presStyleIdx="0" presStyleCnt="1" custLinFactNeighborX="-391" custLinFactNeighborY="-26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11AED0-F205-48A0-A768-EA3B231F4F52}" type="pres">
      <dgm:prSet presAssocID="{88E80DA4-EF22-4C0B-B96D-C94CFF37AB5F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E1D669-0BEA-448E-A3AD-17B544B755C1}" type="presOf" srcId="{01AC2751-2775-4D4A-89CE-FD87D007C869}" destId="{2E11AED0-F205-48A0-A768-EA3B231F4F52}" srcOrd="0" destOrd="0" presId="urn:microsoft.com/office/officeart/2005/8/layout/vList2"/>
    <dgm:cxn modelId="{9F900D4B-110F-42A2-813A-F9B22E617F0F}" srcId="{88E80DA4-EF22-4C0B-B96D-C94CFF37AB5F}" destId="{01AC2751-2775-4D4A-89CE-FD87D007C869}" srcOrd="0" destOrd="0" parTransId="{5A2340A8-A8F9-4DA2-8961-49643149074D}" sibTransId="{259DDE20-7DC6-4ADA-8E9C-7D380666D1B7}"/>
    <dgm:cxn modelId="{987868AD-E0C6-45C0-B14A-9503059CB4D5}" srcId="{65DF1A50-F41D-43F2-9D29-7A1267C0D31A}" destId="{88E80DA4-EF22-4C0B-B96D-C94CFF37AB5F}" srcOrd="0" destOrd="0" parTransId="{1A7D46DA-B006-40B1-8ABB-FDF2A98F1751}" sibTransId="{D8E39A45-624E-4FE2-833D-3DC6DF5DC515}"/>
    <dgm:cxn modelId="{787B538A-6869-4A06-9795-78056B33FCE5}" type="presOf" srcId="{88E80DA4-EF22-4C0B-B96D-C94CFF37AB5F}" destId="{4E2506A1-E4C3-4B81-879E-97A9FF80F041}" srcOrd="0" destOrd="0" presId="urn:microsoft.com/office/officeart/2005/8/layout/vList2"/>
    <dgm:cxn modelId="{110C34E2-E9EE-43AA-B7FE-C12209352082}" type="presOf" srcId="{65DF1A50-F41D-43F2-9D29-7A1267C0D31A}" destId="{BAB6775F-F95B-4F03-9ECE-38E4E24B4298}" srcOrd="0" destOrd="0" presId="urn:microsoft.com/office/officeart/2005/8/layout/vList2"/>
    <dgm:cxn modelId="{9556D891-14FC-4E33-9ED1-16C85C3B26FC}" type="presParOf" srcId="{BAB6775F-F95B-4F03-9ECE-38E4E24B4298}" destId="{4E2506A1-E4C3-4B81-879E-97A9FF80F041}" srcOrd="0" destOrd="0" presId="urn:microsoft.com/office/officeart/2005/8/layout/vList2"/>
    <dgm:cxn modelId="{2B5504F7-86E1-45EB-AE91-7E559E5B4C22}" type="presParOf" srcId="{BAB6775F-F95B-4F03-9ECE-38E4E24B4298}" destId="{2E11AED0-F205-48A0-A768-EA3B231F4F5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6F90925-FEB3-4767-9660-16D36CD1FE0C}" type="doc">
      <dgm:prSet loTypeId="urn:microsoft.com/office/officeart/2005/8/layout/chevron2" loCatId="list" qsTypeId="urn:microsoft.com/office/officeart/2005/8/quickstyle/3d2" qsCatId="3D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0C788542-D9B4-4383-A799-BB3C32DF2E1F}">
      <dgm:prSet phldrT="[Текст]"/>
      <dgm:spPr/>
      <dgm:t>
        <a:bodyPr/>
        <a:lstStyle/>
        <a:p>
          <a:endParaRPr lang="ru-RU" dirty="0"/>
        </a:p>
      </dgm:t>
    </dgm:pt>
    <dgm:pt modelId="{339E09EF-4436-4ADB-BB1C-E046A613A908}" type="parTrans" cxnId="{D51322E1-E5CF-4C5F-AFD5-16C4AFE5C663}">
      <dgm:prSet/>
      <dgm:spPr/>
      <dgm:t>
        <a:bodyPr/>
        <a:lstStyle/>
        <a:p>
          <a:endParaRPr lang="ru-RU"/>
        </a:p>
      </dgm:t>
    </dgm:pt>
    <dgm:pt modelId="{3BC317A4-F80D-46BA-B5CC-5B123AB3F249}" type="sibTrans" cxnId="{D51322E1-E5CF-4C5F-AFD5-16C4AFE5C663}">
      <dgm:prSet/>
      <dgm:spPr/>
      <dgm:t>
        <a:bodyPr/>
        <a:lstStyle/>
        <a:p>
          <a:endParaRPr lang="ru-RU"/>
        </a:p>
      </dgm:t>
    </dgm:pt>
    <dgm:pt modelId="{B1671100-2227-401C-86F6-785CE72A2683}">
      <dgm:prSet phldrT="[Текст]" custT="1"/>
      <dgm:spPr/>
      <dgm:t>
        <a:bodyPr/>
        <a:lstStyle/>
        <a:p>
          <a:r>
            <a:rPr lang="ru-RU" sz="2800" b="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оказание психологической помощи  несовершеннолетним потерпевшим, свидетелям,  подозреваемым</a:t>
          </a:r>
          <a:endParaRPr lang="ru-RU" sz="2800" b="0" dirty="0">
            <a:solidFill>
              <a:schemeClr val="accent6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</a:endParaRPr>
        </a:p>
      </dgm:t>
    </dgm:pt>
    <dgm:pt modelId="{5E854105-3F3B-4A62-8A50-3C4062E2CE10}" type="parTrans" cxnId="{945A9451-E912-4982-B650-68EA349F45E7}">
      <dgm:prSet/>
      <dgm:spPr/>
      <dgm:t>
        <a:bodyPr/>
        <a:lstStyle/>
        <a:p>
          <a:endParaRPr lang="ru-RU"/>
        </a:p>
      </dgm:t>
    </dgm:pt>
    <dgm:pt modelId="{1F42515C-24BF-426B-A2ED-5435BDED2542}" type="sibTrans" cxnId="{945A9451-E912-4982-B650-68EA349F45E7}">
      <dgm:prSet/>
      <dgm:spPr/>
      <dgm:t>
        <a:bodyPr/>
        <a:lstStyle/>
        <a:p>
          <a:endParaRPr lang="ru-RU"/>
        </a:p>
      </dgm:t>
    </dgm:pt>
    <dgm:pt modelId="{10C35172-D059-4908-B5B7-52D259A94A2A}" type="pres">
      <dgm:prSet presAssocID="{06F90925-FEB3-4767-9660-16D36CD1FE0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5AE513-2AA8-4789-8377-E340F8843E7D}" type="pres">
      <dgm:prSet presAssocID="{0C788542-D9B4-4383-A799-BB3C32DF2E1F}" presName="composite" presStyleCnt="0"/>
      <dgm:spPr/>
    </dgm:pt>
    <dgm:pt modelId="{6D2A768A-4FD4-4022-B695-7C66FD344294}" type="pres">
      <dgm:prSet presAssocID="{0C788542-D9B4-4383-A799-BB3C32DF2E1F}" presName="parentText" presStyleLbl="alignNode1" presStyleIdx="0" presStyleCnt="1" custAng="19268323" custScaleX="59821" custScaleY="61484" custLinFactNeighborX="14742" custLinFactNeighborY="-6020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9E2B26-8DE6-43A1-A213-CDC78E72F2C2}" type="pres">
      <dgm:prSet presAssocID="{0C788542-D9B4-4383-A799-BB3C32DF2E1F}" presName="descendantText" presStyleLbl="alignAcc1" presStyleIdx="0" presStyleCnt="1" custScaleX="107921" custScaleY="160120" custLinFactNeighborX="-744" custLinFactNeighborY="246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5A9451-E912-4982-B650-68EA349F45E7}" srcId="{0C788542-D9B4-4383-A799-BB3C32DF2E1F}" destId="{B1671100-2227-401C-86F6-785CE72A2683}" srcOrd="0" destOrd="0" parTransId="{5E854105-3F3B-4A62-8A50-3C4062E2CE10}" sibTransId="{1F42515C-24BF-426B-A2ED-5435BDED2542}"/>
    <dgm:cxn modelId="{5031368D-BEFA-4F27-8819-FA5CFABF346E}" type="presOf" srcId="{B1671100-2227-401C-86F6-785CE72A2683}" destId="{B19E2B26-8DE6-43A1-A213-CDC78E72F2C2}" srcOrd="0" destOrd="0" presId="urn:microsoft.com/office/officeart/2005/8/layout/chevron2"/>
    <dgm:cxn modelId="{D51322E1-E5CF-4C5F-AFD5-16C4AFE5C663}" srcId="{06F90925-FEB3-4767-9660-16D36CD1FE0C}" destId="{0C788542-D9B4-4383-A799-BB3C32DF2E1F}" srcOrd="0" destOrd="0" parTransId="{339E09EF-4436-4ADB-BB1C-E046A613A908}" sibTransId="{3BC317A4-F80D-46BA-B5CC-5B123AB3F249}"/>
    <dgm:cxn modelId="{8F71AE2D-61C5-4953-B4DD-75EE5A3C9FD7}" type="presOf" srcId="{0C788542-D9B4-4383-A799-BB3C32DF2E1F}" destId="{6D2A768A-4FD4-4022-B695-7C66FD344294}" srcOrd="0" destOrd="0" presId="urn:microsoft.com/office/officeart/2005/8/layout/chevron2"/>
    <dgm:cxn modelId="{34431BBA-A987-404E-8214-ED23D98747CA}" type="presOf" srcId="{06F90925-FEB3-4767-9660-16D36CD1FE0C}" destId="{10C35172-D059-4908-B5B7-52D259A94A2A}" srcOrd="0" destOrd="0" presId="urn:microsoft.com/office/officeart/2005/8/layout/chevron2"/>
    <dgm:cxn modelId="{8F751F33-A36F-4891-A058-B81E732FDF39}" type="presParOf" srcId="{10C35172-D059-4908-B5B7-52D259A94A2A}" destId="{845AE513-2AA8-4789-8377-E340F8843E7D}" srcOrd="0" destOrd="0" presId="urn:microsoft.com/office/officeart/2005/8/layout/chevron2"/>
    <dgm:cxn modelId="{BD53D1DA-B0B2-41CD-B70B-68F845E3F9AD}" type="presParOf" srcId="{845AE513-2AA8-4789-8377-E340F8843E7D}" destId="{6D2A768A-4FD4-4022-B695-7C66FD344294}" srcOrd="0" destOrd="0" presId="urn:microsoft.com/office/officeart/2005/8/layout/chevron2"/>
    <dgm:cxn modelId="{73D432F6-4B1A-4612-8876-A0B58D00110E}" type="presParOf" srcId="{845AE513-2AA8-4789-8377-E340F8843E7D}" destId="{B19E2B26-8DE6-43A1-A213-CDC78E72F2C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25D1024-D9F8-45AA-A381-5E4D2A150034}">
      <dsp:nvSpPr>
        <dsp:cNvPr id="0" name=""/>
        <dsp:cNvSpPr/>
      </dsp:nvSpPr>
      <dsp:spPr>
        <a:xfrm rot="5400000">
          <a:off x="-278524" y="536611"/>
          <a:ext cx="1856828" cy="129978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800" b="1" i="0" u="none" strike="noStrike" kern="1200" cap="none" normalizeH="0" baseline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Times New Roman" pitchFamily="18" charset="0"/>
              <a:cs typeface="Arial" pitchFamily="34" charset="0"/>
            </a:rPr>
            <a:t>2012 год </a:t>
          </a:r>
          <a:endParaRPr lang="ru-RU" sz="1800" kern="1200" dirty="0"/>
        </a:p>
      </dsp:txBody>
      <dsp:txXfrm rot="5400000">
        <a:off x="-278524" y="536611"/>
        <a:ext cx="1856828" cy="1299780"/>
      </dsp:txXfrm>
    </dsp:sp>
    <dsp:sp modelId="{3A1DE7A1-3AF9-4078-B3A7-61130AD73D6B}">
      <dsp:nvSpPr>
        <dsp:cNvPr id="0" name=""/>
        <dsp:cNvSpPr/>
      </dsp:nvSpPr>
      <dsp:spPr>
        <a:xfrm rot="5400000">
          <a:off x="4016139" y="-2703395"/>
          <a:ext cx="1697185" cy="71299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1400" b="0" i="0" u="none" strike="noStrike" kern="1200" cap="none" normalizeH="0" baseline="0" smtClean="0">
              <a:ln/>
              <a:effectLst/>
              <a:latin typeface="Century Gothic" pitchFamily="34" charset="0"/>
              <a:ea typeface="Times New Roman" pitchFamily="18" charset="0"/>
              <a:cs typeface="Arial" pitchFamily="34" charset="0"/>
            </a:rPr>
            <a:t>Жертвами насильственных преступлений, в том числе в семье, были признаны более </a:t>
          </a:r>
          <a:r>
            <a:rPr kumimoji="0" lang="ru-RU" sz="1400" b="1" i="0" u="none" strike="noStrike" kern="1200" cap="none" normalizeH="0" baseline="0" smtClean="0">
              <a:ln/>
              <a:effectLst/>
              <a:latin typeface="Century Gothic" pitchFamily="34" charset="0"/>
              <a:ea typeface="Times New Roman" pitchFamily="18" charset="0"/>
              <a:cs typeface="Arial" pitchFamily="34" charset="0"/>
            </a:rPr>
            <a:t>89 000  </a:t>
          </a:r>
          <a:r>
            <a:rPr kumimoji="0" lang="ru-RU" sz="1400" i="0" u="none" strike="noStrike" kern="1200" cap="none" normalizeH="0" baseline="0" smtClean="0">
              <a:ln/>
              <a:effectLst/>
              <a:latin typeface="Century Gothic" pitchFamily="34" charset="0"/>
              <a:ea typeface="Times New Roman" pitchFamily="18" charset="0"/>
              <a:cs typeface="Arial" pitchFamily="34" charset="0"/>
            </a:rPr>
            <a:t>несовершеннолетних</a:t>
          </a:r>
          <a:r>
            <a:rPr kumimoji="0" lang="ru-RU" sz="1400" b="0" i="0" u="none" strike="noStrike" kern="1200" cap="none" normalizeH="0" baseline="0" smtClean="0">
              <a:ln/>
              <a:effectLst/>
              <a:latin typeface="Century Gothic" pitchFamily="34" charset="0"/>
              <a:ea typeface="Times New Roman" pitchFamily="18" charset="0"/>
              <a:cs typeface="Arial" pitchFamily="34" charset="0"/>
            </a:rPr>
            <a:t>.</a:t>
          </a:r>
          <a:endParaRPr lang="ru-RU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1400" b="0" i="0" u="none" strike="noStrike" kern="1200" cap="none" normalizeH="0" baseline="0" smtClean="0">
              <a:ln/>
              <a:effectLst/>
              <a:latin typeface="Century Gothic" pitchFamily="34" charset="0"/>
              <a:ea typeface="Times New Roman" pitchFamily="18" charset="0"/>
              <a:cs typeface="Arial" pitchFamily="34" charset="0"/>
            </a:rPr>
            <a:t>Число криминальных смертей среди детей выросло за последние до </a:t>
          </a:r>
          <a:r>
            <a:rPr kumimoji="0" lang="ru-RU" sz="1400" b="0" i="0" u="none" strike="noStrike" kern="1200" cap="none" normalizeH="0" baseline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Times New Roman" pitchFamily="18" charset="0"/>
              <a:cs typeface="Arial" pitchFamily="34" charset="0"/>
            </a:rPr>
            <a:t>2,1 тысячи. </a:t>
          </a:r>
          <a:endParaRPr kumimoji="0" lang="ru-RU" sz="1400" b="0" i="0" u="none" strike="noStrike" kern="1200" cap="none" normalizeH="0" baseline="0" dirty="0" smtClean="0">
            <a:ln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  <a:ea typeface="Times New Roman" pitchFamily="18" charset="0"/>
            <a:cs typeface="Arial" pitchFamily="34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1400" b="0" i="0" u="none" strike="noStrike" kern="1200" cap="none" normalizeH="0" baseline="0" smtClean="0">
              <a:ln/>
              <a:effectLst/>
              <a:latin typeface="Century Gothic" pitchFamily="34" charset="0"/>
              <a:ea typeface="Times New Roman" pitchFamily="18" charset="0"/>
              <a:cs typeface="Arial" pitchFamily="34" charset="0"/>
            </a:rPr>
            <a:t>От насильственных действий со стороны родителей в прошлом году пострадали почти 4,9 тыс. детей.</a:t>
          </a:r>
          <a:endParaRPr kumimoji="0" lang="ru-RU" sz="1400" b="0" i="0" u="none" strike="noStrike" kern="1200" cap="none" normalizeH="0" baseline="0" dirty="0" smtClean="0">
            <a:ln/>
            <a:effectLst/>
            <a:latin typeface="Century Gothic" pitchFamily="34" charset="0"/>
            <a:ea typeface="Times New Roman" pitchFamily="18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За год с собой покончили 1,5 тысячи детей</a:t>
          </a:r>
          <a:endParaRPr lang="ru-RU" sz="14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/>
        </a:p>
      </dsp:txBody>
      <dsp:txXfrm rot="5400000">
        <a:off x="4016139" y="-2703395"/>
        <a:ext cx="1697185" cy="7129903"/>
      </dsp:txXfrm>
    </dsp:sp>
    <dsp:sp modelId="{4B9A96A4-4EC6-4349-B6DA-6A71E2DD37FD}">
      <dsp:nvSpPr>
        <dsp:cNvPr id="0" name=""/>
        <dsp:cNvSpPr/>
      </dsp:nvSpPr>
      <dsp:spPr>
        <a:xfrm rot="5400000">
          <a:off x="-278524" y="2233453"/>
          <a:ext cx="1856828" cy="129978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9 месяцев 2012 года </a:t>
          </a:r>
          <a:endParaRPr lang="ru-RU" sz="1800" kern="1200" dirty="0"/>
        </a:p>
      </dsp:txBody>
      <dsp:txXfrm rot="5400000">
        <a:off x="-278524" y="2233453"/>
        <a:ext cx="1856828" cy="1299780"/>
      </dsp:txXfrm>
    </dsp:sp>
    <dsp:sp modelId="{5615D171-9356-4990-A447-65E0F3A9C8C6}">
      <dsp:nvSpPr>
        <dsp:cNvPr id="0" name=""/>
        <dsp:cNvSpPr/>
      </dsp:nvSpPr>
      <dsp:spPr>
        <a:xfrm rot="5400000">
          <a:off x="4240424" y="-1006553"/>
          <a:ext cx="1248614" cy="71299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600" kern="1200" dirty="0"/>
        </a:p>
        <a:p>
          <a:pPr marL="114300" lvl="0" indent="-114300" algn="l" defTabSz="622300" fontAlgn="base">
            <a:lnSpc>
              <a:spcPct val="90000"/>
            </a:lnSpc>
            <a:spcBef>
              <a:spcPct val="0"/>
            </a:spcBef>
            <a:spcAft>
              <a:spcPct val="0"/>
            </a:spcAft>
            <a:buChar char="••"/>
          </a:pPr>
          <a:r>
            <a:rPr lang="ru-RU" sz="1400" kern="1200" dirty="0" smtClean="0">
              <a:latin typeface="Century Gothic" pitchFamily="34" charset="0"/>
            </a:rPr>
            <a:t>В общей сложности заведено 11 тысяч уголовных дел.</a:t>
          </a:r>
        </a:p>
        <a:p>
          <a:pPr marL="114300" lvl="0" indent="-114300" algn="l" defTabSz="622300" fontAlgn="base">
            <a:lnSpc>
              <a:spcPct val="90000"/>
            </a:lnSpc>
            <a:spcBef>
              <a:spcPct val="0"/>
            </a:spcBef>
            <a:spcAft>
              <a:spcPct val="0"/>
            </a:spcAft>
            <a:buChar char="••"/>
          </a:pPr>
          <a:r>
            <a:rPr lang="ru-RU" sz="1400" kern="1200" dirty="0" smtClean="0">
              <a:latin typeface="Century Gothic" pitchFamily="34" charset="0"/>
            </a:rPr>
            <a:t>От рук убийц погибли </a:t>
          </a:r>
          <a:r>
            <a:rPr lang="ru-RU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1292 ребенка</a:t>
          </a:r>
          <a:r>
            <a:rPr lang="ru-RU" sz="1400" kern="1200" dirty="0" smtClean="0">
              <a:latin typeface="Century Gothic" pitchFamily="34" charset="0"/>
            </a:rPr>
            <a:t>.</a:t>
          </a:r>
        </a:p>
        <a:p>
          <a:pPr marL="114300" lvl="0" indent="-114300" algn="l" defTabSz="622300" fontAlgn="base">
            <a:lnSpc>
              <a:spcPct val="90000"/>
            </a:lnSpc>
            <a:spcBef>
              <a:spcPct val="0"/>
            </a:spcBef>
            <a:spcAft>
              <a:spcPct val="0"/>
            </a:spcAft>
            <a:buChar char="••"/>
          </a:pPr>
          <a:r>
            <a:rPr lang="ru-RU" sz="1400" kern="1200" dirty="0" smtClean="0">
              <a:latin typeface="Century Gothic" pitchFamily="34" charset="0"/>
            </a:rPr>
            <a:t> Зафиксирован </a:t>
          </a:r>
          <a:r>
            <a:rPr lang="ru-RU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1241 случай сексуального насилия </a:t>
          </a:r>
          <a:r>
            <a:rPr lang="ru-RU" sz="1400" kern="1200" dirty="0" smtClean="0">
              <a:latin typeface="Century Gothic" pitchFamily="34" charset="0"/>
            </a:rPr>
            <a:t>в отношении детей,  при этом </a:t>
          </a:r>
          <a:r>
            <a:rPr lang="ru-RU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160 детей погибли</a:t>
          </a:r>
          <a:r>
            <a:rPr lang="ru-RU" sz="1400" kern="1200" dirty="0" smtClean="0">
              <a:latin typeface="Century Gothic" pitchFamily="34" charset="0"/>
            </a:rPr>
            <a:t>, а более </a:t>
          </a:r>
          <a:r>
            <a:rPr lang="ru-RU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450 получили тяжкие увечья.</a:t>
          </a:r>
          <a:r>
            <a:rPr lang="ru-RU" sz="1400" kern="1200" dirty="0" smtClean="0">
              <a:latin typeface="Century Gothic" pitchFamily="34" charset="0"/>
            </a:rPr>
            <a:t> </a:t>
          </a:r>
          <a:r>
            <a:rPr lang="ru-RU" sz="1600" kern="1200" dirty="0" smtClean="0">
              <a:latin typeface="Century Gothic" pitchFamily="34" charset="0"/>
            </a:rPr>
            <a:t/>
          </a:r>
          <a:br>
            <a:rPr lang="ru-RU" sz="1600" kern="1200" dirty="0" smtClean="0">
              <a:latin typeface="Century Gothic" pitchFamily="34" charset="0"/>
            </a:rPr>
          </a:br>
          <a:r>
            <a:rPr lang="ru-RU" sz="1600" kern="1200" dirty="0" smtClean="0">
              <a:latin typeface="Century Gothic" pitchFamily="34" charset="0"/>
            </a:rPr>
            <a:t> </a:t>
          </a:r>
        </a:p>
        <a:p>
          <a:pPr marL="114300" indent="-114300" defTabSz="622300">
            <a:lnSpc>
              <a:spcPct val="90000"/>
            </a:lnSpc>
            <a:spcBef>
              <a:spcPct val="0"/>
            </a:spcBef>
            <a:buChar char="••"/>
          </a:pPr>
          <a:endParaRPr lang="ru-RU" kern="1200" dirty="0"/>
        </a:p>
      </dsp:txBody>
      <dsp:txXfrm rot="5400000">
        <a:off x="4240424" y="-1006553"/>
        <a:ext cx="1248614" cy="7129903"/>
      </dsp:txXfrm>
    </dsp:sp>
    <dsp:sp modelId="{CE3CEB00-9391-43C1-89E4-A83A415E75CF}">
      <dsp:nvSpPr>
        <dsp:cNvPr id="0" name=""/>
        <dsp:cNvSpPr/>
      </dsp:nvSpPr>
      <dsp:spPr>
        <a:xfrm rot="5400000">
          <a:off x="-278524" y="3909457"/>
          <a:ext cx="1856828" cy="129978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5400000">
        <a:off x="-278524" y="3909457"/>
        <a:ext cx="1856828" cy="1299780"/>
      </dsp:txXfrm>
    </dsp:sp>
    <dsp:sp modelId="{992A759D-46D0-402B-8214-CD0BD75CD92F}">
      <dsp:nvSpPr>
        <dsp:cNvPr id="0" name=""/>
        <dsp:cNvSpPr/>
      </dsp:nvSpPr>
      <dsp:spPr>
        <a:xfrm rot="5400000">
          <a:off x="4261262" y="669450"/>
          <a:ext cx="1206938" cy="71299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7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В розыске на сегодняшний день находятся 20 тысяч детей</a:t>
          </a:r>
          <a:endParaRPr lang="ru-RU" kern="1200" dirty="0"/>
        </a:p>
      </dsp:txBody>
      <dsp:txXfrm rot="5400000">
        <a:off x="4261262" y="669450"/>
        <a:ext cx="1206938" cy="712990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47FE98-A0F0-4CBE-9B9A-3C72239851CF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EA6BC-1D38-4D00-AF46-D6462EA2D5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EA6BC-1D38-4D00-AF46-D6462EA2D5D2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C174E-7278-4B09-B503-5C21902A65DC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364A6-CC6B-43B6-BC7D-40137E95D0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C174E-7278-4B09-B503-5C21902A65DC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364A6-CC6B-43B6-BC7D-40137E95D0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C174E-7278-4B09-B503-5C21902A65DC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364A6-CC6B-43B6-BC7D-40137E95D0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C174E-7278-4B09-B503-5C21902A65DC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364A6-CC6B-43B6-BC7D-40137E95D0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C174E-7278-4B09-B503-5C21902A65DC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364A6-CC6B-43B6-BC7D-40137E95D0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C174E-7278-4B09-B503-5C21902A65DC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364A6-CC6B-43B6-BC7D-40137E95D0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C174E-7278-4B09-B503-5C21902A65DC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364A6-CC6B-43B6-BC7D-40137E95D0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C174E-7278-4B09-B503-5C21902A65DC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364A6-CC6B-43B6-BC7D-40137E95D0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C174E-7278-4B09-B503-5C21902A65DC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364A6-CC6B-43B6-BC7D-40137E95D0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C174E-7278-4B09-B503-5C21902A65DC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364A6-CC6B-43B6-BC7D-40137E95D0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C174E-7278-4B09-B503-5C21902A65DC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43364A6-CC6B-43B6-BC7D-40137E95D0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27C174E-7278-4B09-B503-5C21902A65DC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43364A6-CC6B-43B6-BC7D-40137E95D02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14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46.jpe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3.xml"/><Relationship Id="rId11" Type="http://schemas.openxmlformats.org/officeDocument/2006/relationships/image" Target="../media/image49.jpeg"/><Relationship Id="rId5" Type="http://schemas.openxmlformats.org/officeDocument/2006/relationships/diagramData" Target="../diagrams/data3.xml"/><Relationship Id="rId10" Type="http://schemas.openxmlformats.org/officeDocument/2006/relationships/image" Target="../media/image48.jpeg"/><Relationship Id="rId4" Type="http://schemas.openxmlformats.org/officeDocument/2006/relationships/image" Target="../media/image47.jpeg"/><Relationship Id="rId9" Type="http://schemas.microsoft.com/office/2007/relationships/diagramDrawing" Target="../diagrams/drawin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hyperlink" Target="http://images.yandex.ru/yandsearch?source=wiz&amp;fp=4&amp;img_url=http://www.russia.ru/image_proxy?width=200&amp;height=156&amp;src=http://cs304711.userapi.com/v304711299/3c67/4DhvM6JCWuI.jpg&amp;p=4&amp;text=%D1%81%D0%B5%D0%BC%D1%8C%D1%8F%20%D0%B0%D0%BB%D0%BA%D0%BE%D0%B3%D0%BE%D0%BB%D0%B8%D0%BA%D0%BE%D0%B2%20%D1%84%D0%BE%D1%82%D0%BE&amp;noreask=1&amp;pos=131&amp;lr=78&amp;rpt=simage&amp;nojs=1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hyperlink" Target="http://www.today.kz/uploadedFiles/77457/13.jpg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source=wiz&amp;fp=3&amp;img_url=http://stat17.privet.ru/lr/0930bb5a42b792a2ca2e013a7a4876d3&amp;p=3&amp;text=%D1%84%D0%BE%D1%82%D0%BE%20%D1%80%D0%B0%D0%B1%D0%BE%D1%82%D1%8B%20%D0%BF%D1%81%D0%B8%D1%85%D0%BE%D0%BB%D0%BE%D0%B3%D0%B0%20%D1%81%20%D1%80%D0%B5%D0%B1%D0%B5%D0%BD%D0%BA%D0%BE%D0%BC&amp;noreask=1&amp;pos=117&amp;lr=78&amp;rpt=simage&amp;nojs=1" TargetMode="External"/><Relationship Id="rId3" Type="http://schemas.openxmlformats.org/officeDocument/2006/relationships/image" Target="../media/image63.jpeg"/><Relationship Id="rId7" Type="http://schemas.openxmlformats.org/officeDocument/2006/relationships/image" Target="../media/image65.jpeg"/><Relationship Id="rId2" Type="http://schemas.openxmlformats.org/officeDocument/2006/relationships/hyperlink" Target="http://gazeta.a42.ru/images/lenta/22172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source=wiz&amp;fp=2&amp;img_url=http://www.newsprom.ru/photo/130586545129827.jpg&amp;p=2&amp;text=%D1%84%D0%BE%D1%82%D0%BE%20%D1%80%D0%B0%D0%B1%D0%BE%D1%82%D1%8B%20%D0%BF%D1%81%D0%B8%D1%85%D0%BE%D0%BB%D0%BE%D0%B3%D0%B0%20%D1%81%20%D1%80%D0%B5%D0%B1%D0%B5%D0%BD%D0%BA%D0%BE%D0%BC&amp;noreask=1&amp;pos=65&amp;lr=78&amp;rpt=simage&amp;nojs=1" TargetMode="External"/><Relationship Id="rId11" Type="http://schemas.openxmlformats.org/officeDocument/2006/relationships/image" Target="../media/image67.jpeg"/><Relationship Id="rId5" Type="http://schemas.openxmlformats.org/officeDocument/2006/relationships/image" Target="../media/image64.jpeg"/><Relationship Id="rId10" Type="http://schemas.openxmlformats.org/officeDocument/2006/relationships/hyperlink" Target="http://images.yandex.ru/yandsearch?source=wiz&amp;fp=4&amp;img_url=http://adalin.mospsy.ru/img/sov_0113.jpg&amp;p=4&amp;text=%D1%84%D0%BE%D1%82%D0%BE%20%D1%80%D0%B0%D0%B1%D0%BE%D1%82%D1%8B%20%D0%BF%D1%81%D0%B8%D1%85%D0%BE%D0%BB%D0%BE%D0%B3%D0%B0%20%D1%81%20%D1%80%D0%B5%D0%B1%D0%B5%D0%BD%D0%BA%D0%BE%D0%BC&amp;noreask=1&amp;pos=142&amp;lr=78&amp;rpt=simage&amp;nojs=1" TargetMode="External"/><Relationship Id="rId4" Type="http://schemas.openxmlformats.org/officeDocument/2006/relationships/hyperlink" Target="http://images.yandex.ru/yandsearch?source=wiz&amp;fp=0&amp;img_url=http://img.nr2.ru/pict/arts1/33/51/335105.jpg&amp;text=%D1%84%D0%BE%D1%82%D0%BE%20%D1%80%D0%B0%D0%B1%D0%BE%D1%82%D1%8B%20%D0%BF%D1%81%D0%B8%D1%85%D0%BE%D0%BB%D0%BE%D0%B3%D0%B0%20%D1%81%20%D1%80%D0%B5%D0%B1%D0%B5%D0%BD%D0%BA%D0%BE%D0%BC&amp;noreask=1&amp;pos=9&amp;lr=78&amp;rpt=simage&amp;nojs=1" TargetMode="External"/><Relationship Id="rId9" Type="http://schemas.openxmlformats.org/officeDocument/2006/relationships/image" Target="../media/image66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071546"/>
            <a:ext cx="8072494" cy="5429288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Внедрение новых технологий и методов</a:t>
            </a:r>
            <a:endParaRPr lang="ru-RU" sz="32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раннего выявления семейного неблагополучия и оказания поддержки семьям с детьми, находящимися  в социально-опасном положении и иной трудной жизненной ситуации, социально-психологической  реабилитации детей, пострадавших от жестокого обращения и преступных посягательств</a:t>
            </a:r>
            <a:r>
              <a:rPr lang="ru-RU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9000">
              <a:schemeClr val="bg2">
                <a:tint val="80000"/>
                <a:satMod val="40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000100" y="571480"/>
            <a:ext cx="4857784" cy="857256"/>
          </a:xfrm>
          <a:prstGeom prst="round2Diag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Работа клубов для родителей</a:t>
            </a:r>
            <a:endParaRPr lang="ru-RU" sz="2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596" y="1571612"/>
            <a:ext cx="2571768" cy="571504"/>
          </a:xfrm>
          <a:prstGeom prst="roundRect">
            <a:avLst/>
          </a:prstGeom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«Вдохновение»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8596" y="5143512"/>
            <a:ext cx="2571768" cy="571504"/>
          </a:xfrm>
          <a:prstGeom prst="roundRect">
            <a:avLst/>
          </a:prstGeom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«Гармония»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596" y="2500306"/>
            <a:ext cx="2571768" cy="571504"/>
          </a:xfrm>
          <a:prstGeom prst="roundRect">
            <a:avLst/>
          </a:prstGeom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«Атланты»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8596" y="4214818"/>
            <a:ext cx="2571768" cy="571504"/>
          </a:xfrm>
          <a:prstGeom prst="roundRect">
            <a:avLst/>
          </a:prstGeom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«Молодая семья»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8596" y="6000768"/>
            <a:ext cx="2571768" cy="571504"/>
          </a:xfrm>
          <a:prstGeom prst="roundRect">
            <a:avLst/>
          </a:prstGeom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«Семья»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8596" y="3357562"/>
            <a:ext cx="2571768" cy="571504"/>
          </a:xfrm>
          <a:prstGeom prst="roundRect">
            <a:avLst/>
          </a:prstGeom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«Доверие»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6146" name="Picture 2" descr="F:\сайт\гармония 221013\DSC00396_новый разме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5362" y="928670"/>
            <a:ext cx="2577639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7" name="Picture 3" descr="F:\сайт\Инфнасайтгармония\CIMG8420_новый разме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1714488"/>
            <a:ext cx="2619340" cy="1964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8" name="Picture 4" descr="F:\сайт\на сайт Вдохновение 18.10.13\DSCN5816_новый разме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3143248"/>
            <a:ext cx="2438400" cy="1624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9" name="Picture 5" descr="F:\сайт\На сайт Доверие 07.13\DSCN13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4500570"/>
            <a:ext cx="2601576" cy="1920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357290" y="500042"/>
          <a:ext cx="5500726" cy="178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C:\Users\Murakami\Desktop\сайт\Сайт ГЕОТЕРМ - копия\DSCN5744_новый размер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86446" y="1285860"/>
            <a:ext cx="3001963" cy="2000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" descr="C:\Users\Murakami\Desktop\сайт\Сайт ГЕОТЕРМ - копия\DSCN5739_новый размер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3438" y="3143248"/>
            <a:ext cx="3109913" cy="2071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357686" y="54292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Поездка  на </a:t>
            </a:r>
            <a:r>
              <a:rPr lang="ru-RU" dirty="0" err="1" smtClean="0"/>
              <a:t>Мутновскую</a:t>
            </a:r>
            <a:r>
              <a:rPr lang="ru-RU" dirty="0" smtClean="0"/>
              <a:t> геотермальную электростанцию</a:t>
            </a:r>
          </a:p>
        </p:txBody>
      </p:sp>
      <p:pic>
        <p:nvPicPr>
          <p:cNvPr id="7170" name="Picture 2" descr="F:\сайт\дети долина гейзеров\IMG_4703_новый размер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034" y="1714488"/>
            <a:ext cx="1785950" cy="2678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1" name="Picture 3" descr="F:\сайт\дети долина гейзеров\IMG_4645_новый размер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85984" y="2500306"/>
            <a:ext cx="1809763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85720" y="5000636"/>
            <a:ext cx="2214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Поездка </a:t>
            </a:r>
          </a:p>
          <a:p>
            <a:pPr algn="ctr"/>
            <a:r>
              <a:rPr lang="ru-RU" dirty="0" smtClean="0"/>
              <a:t> в Долину  гейзеров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E:\ФОТО ОПБН\P10106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642918"/>
            <a:ext cx="3143272" cy="2351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11" descr="E:\ФОТО ОПБН\PICT10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285728"/>
            <a:ext cx="3357586" cy="2518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9" descr="E:\ФОТО ОПБН\S63010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3214686"/>
            <a:ext cx="3071834" cy="2303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8" descr="E:\ФОТО ОПБН\P101079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1928802"/>
            <a:ext cx="2286016" cy="30551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Users\Murakami\Desktop\Новая папка\на сайт\сайт март 2013\На сайт Беренгия\IMG_244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248" y="4143380"/>
            <a:ext cx="3143272" cy="2095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7" descr="F:\сайт\Кайныран на сайт\SAM_4723_resiz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8530" y="4000504"/>
            <a:ext cx="2667019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4" name="Picture 2" descr="F:\сайт\на сайт\DSCN04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14290"/>
            <a:ext cx="2714644" cy="2035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5" name="Picture 3" descr="F:\сайт\на сайт\DSCN04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1571612"/>
            <a:ext cx="2857750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14282" y="2428868"/>
            <a:ext cx="22145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Поездка  в </a:t>
            </a:r>
          </a:p>
          <a:p>
            <a:pPr algn="ctr"/>
            <a:r>
              <a:rPr lang="ru-RU" dirty="0" err="1" smtClean="0"/>
              <a:t>Паратунскую</a:t>
            </a:r>
            <a:endParaRPr lang="ru-RU" dirty="0" smtClean="0"/>
          </a:p>
          <a:p>
            <a:pPr algn="ctr"/>
            <a:r>
              <a:rPr lang="ru-RU" dirty="0" smtClean="0"/>
              <a:t> зону отдыха</a:t>
            </a:r>
          </a:p>
        </p:txBody>
      </p:sp>
      <p:pic>
        <p:nvPicPr>
          <p:cNvPr id="8196" name="Picture 4" descr="F:\сайт\Сайт Морская прогулка\DSCN5694_новый размер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3569" y="357166"/>
            <a:ext cx="3143481" cy="2093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5857884" y="2500306"/>
            <a:ext cx="2786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Морская прогулка</a:t>
            </a:r>
          </a:p>
        </p:txBody>
      </p:sp>
      <p:pic>
        <p:nvPicPr>
          <p:cNvPr id="8197" name="Picture 5" descr="F:\сайт\Кайныран на сайт\SAM_4761_resize.JPG"/>
          <p:cNvPicPr>
            <a:picLocks noChangeAspect="1" noChangeArrowheads="1"/>
          </p:cNvPicPr>
          <p:nvPr/>
        </p:nvPicPr>
        <p:blipFill>
          <a:blip r:embed="rId7" cstate="print"/>
          <a:srcRect l="4839" t="25807" r="3225"/>
          <a:stretch>
            <a:fillRect/>
          </a:stretch>
        </p:blipFill>
        <p:spPr bwMode="auto">
          <a:xfrm>
            <a:off x="357158" y="3929066"/>
            <a:ext cx="3143272" cy="1902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8" name="Picture 6" descr="F:\сайт\Кайныран на сайт\SAM_4684_resiz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24546" y="3000372"/>
            <a:ext cx="2762270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500034" y="5929330"/>
            <a:ext cx="2786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Катание на собачьих упряжках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357918" y="5143512"/>
            <a:ext cx="2786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Поездка  в стойбище «</a:t>
            </a:r>
            <a:r>
              <a:rPr lang="ru-RU" dirty="0" err="1" smtClean="0"/>
              <a:t>Кайныран</a:t>
            </a:r>
            <a:r>
              <a:rPr lang="ru-RU" dirty="0" smtClean="0"/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785918" y="1071546"/>
            <a:ext cx="5500726" cy="785818"/>
          </a:xfrm>
          <a:prstGeom prst="roundRect">
            <a:avLst/>
          </a:prstGeom>
          <a:effectLst>
            <a:outerShdw blurRad="57150" dist="38100" dir="5400000" algn="ctr" rotWithShape="0">
              <a:schemeClr val="accent1">
                <a:shade val="9000"/>
                <a:satMod val="105000"/>
                <a:alpha val="48000"/>
              </a:scheme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Организация досуга и оздоровления  детей</a:t>
            </a: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8596" y="2500306"/>
            <a:ext cx="3714776" cy="1000132"/>
          </a:xfrm>
          <a:prstGeom prst="roundRect">
            <a:avLst/>
          </a:prstGeom>
          <a:effectLst>
            <a:outerShdw blurRad="57150" dist="38100" dir="5400000" algn="ctr" rotWithShape="0">
              <a:schemeClr val="accent2">
                <a:shade val="9000"/>
                <a:satMod val="105000"/>
                <a:alpha val="48000"/>
              </a:scheme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Группы дневного пребывания</a:t>
            </a:r>
          </a:p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00628" y="2500306"/>
            <a:ext cx="3571900" cy="1071570"/>
          </a:xfrm>
          <a:prstGeom prst="roundRect">
            <a:avLst/>
          </a:prstGeom>
          <a:effectLst>
            <a:outerShdw blurRad="57150" dist="38100" dir="5400000" algn="ctr" rotWithShape="0">
              <a:schemeClr val="accent4">
                <a:shade val="9000"/>
                <a:satMod val="105000"/>
                <a:alpha val="48000"/>
              </a:scheme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Детский оздоровительный лагерь с дневным пребыванием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28662" y="3929066"/>
            <a:ext cx="2500330" cy="1071570"/>
          </a:xfrm>
          <a:prstGeom prst="roundRect">
            <a:avLst/>
          </a:prstGeom>
          <a:effectLst>
            <a:outerShdw blurRad="57150" dist="38100" dir="5400000" algn="ctr" rotWithShape="0">
              <a:schemeClr val="accent2">
                <a:shade val="9000"/>
                <a:satMod val="105000"/>
                <a:alpha val="48000"/>
              </a:scheme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Ежегодно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80 детей</a:t>
            </a:r>
          </a:p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500694" y="4071942"/>
            <a:ext cx="2428892" cy="1071570"/>
          </a:xfrm>
          <a:prstGeom prst="roundRect">
            <a:avLst/>
          </a:prstGeom>
          <a:effectLst>
            <a:outerShdw blurRad="57150" dist="38100" dir="5400000" algn="ctr" rotWithShape="0">
              <a:schemeClr val="accent4">
                <a:shade val="9000"/>
                <a:satMod val="105000"/>
                <a:alpha val="48000"/>
              </a:scheme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Ежегодно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540 детей</a:t>
            </a: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:\сайт\Для сайта ОПРиСДД\DSC07567_новый размер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256"/>
            <a:ext cx="3545044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F:\сайт\Аянки 2013г\Фотоотчет ДОЛ1\Веселые старты_resiz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214422"/>
            <a:ext cx="3238522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F:\сайт\Выставка Этот красочный мир\P42401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4071942"/>
            <a:ext cx="3238522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F:\сайт\Загрытие ГДП 27.05.13г\P515028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714356"/>
            <a:ext cx="3522636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 descr="F:\сайт\Дом ветеранов на сайт\P42902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3000364" y="2357430"/>
            <a:ext cx="3286148" cy="2424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1785918" y="357166"/>
            <a:ext cx="5500726" cy="785818"/>
          </a:xfrm>
          <a:prstGeom prst="roundRect">
            <a:avLst/>
          </a:prstGeom>
          <a:effectLst>
            <a:outerShdw blurRad="57150" dist="38100" dir="5400000" algn="ctr" rotWithShape="0">
              <a:schemeClr val="accent1">
                <a:shade val="9000"/>
                <a:satMod val="105000"/>
                <a:alpha val="48000"/>
              </a:scheme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Организация досуга и оздоровления  детей</a:t>
            </a: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>
            <a:lumMod val="40000"/>
            <a:lumOff val="6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 descr="C:\Users\Murakami\Desktop\сайт\НА сайтЭКСКУРСИИ\DSCN5443_новый разме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642918"/>
            <a:ext cx="3292713" cy="2192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79" name="Picture 2" descr="C:\Users\Murakami\Desktop\сайт\НА сайтЭКСКУРСИИ\DSCN5540_новый разме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3143248"/>
            <a:ext cx="3286148" cy="2188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0" name="Picture 3" descr="C:\Users\Murakami\Desktop\сайт\НА сайтЭКСКУРСИИ\DSCN5611_новый разме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642918"/>
            <a:ext cx="3250714" cy="2165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1" name="Picture 4" descr="C:\Users\Murakami\Desktop\сайт\НА сайтЭКСКУРСИИ\DSCN5598_новый размер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3143248"/>
            <a:ext cx="3326313" cy="2215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582" name="Текст 6"/>
          <p:cNvSpPr>
            <a:spLocks noGrp="1"/>
          </p:cNvSpPr>
          <p:nvPr>
            <p:ph type="body" idx="1"/>
          </p:nvPr>
        </p:nvSpPr>
        <p:spPr>
          <a:xfrm>
            <a:off x="357158" y="5357826"/>
            <a:ext cx="4613159" cy="1134039"/>
          </a:xfrm>
        </p:spPr>
        <p:txBody>
          <a:bodyPr tIns="48381" bIns="48381" anchor="t"/>
          <a:lstStyle/>
          <a:p>
            <a:pPr algn="ctr"/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Поездка в этническую деревню «</a:t>
            </a:r>
            <a:r>
              <a:rPr lang="ru-RU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Кайныран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»</a:t>
            </a: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C:\Users\Murakami\Desktop\сайт\Сайт закрытие 3 СМЕНЫ младшие\DSC07031_новый разме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642918"/>
            <a:ext cx="3500462" cy="2329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27" name="Picture 4" descr="C:\Users\Murakami\Desktop\сайт\Сайт рыборазвод\DSC027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429000"/>
            <a:ext cx="3429024" cy="2281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28" name="Picture 2" descr="C:\Users\Murakami\Desktop\сайт\На сайт Молежь без наркотиков!\DSC021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571480"/>
            <a:ext cx="3705983" cy="2471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29" name="Picture 5" descr="C:\Users\Murakami\Desktop\сайт\Сайт Халактырка  5 июля\DSC0238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143248"/>
            <a:ext cx="3211691" cy="2172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30" name="Picture 6" descr="C:\Users\Murakami\Desktop\сайт\Сайт Халактырка  5 июля\DSC0258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4612" y="4572008"/>
            <a:ext cx="3101198" cy="2061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F:\сайт\Старшие\Лазер-Таг (2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000504"/>
            <a:ext cx="3429024" cy="2571768"/>
          </a:xfrm>
          <a:prstGeom prst="rect">
            <a:avLst/>
          </a:prstGeom>
          <a:noFill/>
        </p:spPr>
      </p:pic>
      <p:pic>
        <p:nvPicPr>
          <p:cNvPr id="3074" name="Picture 2" descr="F:\сайт\На сайт СЛЕДОПЫТ\DSC0160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642918"/>
            <a:ext cx="3118658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 descr="F:\сайт\На сайт Таловка праздник КАЮЮ\100_53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642918"/>
            <a:ext cx="3286148" cy="2464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F:\сайт\Сайт день Индейца!\DSC037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2571744"/>
            <a:ext cx="3328451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F:\сайт\Сайт ЭКЗОТИКА\DSC010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9256" y="4143380"/>
            <a:ext cx="3333196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7" name="Picture 7" descr="J:\DSC028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4000504"/>
            <a:ext cx="3256128" cy="2298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8" name="Picture 8" descr="J:\семейные ценности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000504"/>
            <a:ext cx="3096293" cy="2330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4" name="Picture 4" descr="F:\Закрытие старшие\P61100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1142984"/>
            <a:ext cx="3071834" cy="2303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0" name="Схема 9"/>
          <p:cNvGraphicFramePr/>
          <p:nvPr/>
        </p:nvGraphicFramePr>
        <p:xfrm>
          <a:off x="642910" y="142852"/>
          <a:ext cx="7569801" cy="1118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" name="Picture 3" descr="F:\сайт\Поездка на катерах\IMG_0129_новый размер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8596" y="1142984"/>
            <a:ext cx="3071834" cy="2303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6" name="Picture 6" descr="J:\Старшие 3 июля\DSCN063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00364" y="2285992"/>
            <a:ext cx="3262430" cy="2445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8643998" cy="621510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Российская Федерация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428596" y="1000108"/>
          <a:ext cx="8429684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785786" y="285728"/>
            <a:ext cx="7358114" cy="1214446"/>
          </a:xfrm>
          <a:prstGeom prst="round2Diag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57150" dist="38100" dir="5400000" algn="ctr" rotWithShape="0">
              <a:schemeClr val="accent2">
                <a:shade val="9000"/>
                <a:satMod val="105000"/>
                <a:alpha val="48000"/>
              </a:scheme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Информационно- просветительская деятельность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500034" y="2071678"/>
            <a:ext cx="3571900" cy="714380"/>
          </a:xfrm>
          <a:prstGeom prst="round2DiagRect">
            <a:avLst>
              <a:gd name="adj1" fmla="val 0"/>
              <a:gd name="adj2" fmla="val 0"/>
            </a:avLst>
          </a:prstGeom>
          <a:effectLst>
            <a:outerShdw blurRad="57150" dist="38100" dir="5400000" algn="ctr" rotWithShape="0">
              <a:schemeClr val="accent1">
                <a:shade val="9000"/>
                <a:satMod val="105000"/>
                <a:alpha val="48000"/>
              </a:schemeClr>
            </a:outerShdw>
            <a:reflection blurRad="6350" stA="50000" endA="300" endPos="90000" dist="508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Консультативный пункт </a:t>
            </a:r>
          </a:p>
          <a:p>
            <a:pPr algn="ctr"/>
            <a:r>
              <a:rPr lang="ru-RU" dirty="0" smtClean="0"/>
              <a:t>«Мы выбираем жизнь»</a:t>
            </a:r>
            <a:endParaRPr lang="ru-RU" dirty="0"/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2143108" y="3071810"/>
            <a:ext cx="4214842" cy="857256"/>
          </a:xfrm>
          <a:prstGeom prst="round2DiagRect">
            <a:avLst>
              <a:gd name="adj1" fmla="val 0"/>
              <a:gd name="adj2" fmla="val 0"/>
            </a:avLst>
          </a:prstGeom>
          <a:effectLst>
            <a:outerShdw blurRad="57150" dist="38100" dir="5400000" algn="ctr" rotWithShape="0">
              <a:schemeClr val="accent1">
                <a:shade val="9000"/>
                <a:satMod val="105000"/>
                <a:alpha val="48000"/>
              </a:schemeClr>
            </a:outerShdw>
            <a:reflection blurRad="6350" stA="50000" endA="300" endPos="90000" dist="508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Школа сознательного </a:t>
            </a:r>
            <a:r>
              <a:rPr lang="ru-RU" dirty="0" err="1" smtClean="0"/>
              <a:t>родительства</a:t>
            </a:r>
            <a:endParaRPr lang="ru-RU" dirty="0" smtClean="0"/>
          </a:p>
          <a:p>
            <a:pPr algn="ctr"/>
            <a:r>
              <a:rPr lang="ru-RU" dirty="0" smtClean="0"/>
              <a:t>«Согласие»</a:t>
            </a:r>
            <a:endParaRPr lang="ru-RU" dirty="0"/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643306" y="4214818"/>
            <a:ext cx="4214842" cy="785818"/>
          </a:xfrm>
          <a:prstGeom prst="round2DiagRect">
            <a:avLst>
              <a:gd name="adj1" fmla="val 0"/>
              <a:gd name="adj2" fmla="val 0"/>
            </a:avLst>
          </a:prstGeom>
          <a:effectLst>
            <a:outerShdw blurRad="57150" dist="38100" dir="5400000" algn="ctr" rotWithShape="0">
              <a:schemeClr val="accent1">
                <a:shade val="9000"/>
                <a:satMod val="105000"/>
                <a:alpha val="48000"/>
              </a:schemeClr>
            </a:outerShdw>
            <a:reflection blurRad="6350" stA="50000" endA="300" endPos="90000" dist="508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Выступления специалистов на радио и телевидении</a:t>
            </a:r>
            <a:endParaRPr lang="ru-RU" dirty="0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4286248" y="5286388"/>
            <a:ext cx="4500594" cy="1000132"/>
          </a:xfrm>
          <a:prstGeom prst="round2DiagRect">
            <a:avLst>
              <a:gd name="adj1" fmla="val 0"/>
              <a:gd name="adj2" fmla="val 0"/>
            </a:avLst>
          </a:prstGeom>
          <a:effectLst>
            <a:outerShdw blurRad="57150" dist="38100" dir="5400000" algn="ctr" rotWithShape="0">
              <a:schemeClr val="accent1">
                <a:shade val="9000"/>
                <a:satMod val="105000"/>
                <a:alpha val="48000"/>
              </a:schemeClr>
            </a:outerShdw>
            <a:reflection blurRad="6350" stA="50000" endA="300" endPos="55500" dist="1016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Выпуск информационно-просветительских буклетов, брошюр, листовок</a:t>
            </a:r>
            <a:endParaRPr lang="ru-RU" dirty="0"/>
          </a:p>
        </p:txBody>
      </p:sp>
      <p:pic>
        <p:nvPicPr>
          <p:cNvPr id="1026" name="Picture 2" descr="C:\Users\Казакова\фото Слушкова родсобрания\номер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1714488"/>
            <a:ext cx="2500330" cy="1875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 descr="C:\Users\Murakami\Desktop\Новая папка\на сайт\ОПЖ Детдом 4 17.10.12, 24.10.12\S63000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214818"/>
            <a:ext cx="2691103" cy="2019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123\Desktop\Безымянный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8834" b="36772"/>
          <a:stretch>
            <a:fillRect/>
          </a:stretch>
        </p:blipFill>
        <p:spPr bwMode="auto">
          <a:xfrm rot="493267">
            <a:off x="1988379" y="1465358"/>
            <a:ext cx="4107537" cy="5125300"/>
          </a:xfrm>
          <a:prstGeom prst="rect">
            <a:avLst/>
          </a:prstGeom>
          <a:noFill/>
        </p:spPr>
      </p:pic>
      <p:graphicFrame>
        <p:nvGraphicFramePr>
          <p:cNvPr id="11" name="Схема 10"/>
          <p:cNvGraphicFramePr/>
          <p:nvPr/>
        </p:nvGraphicFramePr>
        <p:xfrm>
          <a:off x="1214414" y="785794"/>
          <a:ext cx="6786610" cy="1285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 3"/>
          <p:cNvSpPr/>
          <p:nvPr/>
        </p:nvSpPr>
        <p:spPr>
          <a:xfrm>
            <a:off x="3000364" y="3429000"/>
            <a:ext cx="1857388" cy="1903490"/>
          </a:xfrm>
          <a:prstGeom prst="swooshArrow">
            <a:avLst>
              <a:gd name="adj1" fmla="val 12521"/>
              <a:gd name="adj2" fmla="val 16034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 3"/>
          <p:cNvSpPr/>
          <p:nvPr/>
        </p:nvSpPr>
        <p:spPr>
          <a:xfrm rot="16450750">
            <a:off x="1819435" y="3867732"/>
            <a:ext cx="1647478" cy="979922"/>
          </a:xfrm>
          <a:prstGeom prst="swooshArrow">
            <a:avLst>
              <a:gd name="adj1" fmla="val 12521"/>
              <a:gd name="adj2" fmla="val 18527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 3"/>
          <p:cNvSpPr/>
          <p:nvPr/>
        </p:nvSpPr>
        <p:spPr>
          <a:xfrm rot="17982039" flipH="1">
            <a:off x="2251383" y="4905551"/>
            <a:ext cx="640708" cy="785932"/>
          </a:xfrm>
          <a:prstGeom prst="swooshArrow">
            <a:avLst>
              <a:gd name="adj1" fmla="val 12521"/>
              <a:gd name="adj2" fmla="val 18527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 3"/>
          <p:cNvSpPr/>
          <p:nvPr/>
        </p:nvSpPr>
        <p:spPr>
          <a:xfrm rot="14997752" flipV="1">
            <a:off x="2846047" y="3903102"/>
            <a:ext cx="1107218" cy="1226675"/>
          </a:xfrm>
          <a:prstGeom prst="swooshArrow">
            <a:avLst>
              <a:gd name="adj1" fmla="val 12521"/>
              <a:gd name="adj2" fmla="val 18527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5500726"/>
          </a:xfrm>
        </p:spPr>
        <p:txBody>
          <a:bodyPr/>
          <a:lstStyle/>
          <a:p>
            <a:pPr marL="0" indent="0" algn="r">
              <a:spcBef>
                <a:spcPts val="0"/>
              </a:spcBef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Работа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 немотивированными семьями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2714620"/>
            <a:ext cx="2357454" cy="71438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Функциональное отделение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3643314"/>
            <a:ext cx="2857520" cy="2928958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1400" dirty="0" smtClean="0">
              <a:solidFill>
                <a:srgbClr val="FF0000"/>
              </a:solidFill>
            </a:endParaRPr>
          </a:p>
          <a:p>
            <a:pPr lvl="0"/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-лечение 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и кодирование от алкогольной зависимости;</a:t>
            </a:r>
          </a:p>
          <a:p>
            <a:pPr lvl="0">
              <a:buFontTx/>
              <a:buChar char="-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материальная помощь Министерства социального развития и труда КК или спонсорская помощь для приведения квартиры в порядок. </a:t>
            </a:r>
          </a:p>
          <a:p>
            <a:pPr lvl="0">
              <a:buFontTx/>
              <a:buChar char="-"/>
            </a:pPr>
            <a:endParaRPr lang="ru-RU" sz="1400" dirty="0">
              <a:solidFill>
                <a:srgbClr val="FF000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72132" y="2786058"/>
            <a:ext cx="2643206" cy="71438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Стационарное отделение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143372" y="3857628"/>
            <a:ext cx="2143140" cy="2571768"/>
          </a:xfrm>
          <a:prstGeom prst="rect">
            <a:avLst/>
          </a:prstGeom>
          <a:gradFill flip="none" rotWithShape="1">
            <a:gsLst>
              <a:gs pos="9100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работа психологов  с детьми и родителями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по восстановлению 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детско-родительских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отношений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72264" y="3857628"/>
            <a:ext cx="2286016" cy="2571768"/>
          </a:xfrm>
          <a:prstGeom prst="rect">
            <a:avLst/>
          </a:prstGeom>
          <a:gradFill>
            <a:gsLst>
              <a:gs pos="9000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circle">
              <a:fillToRect l="100000" t="100000"/>
            </a:path>
          </a:gra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воспитатели помогают детям освоить правила гигиены, правила поведения, организуют для них  свободное время, делают с ними уроки.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357554" y="1785926"/>
            <a:ext cx="1928826" cy="714380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  <a:tileRect r="-100000" b="-100000"/>
          </a:gra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семья</a:t>
            </a:r>
            <a:endParaRPr lang="ru-RU" sz="3200" dirty="0"/>
          </a:p>
        </p:txBody>
      </p:sp>
      <p:cxnSp>
        <p:nvCxnSpPr>
          <p:cNvPr id="11" name="Shape 10"/>
          <p:cNvCxnSpPr>
            <a:stCxn id="9" idx="1"/>
            <a:endCxn id="4" idx="0"/>
          </p:cNvCxnSpPr>
          <p:nvPr/>
        </p:nvCxnSpPr>
        <p:spPr>
          <a:xfrm rot="10800000" flipV="1">
            <a:off x="1750200" y="2143116"/>
            <a:ext cx="1607355" cy="571504"/>
          </a:xfrm>
          <a:prstGeom prst="curvedConnector2">
            <a:avLst/>
          </a:prstGeom>
          <a:ln w="38100" cmpd="tri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hape 14"/>
          <p:cNvCxnSpPr>
            <a:stCxn id="9" idx="3"/>
            <a:endCxn id="6" idx="0"/>
          </p:cNvCxnSpPr>
          <p:nvPr/>
        </p:nvCxnSpPr>
        <p:spPr>
          <a:xfrm>
            <a:off x="5286380" y="2143116"/>
            <a:ext cx="1607355" cy="642942"/>
          </a:xfrm>
          <a:prstGeom prst="curvedConnector2">
            <a:avLst/>
          </a:prstGeom>
          <a:ln w="38100" cmpd="tri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 descr="http://im8-tub-ru.yandex.net/i?id=208254161-46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r="19230" b="14999"/>
          <a:stretch>
            <a:fillRect/>
          </a:stretch>
        </p:blipFill>
        <p:spPr bwMode="auto">
          <a:xfrm>
            <a:off x="357158" y="285728"/>
            <a:ext cx="2643206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/>
        </p:nvGraphicFramePr>
        <p:xfrm>
          <a:off x="285720" y="785794"/>
          <a:ext cx="5857916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3286116" y="2786058"/>
          <a:ext cx="5857884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266" name="Picture 2" descr="http://www.today.kz/uploadedFiles/77457/13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385740"/>
            <a:ext cx="2285984" cy="1828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Murakami\Desktop\сайт\СТАЦИОНАР-сайт\36\DSC_0288_новый размер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4500570"/>
            <a:ext cx="2920994" cy="1643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urakami\Desktop\Новая папка\на сайт\DSC050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2000240"/>
            <a:ext cx="2857521" cy="21447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5" descr="C:\Users\Murakami\Desktop\сайт\Сайт-13\DSC033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85728"/>
            <a:ext cx="2743194" cy="2057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G:\Стационар\DSCN58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4500570"/>
            <a:ext cx="3035300" cy="2024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2" name="Picture 6" descr="G:\Стационар\DSCN58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3000372"/>
            <a:ext cx="3035300" cy="2024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1" name="Picture 5" descr="G:\Стационар\DSCN586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8662" y="285728"/>
            <a:ext cx="3035300" cy="2024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4" name="Picture 8" descr="C:\Users\Murakami\Desktop\Новая папка\на сайт\стационар, ням ням игра\DSC0211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0100" y="4572008"/>
            <a:ext cx="2762236" cy="2071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C:\Users\Murakami\Desktop\сайт\Экскурсия Это известное,неизвестное дерево на сайт\DSCN459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58" y="2428868"/>
            <a:ext cx="2857520" cy="1905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Выноска со стрелкой вниз 7"/>
          <p:cNvSpPr/>
          <p:nvPr/>
        </p:nvSpPr>
        <p:spPr>
          <a:xfrm>
            <a:off x="1643042" y="214290"/>
            <a:ext cx="6143668" cy="1071570"/>
          </a:xfrm>
          <a:prstGeom prst="downArrowCallo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методы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10242" name="Picture 2" descr="http://gazeta.a42.ru/images/lenta/2217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3714752"/>
            <a:ext cx="2286016" cy="22746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44" name="Picture 4" descr="http://im2-tub-ru.yandex.net/i?id=424517410-35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1428736"/>
            <a:ext cx="2595581" cy="17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46" name="Picture 6" descr="http://im5-tub-ru.yandex.net/i?id=155446344-46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48" y="3929066"/>
            <a:ext cx="2612727" cy="185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48" name="Picture 8" descr="http://im5-tub-ru.yandex.net/i?id=9958887-60-72&amp;n=21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86512" y="1285860"/>
            <a:ext cx="2286016" cy="1714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50" name="Picture 10" descr="http://im6-tub-ru.yandex.net/i?id=49047363-52-72&amp;n=21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00430" y="1428736"/>
            <a:ext cx="2431750" cy="1643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214414" y="3286124"/>
            <a:ext cx="1106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беседы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5715016"/>
            <a:ext cx="3500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latin typeface="Century Gothic" pitchFamily="34" charset="0"/>
              </a:rPr>
              <a:t>ролевые игры, </a:t>
            </a:r>
          </a:p>
          <a:p>
            <a:pPr lvl="0" algn="ctr"/>
            <a:r>
              <a:rPr lang="ru-RU" b="1" dirty="0" smtClean="0">
                <a:latin typeface="Century Gothic" pitchFamily="34" charset="0"/>
              </a:rPr>
              <a:t>проигрывание ситуаций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714744" y="3214686"/>
            <a:ext cx="1954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сказкотерапия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357686" y="5286388"/>
            <a:ext cx="17620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элементы</a:t>
            </a:r>
          </a:p>
          <a:p>
            <a:pPr lvl="0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арт-терапии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00826" y="3000372"/>
            <a:ext cx="19415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элементы</a:t>
            </a:r>
          </a:p>
          <a:p>
            <a:pPr lvl="0"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пескотерапии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285860"/>
          <a:ext cx="8229600" cy="5038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571472" y="214290"/>
          <a:ext cx="8286808" cy="1643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285720" y="1285860"/>
          <a:ext cx="857256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ДЕТИШКИ\6a0128768a6b6d970c0128768e87db970c-800w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3" y="285728"/>
            <a:ext cx="4929222" cy="4814207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4643446"/>
            <a:ext cx="7000924" cy="15716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6600" b="1" dirty="0" smtClean="0">
                <a:solidFill>
                  <a:srgbClr val="00B050"/>
                </a:solidFill>
                <a:latin typeface="Monotype Corsiva" pitchFamily="66" charset="0"/>
              </a:rPr>
              <a:t>Спасибо за внимание!</a:t>
            </a:r>
            <a:endParaRPr lang="ru-RU" sz="6600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5429256" y="1357298"/>
            <a:ext cx="3555996" cy="793749"/>
          </a:xfrm>
          <a:prstGeom prst="round2Diag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54000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Число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несовершеннолетних потерпевших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" name=" 3"/>
          <p:cNvSpPr/>
          <p:nvPr/>
        </p:nvSpPr>
        <p:spPr>
          <a:xfrm rot="15639034" flipV="1">
            <a:off x="4336084" y="2033746"/>
            <a:ext cx="3752497" cy="4505019"/>
          </a:xfrm>
          <a:prstGeom prst="swooshArrow">
            <a:avLst>
              <a:gd name="adj1" fmla="val 12521"/>
              <a:gd name="adj2" fmla="val 18527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Овал 5"/>
          <p:cNvSpPr/>
          <p:nvPr/>
        </p:nvSpPr>
        <p:spPr>
          <a:xfrm>
            <a:off x="4500562" y="6215082"/>
            <a:ext cx="285752" cy="2857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072198" y="5072074"/>
            <a:ext cx="428628" cy="3571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5643570" y="3429000"/>
            <a:ext cx="1757798" cy="657860"/>
            <a:chOff x="428588" y="2586685"/>
            <a:chExt cx="1757798" cy="65786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428588" y="2643204"/>
              <a:ext cx="1600493" cy="60134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Прямоугольник 12"/>
            <p:cNvSpPr/>
            <p:nvPr/>
          </p:nvSpPr>
          <p:spPr>
            <a:xfrm>
              <a:off x="585893" y="2586685"/>
              <a:ext cx="1600493" cy="6013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b="1" kern="12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71</a:t>
              </a:r>
              <a:endParaRPr lang="ru-RU" sz="32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3428992" y="5572140"/>
            <a:ext cx="1285884" cy="642942"/>
            <a:chOff x="428588" y="2643204"/>
            <a:chExt cx="3857652" cy="1285884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428588" y="2643204"/>
              <a:ext cx="1600493" cy="60134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Прямоугольник 15"/>
            <p:cNvSpPr/>
            <p:nvPr/>
          </p:nvSpPr>
          <p:spPr>
            <a:xfrm>
              <a:off x="2571728" y="3214708"/>
              <a:ext cx="1714512" cy="7143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b="1" kern="12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32</a:t>
              </a:r>
              <a:endParaRPr lang="ru-RU" sz="32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2857488" y="6072206"/>
            <a:ext cx="3457881" cy="672779"/>
            <a:chOff x="428588" y="2643204"/>
            <a:chExt cx="3457881" cy="672779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428588" y="2643204"/>
              <a:ext cx="1600493" cy="60134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Прямоугольник 18"/>
            <p:cNvSpPr/>
            <p:nvPr/>
          </p:nvSpPr>
          <p:spPr>
            <a:xfrm>
              <a:off x="2285976" y="2714642"/>
              <a:ext cx="1600493" cy="6013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2011 год</a:t>
              </a:r>
              <a:endParaRPr lang="ru-RU" sz="20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6357950" y="5143512"/>
            <a:ext cx="1886245" cy="601341"/>
            <a:chOff x="142836" y="2643204"/>
            <a:chExt cx="1886245" cy="601341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428588" y="2643204"/>
              <a:ext cx="1600493" cy="60134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Прямоугольник 21"/>
            <p:cNvSpPr/>
            <p:nvPr/>
          </p:nvSpPr>
          <p:spPr>
            <a:xfrm>
              <a:off x="142836" y="2643204"/>
              <a:ext cx="1600493" cy="6013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2012 год</a:t>
              </a:r>
              <a:endParaRPr lang="ru-RU" sz="20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7472069" y="3714752"/>
            <a:ext cx="1671931" cy="672779"/>
            <a:chOff x="357150" y="2571766"/>
            <a:chExt cx="1671931" cy="672779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428588" y="2643204"/>
              <a:ext cx="1600493" cy="60134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Прямоугольник 24"/>
            <p:cNvSpPr/>
            <p:nvPr/>
          </p:nvSpPr>
          <p:spPr>
            <a:xfrm>
              <a:off x="357150" y="2571766"/>
              <a:ext cx="1600493" cy="6013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7 месяцев 2013 года</a:t>
              </a:r>
              <a:endParaRPr lang="ru-RU" sz="20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4857752" y="4714884"/>
            <a:ext cx="2094704" cy="928692"/>
            <a:chOff x="703092" y="2588537"/>
            <a:chExt cx="2012248" cy="710675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1114847" y="2697871"/>
              <a:ext cx="1600493" cy="60134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Прямоугольник 27"/>
            <p:cNvSpPr/>
            <p:nvPr/>
          </p:nvSpPr>
          <p:spPr>
            <a:xfrm>
              <a:off x="703092" y="2588537"/>
              <a:ext cx="1600492" cy="6013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b="1" kern="12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87</a:t>
              </a:r>
              <a:endParaRPr lang="ru-RU" sz="32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endParaRPr>
            </a:p>
          </p:txBody>
        </p:sp>
      </p:grpSp>
      <p:sp>
        <p:nvSpPr>
          <p:cNvPr id="29" name="Прямоугольник с двумя скругленными противолежащими углами 28"/>
          <p:cNvSpPr/>
          <p:nvPr/>
        </p:nvSpPr>
        <p:spPr>
          <a:xfrm>
            <a:off x="1142976" y="928670"/>
            <a:ext cx="4127500" cy="936625"/>
          </a:xfrm>
          <a:prstGeom prst="round2Diag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Преступления  </a:t>
            </a:r>
            <a:r>
              <a:rPr lang="ru-RU" dirty="0"/>
              <a:t>насильственного характера, </a:t>
            </a:r>
            <a:r>
              <a:rPr lang="ru-RU" dirty="0" smtClean="0"/>
              <a:t>совершенные  в </a:t>
            </a:r>
            <a:r>
              <a:rPr lang="ru-RU" dirty="0"/>
              <a:t>отношении детей.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0" name=" 3"/>
          <p:cNvSpPr/>
          <p:nvPr/>
        </p:nvSpPr>
        <p:spPr>
          <a:xfrm rot="16200000" flipV="1">
            <a:off x="484558" y="2015714"/>
            <a:ext cx="4392047" cy="3932469"/>
          </a:xfrm>
          <a:prstGeom prst="swooshArrow">
            <a:avLst>
              <a:gd name="adj1" fmla="val 12521"/>
              <a:gd name="adj2" fmla="val 18527"/>
            </a:avLst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1" name="Овал 30"/>
          <p:cNvSpPr/>
          <p:nvPr/>
        </p:nvSpPr>
        <p:spPr>
          <a:xfrm>
            <a:off x="3214678" y="3643314"/>
            <a:ext cx="500066" cy="50006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1785918" y="5500702"/>
            <a:ext cx="285752" cy="2857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3" name="Группа 32"/>
          <p:cNvGrpSpPr/>
          <p:nvPr/>
        </p:nvGrpSpPr>
        <p:grpSpPr>
          <a:xfrm>
            <a:off x="2724136" y="3643314"/>
            <a:ext cx="2847996" cy="3111195"/>
            <a:chOff x="428588" y="133350"/>
            <a:chExt cx="2847996" cy="3111195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428588" y="2643204"/>
              <a:ext cx="1600493" cy="60134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Прямоугольник 34"/>
            <p:cNvSpPr/>
            <p:nvPr/>
          </p:nvSpPr>
          <p:spPr>
            <a:xfrm>
              <a:off x="1419196" y="133350"/>
              <a:ext cx="1857388" cy="10001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1 полугодие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2013 год</a:t>
              </a:r>
              <a:endParaRPr lang="ru-RU" sz="20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214282" y="5500702"/>
            <a:ext cx="3457881" cy="672779"/>
            <a:chOff x="428588" y="2643204"/>
            <a:chExt cx="3457881" cy="672779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428588" y="2643204"/>
              <a:ext cx="1600493" cy="60134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Прямоугольник 37"/>
            <p:cNvSpPr/>
            <p:nvPr/>
          </p:nvSpPr>
          <p:spPr>
            <a:xfrm>
              <a:off x="2285976" y="2714642"/>
              <a:ext cx="1600493" cy="6013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2012 год</a:t>
              </a:r>
              <a:endParaRPr lang="ru-RU" sz="20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endParaRPr>
            </a:p>
          </p:txBody>
        </p:sp>
      </p:grpSp>
      <p:sp>
        <p:nvSpPr>
          <p:cNvPr id="40" name="Прямоугольник 39"/>
          <p:cNvSpPr/>
          <p:nvPr/>
        </p:nvSpPr>
        <p:spPr>
          <a:xfrm>
            <a:off x="357158" y="5072074"/>
            <a:ext cx="1666076" cy="78581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200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91</a:t>
            </a:r>
            <a:endParaRPr lang="ru-RU" sz="32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785918" y="3643314"/>
            <a:ext cx="1666076" cy="78581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200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235</a:t>
            </a:r>
            <a:endParaRPr lang="ru-RU" sz="32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42" name="Прямоугольник с двумя скругленными противолежащими углами 41"/>
          <p:cNvSpPr/>
          <p:nvPr/>
        </p:nvSpPr>
        <p:spPr>
          <a:xfrm>
            <a:off x="142844" y="2000240"/>
            <a:ext cx="3000396" cy="1571636"/>
          </a:xfrm>
          <a:prstGeom prst="round2Diag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5 уголовных дела по ст. 134 УК РФ «Действия сексуального характера с лицом, не достигшим 16-летнего возраста»,  7 уголовных дел  по ст. 135 УК РФ «Развратные действия» .</a:t>
            </a:r>
          </a:p>
          <a:p>
            <a:pPr algn="ctr">
              <a:defRPr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643042" y="214290"/>
            <a:ext cx="457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Камчатский край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7000892" y="3500438"/>
            <a:ext cx="571504" cy="50006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9144000" cy="5643602"/>
          </a:xfrm>
        </p:spPr>
        <p:txBody>
          <a:bodyPr>
            <a:normAutofit/>
          </a:bodyPr>
          <a:lstStyle/>
          <a:p>
            <a:pPr marL="273050" lvl="0" indent="-6350">
              <a:buNone/>
            </a:pPr>
            <a:endParaRPr lang="ru-RU" sz="3000" dirty="0" smtClean="0"/>
          </a:p>
          <a:p>
            <a:pPr marL="273050" lvl="0" indent="-6350">
              <a:buFont typeface="Constantia" pitchFamily="18" charset="0"/>
              <a:buChar char="−"/>
            </a:pPr>
            <a:endParaRPr lang="ru-RU" sz="3000" dirty="0" smtClean="0"/>
          </a:p>
          <a:p>
            <a:pPr marL="273050" lvl="0" indent="-6350">
              <a:buFont typeface="Constantia" pitchFamily="18" charset="0"/>
              <a:buChar char="−"/>
            </a:pPr>
            <a:endParaRPr lang="ru-RU" sz="3000" dirty="0" smtClean="0"/>
          </a:p>
          <a:p>
            <a:pPr marL="273050" lvl="0" indent="-6350">
              <a:buNone/>
            </a:pPr>
            <a:endParaRPr lang="ru-RU" sz="3000" dirty="0" smtClean="0"/>
          </a:p>
          <a:p>
            <a:pPr marL="273050" lvl="0" indent="-6350">
              <a:buFont typeface="Constantia" pitchFamily="18" charset="0"/>
              <a:buChar char="−"/>
            </a:pPr>
            <a:r>
              <a:rPr lang="ru-RU" sz="3000" dirty="0" smtClean="0"/>
              <a:t>. </a:t>
            </a:r>
          </a:p>
          <a:p>
            <a:pPr algn="ctr">
              <a:buNone/>
            </a:pP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14612" y="642918"/>
            <a:ext cx="6215106" cy="6429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Направления работы Центра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571612"/>
            <a:ext cx="5072098" cy="8572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ранняя профилактика семейного неблагополучия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5286388"/>
            <a:ext cx="7715304" cy="121444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оказание экстренной социальной помощи детям, пострадавшим от жестокого обращения и преступных посягательств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4286256"/>
            <a:ext cx="6786610" cy="8572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проведение коррекционно-реабилитационной работы на раннем этапе неблагополучия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2500306"/>
            <a:ext cx="6429420" cy="16430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раннее выявление семей с детьми, </a:t>
            </a:r>
            <a:r>
              <a:rPr lang="ru-RU" sz="2400" dirty="0" err="1" smtClean="0"/>
              <a:t>нахо-дящихся</a:t>
            </a:r>
            <a:r>
              <a:rPr lang="ru-RU" sz="2400" dirty="0" smtClean="0"/>
              <a:t> в социально опасном положении или в трудной жизненной ситуации и оказание им необходимой помощи</a:t>
            </a:r>
            <a:endParaRPr lang="ru-RU" sz="2400" dirty="0"/>
          </a:p>
        </p:txBody>
      </p:sp>
      <p:cxnSp>
        <p:nvCxnSpPr>
          <p:cNvPr id="10" name="Shape 9"/>
          <p:cNvCxnSpPr>
            <a:stCxn id="5" idx="3"/>
            <a:endCxn id="4" idx="2"/>
          </p:cNvCxnSpPr>
          <p:nvPr/>
        </p:nvCxnSpPr>
        <p:spPr>
          <a:xfrm flipV="1">
            <a:off x="5500694" y="1285860"/>
            <a:ext cx="321471" cy="714380"/>
          </a:xfrm>
          <a:prstGeom prst="bentConnector2">
            <a:avLst/>
          </a:prstGeom>
          <a:ln w="381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hape 11"/>
          <p:cNvCxnSpPr>
            <a:stCxn id="8" idx="3"/>
          </p:cNvCxnSpPr>
          <p:nvPr/>
        </p:nvCxnSpPr>
        <p:spPr>
          <a:xfrm flipV="1">
            <a:off x="6858016" y="1357298"/>
            <a:ext cx="214314" cy="1964545"/>
          </a:xfrm>
          <a:prstGeom prst="bentConnector2">
            <a:avLst/>
          </a:prstGeom>
          <a:ln w="381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hape 13"/>
          <p:cNvCxnSpPr>
            <a:stCxn id="7" idx="3"/>
          </p:cNvCxnSpPr>
          <p:nvPr/>
        </p:nvCxnSpPr>
        <p:spPr>
          <a:xfrm flipV="1">
            <a:off x="7215206" y="1285860"/>
            <a:ext cx="428628" cy="3429024"/>
          </a:xfrm>
          <a:prstGeom prst="bentConnector2">
            <a:avLst/>
          </a:prstGeom>
          <a:ln w="381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hape 16"/>
          <p:cNvCxnSpPr>
            <a:stCxn id="6" idx="3"/>
          </p:cNvCxnSpPr>
          <p:nvPr/>
        </p:nvCxnSpPr>
        <p:spPr>
          <a:xfrm flipV="1">
            <a:off x="8143900" y="1285861"/>
            <a:ext cx="357190" cy="4607750"/>
          </a:xfrm>
          <a:prstGeom prst="bentConnector2">
            <a:avLst/>
          </a:prstGeom>
          <a:ln w="381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00108"/>
            <a:ext cx="8643998" cy="4389120"/>
          </a:xfrm>
        </p:spPr>
        <p:txBody>
          <a:bodyPr>
            <a:normAutofit/>
          </a:bodyPr>
          <a:lstStyle/>
          <a:p>
            <a:pPr lvl="0">
              <a:buNone/>
            </a:pPr>
            <a:endParaRPr lang="ru-RU" dirty="0" smtClean="0"/>
          </a:p>
          <a:p>
            <a:pPr lvl="0">
              <a:buNone/>
            </a:pPr>
            <a:endParaRPr lang="ru-RU" dirty="0" smtClean="0"/>
          </a:p>
          <a:p>
            <a:pPr lvl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285984" y="214290"/>
            <a:ext cx="3714776" cy="178595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обращение ребенка, соседей, случайных свидетелей  на телефон доверия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5286380" y="4286256"/>
            <a:ext cx="3714744" cy="235745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 smtClean="0"/>
          </a:p>
          <a:p>
            <a:pPr lvl="0" algn="ctr"/>
            <a:r>
              <a:rPr lang="ru-RU" dirty="0" smtClean="0"/>
              <a:t>сообщения на телефон  учреждения от родственников, соседей, работников образовательных учреждений </a:t>
            </a:r>
          </a:p>
          <a:p>
            <a:pPr algn="ctr"/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5357786" y="1142984"/>
            <a:ext cx="3786214" cy="221457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обращение детей самостоятельно в стационарное отделение, при беседе с ними выявляются факты жестокого обращения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214282" y="4429132"/>
            <a:ext cx="3714776" cy="221457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приходят сообщения от наших социальных партнеров</a:t>
            </a:r>
          </a:p>
          <a:p>
            <a:pPr algn="ctr"/>
            <a:r>
              <a:rPr lang="ru-RU" dirty="0" smtClean="0"/>
              <a:t> ( органы и учреждения здравоохранения, образования).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0" y="1928802"/>
            <a:ext cx="3286116" cy="178595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/>
              <a:t>приходят на прием с обращениями по факту жестокого обращения с детьми</a:t>
            </a:r>
          </a:p>
          <a:p>
            <a:pPr algn="ctr"/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3071802" y="2571744"/>
            <a:ext cx="3000396" cy="257176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Выявление  семейного неблагополучия, жестокого обращения с детьми</a:t>
            </a:r>
          </a:p>
          <a:p>
            <a:pPr algn="ctr"/>
            <a:endParaRPr lang="ru-RU" dirty="0"/>
          </a:p>
        </p:txBody>
      </p:sp>
      <p:sp>
        <p:nvSpPr>
          <p:cNvPr id="11" name=" 3"/>
          <p:cNvSpPr/>
          <p:nvPr/>
        </p:nvSpPr>
        <p:spPr>
          <a:xfrm rot="15401384" flipV="1">
            <a:off x="2904515" y="4788248"/>
            <a:ext cx="1365798" cy="1851441"/>
          </a:xfrm>
          <a:prstGeom prst="swooshArrow">
            <a:avLst>
              <a:gd name="adj1" fmla="val 12521"/>
              <a:gd name="adj2" fmla="val 18527"/>
            </a:avLst>
          </a:prstGeom>
          <a:solidFill>
            <a:srgbClr val="EE7D3E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 3"/>
          <p:cNvSpPr/>
          <p:nvPr/>
        </p:nvSpPr>
        <p:spPr>
          <a:xfrm rot="16450750">
            <a:off x="4634870" y="4771860"/>
            <a:ext cx="1777983" cy="1635624"/>
          </a:xfrm>
          <a:prstGeom prst="swooshArrow">
            <a:avLst>
              <a:gd name="adj1" fmla="val 12521"/>
              <a:gd name="adj2" fmla="val 18527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 3"/>
          <p:cNvSpPr/>
          <p:nvPr/>
        </p:nvSpPr>
        <p:spPr>
          <a:xfrm rot="5594413" flipV="1">
            <a:off x="5143058" y="786240"/>
            <a:ext cx="1571637" cy="2285125"/>
          </a:xfrm>
          <a:prstGeom prst="swooshArrow">
            <a:avLst>
              <a:gd name="adj1" fmla="val 12521"/>
              <a:gd name="adj2" fmla="val 18527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 3"/>
          <p:cNvSpPr/>
          <p:nvPr/>
        </p:nvSpPr>
        <p:spPr>
          <a:xfrm rot="11128117" flipH="1">
            <a:off x="2219782" y="1248498"/>
            <a:ext cx="2286186" cy="1503481"/>
          </a:xfrm>
          <a:prstGeom prst="swooshArrow">
            <a:avLst>
              <a:gd name="adj1" fmla="val 12521"/>
              <a:gd name="adj2" fmla="val 18527"/>
            </a:avLst>
          </a:prstGeom>
          <a:gradFill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0"/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 3"/>
          <p:cNvSpPr/>
          <p:nvPr/>
        </p:nvSpPr>
        <p:spPr>
          <a:xfrm rot="8196877" flipH="1">
            <a:off x="818057" y="2233675"/>
            <a:ext cx="2292913" cy="2462085"/>
          </a:xfrm>
          <a:prstGeom prst="swooshArrow">
            <a:avLst>
              <a:gd name="adj1" fmla="val 12521"/>
              <a:gd name="adj2" fmla="val 18527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/>
          <p:cNvSpPr/>
          <p:nvPr/>
        </p:nvSpPr>
        <p:spPr>
          <a:xfrm>
            <a:off x="2071670" y="1000108"/>
            <a:ext cx="4929222" cy="107157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Восстановительная </a:t>
            </a:r>
          </a:p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технология</a:t>
            </a:r>
          </a:p>
          <a:p>
            <a:pPr algn="ctr"/>
            <a:endParaRPr lang="ru-RU" dirty="0"/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2928926" y="4071942"/>
            <a:ext cx="2928958" cy="1071570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Принцип</a:t>
            </a:r>
          </a:p>
          <a:p>
            <a:pPr algn="ctr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толерантного отношения к клиенту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1071538" y="2786058"/>
            <a:ext cx="3714776" cy="1081094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Принцип</a:t>
            </a: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центрального положения ребенка, семьи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5214942" y="2714620"/>
            <a:ext cx="2857520" cy="1071570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Принцип</a:t>
            </a: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направленности в будущее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214282" y="4071942"/>
            <a:ext cx="2571736" cy="1071570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Принцип</a:t>
            </a: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посредничества куратора,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6000760" y="4071942"/>
            <a:ext cx="2714644" cy="1071570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Принцип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 добровольности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642910" y="2714620"/>
            <a:ext cx="2714644" cy="1214446"/>
          </a:xfrm>
          <a:prstGeom prst="round2Diag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Социальный </a:t>
            </a:r>
          </a:p>
          <a:p>
            <a:pPr algn="ctr"/>
            <a:r>
              <a:rPr lang="ru-RU" dirty="0" smtClean="0"/>
              <a:t>патронаж</a:t>
            </a:r>
            <a:endParaRPr lang="ru-RU" dirty="0"/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143240" y="4071942"/>
            <a:ext cx="2714644" cy="1214446"/>
          </a:xfrm>
          <a:prstGeom prst="round2Diag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57150" dist="38100" dir="5400000" algn="ctr" rotWithShape="0">
              <a:schemeClr val="accent2">
                <a:shade val="9000"/>
                <a:satMod val="105000"/>
                <a:alpha val="48000"/>
              </a:scheme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Информационно- просветительская деятельность </a:t>
            </a:r>
            <a:endParaRPr lang="ru-RU" dirty="0"/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57158" y="5214950"/>
            <a:ext cx="2714644" cy="1214446"/>
          </a:xfrm>
          <a:prstGeom prst="round2Diag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57150" dist="38100" dir="5400000" algn="ctr" rotWithShape="0">
              <a:schemeClr val="accent4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Работа клубов для родителей</a:t>
            </a:r>
            <a:endParaRPr lang="ru-RU" dirty="0"/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5643570" y="2714620"/>
            <a:ext cx="2714644" cy="1214446"/>
          </a:xfrm>
          <a:prstGeom prst="round2Diag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57150" dist="38100" dir="5400000" algn="ctr" rotWithShape="0">
              <a:schemeClr val="accent1">
                <a:shade val="9000"/>
                <a:satMod val="105000"/>
                <a:alpha val="48000"/>
              </a:scheme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Организация досуга и оздоровления  несовершеннолетних</a:t>
            </a:r>
            <a:endParaRPr lang="ru-RU" dirty="0"/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5929322" y="5357826"/>
            <a:ext cx="2714644" cy="1214446"/>
          </a:xfrm>
          <a:prstGeom prst="round2Diag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57150" dist="38100" dir="5400000" algn="ctr" rotWithShape="0">
              <a:schemeClr val="accent6">
                <a:shade val="9000"/>
                <a:satMod val="105000"/>
                <a:alpha val="48000"/>
              </a:scheme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Работа клубов и кружков для несовершеннолетних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71538" y="857232"/>
            <a:ext cx="6715172" cy="14287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endParaRPr lang="ru-RU" sz="2400" b="1" dirty="0" smtClean="0"/>
          </a:p>
          <a:p>
            <a:pPr algn="ctr">
              <a:buNone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восстановительная технология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(восстановительный  подход, разработка восстановительных программ)</a:t>
            </a:r>
          </a:p>
          <a:p>
            <a:pPr algn="ctr"/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642910" y="357166"/>
            <a:ext cx="4500594" cy="928694"/>
          </a:xfrm>
          <a:prstGeom prst="round2Diag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Работа клубов и кружков для несовершеннолетних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14348" y="1500174"/>
            <a:ext cx="2714644" cy="571504"/>
          </a:xfrm>
          <a:prstGeom prst="roundRect">
            <a:avLst/>
          </a:prstGeom>
          <a:effectLst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  <a:reflection blurRad="6350" stA="50000" endA="300" endPos="90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Дом моей мечты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857620" y="1500174"/>
            <a:ext cx="2571768" cy="571504"/>
          </a:xfrm>
          <a:prstGeom prst="roundRect">
            <a:avLst/>
          </a:prstGeom>
          <a:effectLst>
            <a:outerShdw blurRad="57150" dist="38100" dir="5400000" algn="ctr" rotWithShape="0">
              <a:schemeClr val="dk1">
                <a:shade val="9000"/>
                <a:satMod val="105000"/>
                <a:alpha val="48000"/>
              </a:scheme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Умник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86512" y="2285992"/>
            <a:ext cx="2571768" cy="571504"/>
          </a:xfrm>
          <a:prstGeom prst="roundRect">
            <a:avLst/>
          </a:prstGeom>
          <a:effectLst>
            <a:outerShdw blurRad="57150" dist="38100" dir="5400000" algn="ctr" rotWithShape="0">
              <a:schemeClr val="accent1">
                <a:shade val="9000"/>
                <a:satMod val="105000"/>
                <a:alpha val="48000"/>
              </a:scheme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Социальная реклама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000496" y="3786190"/>
            <a:ext cx="2214578" cy="714380"/>
          </a:xfrm>
          <a:prstGeom prst="roundRect">
            <a:avLst/>
          </a:prstGeom>
          <a:effectLst>
            <a:outerShdw blurRad="57150" dist="38100" dir="5400000" algn="ctr" rotWithShape="0">
              <a:schemeClr val="accent4">
                <a:shade val="9000"/>
                <a:satMod val="105000"/>
                <a:alpha val="48000"/>
              </a:schemeClr>
            </a:outerShdw>
            <a:reflection blurRad="6350" stA="50000" endA="300" endPos="55500" dist="50800" dir="5400000" sy="-100000" algn="bl" rotWithShape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Объектив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57950" y="3429000"/>
            <a:ext cx="2571768" cy="571504"/>
          </a:xfrm>
          <a:prstGeom prst="roundRect">
            <a:avLst/>
          </a:prstGeom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Самооборона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71868" y="2643182"/>
            <a:ext cx="2571768" cy="571504"/>
          </a:xfrm>
          <a:prstGeom prst="roundRect">
            <a:avLst/>
          </a:prstGeom>
          <a:effectLst>
            <a:reflection blurRad="6350" stA="50000" endA="300" endPos="55500" dist="508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Импровизация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5124" name="Picture 4" descr="F:\сайт\информация на сайт Занятие клуба в сентябре\P9120886_новый размер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643182"/>
            <a:ext cx="3000367" cy="2250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5" name="Picture 5" descr="F:\сайт\Для сайта 2\Старшему покол\P9250906_новый разме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4357694"/>
            <a:ext cx="2714644" cy="2035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5929322" y="4857760"/>
            <a:ext cx="2857520" cy="1214446"/>
          </a:xfrm>
          <a:prstGeom prst="roundRect">
            <a:avLst/>
          </a:prstGeom>
          <a:effectLst>
            <a:outerShdw blurRad="57150" dist="38100" dir="5400000" algn="ctr" rotWithShape="0">
              <a:schemeClr val="accent1">
                <a:shade val="9000"/>
                <a:satMod val="105000"/>
                <a:alpha val="48000"/>
              </a:schemeClr>
            </a:outerShdw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11 различных кружков в филиалах  в </a:t>
            </a:r>
            <a:r>
              <a:rPr lang="ru-RU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Пенжинском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районе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urakami\Desktop\Новая папка\на сайт\гдп, импровизация\IMG_17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642918"/>
            <a:ext cx="2592389" cy="1943846"/>
          </a:xfrm>
          <a:prstGeom prst="rect">
            <a:avLst/>
          </a:prstGeom>
          <a:noFill/>
        </p:spPr>
      </p:pic>
      <p:pic>
        <p:nvPicPr>
          <p:cNvPr id="2051" name="Picture 3" descr="C:\Users\Murakami\Desktop\Новая папка\на сайт\гдп, импровизация\IMG_17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357166"/>
            <a:ext cx="2419890" cy="1814501"/>
          </a:xfrm>
          <a:prstGeom prst="rect">
            <a:avLst/>
          </a:prstGeom>
          <a:noFill/>
        </p:spPr>
      </p:pic>
      <p:pic>
        <p:nvPicPr>
          <p:cNvPr id="2052" name="Picture 4" descr="C:\Users\Murakami\Desktop\Новая папка\на сайт\на сайт Кравцова\DSCN21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000372"/>
            <a:ext cx="3106739" cy="2071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1051</TotalTime>
  <Words>681</Words>
  <Application>Microsoft Office PowerPoint</Application>
  <PresentationFormat>Экран (4:3)</PresentationFormat>
  <Paragraphs>145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Казакова</dc:creator>
  <cp:lastModifiedBy>Murakami</cp:lastModifiedBy>
  <cp:revision>102</cp:revision>
  <dcterms:created xsi:type="dcterms:W3CDTF">2013-11-09T05:36:56Z</dcterms:created>
  <dcterms:modified xsi:type="dcterms:W3CDTF">2013-11-12T04:15:07Z</dcterms:modified>
</cp:coreProperties>
</file>